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tiff" ContentType="image/tiff"/>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autoCompressPictures="0">
  <p:sldMasterIdLst>
    <p:sldMasterId id="2147483648" r:id="rId1"/>
  </p:sldMasterIdLst>
  <p:notesMasterIdLst>
    <p:notesMasterId r:id="rId40"/>
  </p:notesMasterIdLst>
  <p:handoutMasterIdLst>
    <p:handoutMasterId r:id="rId41"/>
  </p:handoutMasterIdLst>
  <p:sldIdLst>
    <p:sldId id="256" r:id="rId2"/>
    <p:sldId id="497" r:id="rId3"/>
    <p:sldId id="520" r:id="rId4"/>
    <p:sldId id="498" r:id="rId5"/>
    <p:sldId id="597" r:id="rId6"/>
    <p:sldId id="596" r:id="rId7"/>
    <p:sldId id="302" r:id="rId8"/>
    <p:sldId id="292" r:id="rId9"/>
    <p:sldId id="279" r:id="rId10"/>
    <p:sldId id="280" r:id="rId11"/>
    <p:sldId id="260" r:id="rId12"/>
    <p:sldId id="261" r:id="rId13"/>
    <p:sldId id="274" r:id="rId14"/>
    <p:sldId id="275" r:id="rId15"/>
    <p:sldId id="276" r:id="rId16"/>
    <p:sldId id="257" r:id="rId17"/>
    <p:sldId id="272" r:id="rId18"/>
    <p:sldId id="271" r:id="rId19"/>
    <p:sldId id="258" r:id="rId20"/>
    <p:sldId id="259" r:id="rId21"/>
    <p:sldId id="521" r:id="rId22"/>
    <p:sldId id="281" r:id="rId23"/>
    <p:sldId id="262" r:id="rId24"/>
    <p:sldId id="263" r:id="rId25"/>
    <p:sldId id="284" r:id="rId26"/>
    <p:sldId id="264" r:id="rId27"/>
    <p:sldId id="265" r:id="rId28"/>
    <p:sldId id="286" r:id="rId29"/>
    <p:sldId id="289" r:id="rId30"/>
    <p:sldId id="290" r:id="rId31"/>
    <p:sldId id="291" r:id="rId32"/>
    <p:sldId id="287" r:id="rId33"/>
    <p:sldId id="288" r:id="rId34"/>
    <p:sldId id="266" r:id="rId35"/>
    <p:sldId id="283" r:id="rId36"/>
    <p:sldId id="277" r:id="rId37"/>
    <p:sldId id="273" r:id="rId38"/>
    <p:sldId id="598" r:id="rId39"/>
  </p:sldIdLst>
  <p:sldSz cx="9144000" cy="6858000" type="screen4x3"/>
  <p:notesSz cx="9144000" cy="6858000"/>
  <p:defaultTextStyle>
    <a:defPPr>
      <a:defRPr lang="en-US"/>
    </a:defPPr>
    <a:lvl1pPr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1pPr>
    <a:lvl2pPr marL="4572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2pPr>
    <a:lvl3pPr marL="9144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3pPr>
    <a:lvl4pPr marL="13716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4pPr>
    <a:lvl5pPr marL="1828800" algn="l" rtl="0" eaLnBrk="0" fontAlgn="base" hangingPunct="0">
      <a:spcBef>
        <a:spcPct val="0"/>
      </a:spcBef>
      <a:spcAft>
        <a:spcPct val="0"/>
      </a:spcAft>
      <a:defRPr sz="2400" b="1" kern="1200">
        <a:solidFill>
          <a:schemeClr val="tx1"/>
        </a:solidFill>
        <a:latin typeface="Arial" charset="0"/>
        <a:ea typeface="ＭＳ Ｐゴシック" charset="0"/>
        <a:cs typeface="ＭＳ Ｐゴシック" charset="0"/>
      </a:defRPr>
    </a:lvl5pPr>
    <a:lvl6pPr marL="2286000" algn="l" defTabSz="457200" rtl="0" eaLnBrk="1" latinLnBrk="0" hangingPunct="1">
      <a:defRPr sz="2400" b="1" kern="1200">
        <a:solidFill>
          <a:schemeClr val="tx1"/>
        </a:solidFill>
        <a:latin typeface="Arial" charset="0"/>
        <a:ea typeface="ＭＳ Ｐゴシック" charset="0"/>
        <a:cs typeface="ＭＳ Ｐゴシック" charset="0"/>
      </a:defRPr>
    </a:lvl6pPr>
    <a:lvl7pPr marL="2743200" algn="l" defTabSz="457200" rtl="0" eaLnBrk="1" latinLnBrk="0" hangingPunct="1">
      <a:defRPr sz="2400" b="1" kern="1200">
        <a:solidFill>
          <a:schemeClr val="tx1"/>
        </a:solidFill>
        <a:latin typeface="Arial" charset="0"/>
        <a:ea typeface="ＭＳ Ｐゴシック" charset="0"/>
        <a:cs typeface="ＭＳ Ｐゴシック" charset="0"/>
      </a:defRPr>
    </a:lvl7pPr>
    <a:lvl8pPr marL="3200400" algn="l" defTabSz="457200" rtl="0" eaLnBrk="1" latinLnBrk="0" hangingPunct="1">
      <a:defRPr sz="2400" b="1" kern="1200">
        <a:solidFill>
          <a:schemeClr val="tx1"/>
        </a:solidFill>
        <a:latin typeface="Arial" charset="0"/>
        <a:ea typeface="ＭＳ Ｐゴシック" charset="0"/>
        <a:cs typeface="ＭＳ Ｐゴシック" charset="0"/>
      </a:defRPr>
    </a:lvl8pPr>
    <a:lvl9pPr marL="3657600" algn="l" defTabSz="457200" rtl="0" eaLnBrk="1" latinLnBrk="0" hangingPunct="1">
      <a:defRPr sz="2400" b="1" kern="1200">
        <a:solidFill>
          <a:schemeClr val="tx1"/>
        </a:solidFill>
        <a:latin typeface="Arial" charset="0"/>
        <a:ea typeface="ＭＳ Ｐゴシック" charset="0"/>
        <a:cs typeface="ＭＳ Ｐゴシック" charset="0"/>
      </a:defRPr>
    </a:lvl9pPr>
  </p:defaultTextStyle>
  <p:extLst>
    <p:ext uri="{EFAFB233-063F-42B5-8137-9DF3F51BA10A}">
      <p15:sldGuideLst xmlns:p15="http://schemas.microsoft.com/office/powerpoint/2012/main">
        <p15:guide id="1" orient="horz" pos="3168">
          <p15:clr>
            <a:srgbClr val="A4A3A4"/>
          </p15:clr>
        </p15:guide>
        <p15:guide id="2" pos="52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66"/>
    <a:srgbClr val="FF0000"/>
    <a:srgbClr val="00FFFF"/>
    <a:srgbClr val="3D3DB9"/>
    <a:srgbClr val="FF00FF"/>
    <a:srgbClr val="FF8000"/>
    <a:srgbClr val="FFFF00"/>
    <a:srgbClr val="00FF00"/>
  </p:clrMru>
  <p:extLst>
    <p:ext uri="{E76CE94A-603C-4142-B9EB-6D1370010A27}">
      <p14:discardImageEditData xmlns:p14="http://schemas.microsoft.com/office/powerpoint/2010/main" val="0"/>
    </p:ext>
    <p:ext uri="{D31A062A-798A-4329-ABDD-BBA856620510}">
      <p14:defaultImageDpi xmlns:p14="http://schemas.microsoft.com/office/powerpoint/2010/main" val="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073" autoAdjust="0"/>
    <p:restoredTop sz="78272" autoAdjust="0"/>
  </p:normalViewPr>
  <p:slideViewPr>
    <p:cSldViewPr>
      <p:cViewPr varScale="1">
        <p:scale>
          <a:sx n="114" d="100"/>
          <a:sy n="114" d="100"/>
        </p:scale>
        <p:origin x="2392" y="480"/>
      </p:cViewPr>
      <p:guideLst>
        <p:guide orient="horz" pos="3168"/>
        <p:guide pos="5280"/>
      </p:guideLst>
    </p:cSldViewPr>
  </p:slideViewPr>
  <p:outlineViewPr>
    <p:cViewPr>
      <p:scale>
        <a:sx n="33" d="100"/>
        <a:sy n="33" d="100"/>
      </p:scale>
      <p:origin x="0" y="0"/>
    </p:cViewPr>
  </p:outlineViewPr>
  <p:notesTextViewPr>
    <p:cViewPr>
      <p:scale>
        <a:sx n="100" d="100"/>
        <a:sy n="100" d="100"/>
      </p:scale>
      <p:origin x="0" y="0"/>
    </p:cViewPr>
  </p:notesTextViewPr>
  <p:sorterViewPr>
    <p:cViewPr varScale="1">
      <p:scale>
        <a:sx n="100" d="100"/>
        <a:sy n="100" d="100"/>
      </p:scale>
      <p:origin x="0" y="9552"/>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notesMaster" Target="notesMasters/notes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handoutMaster" Target="handoutMasters/handoutMaster1.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xlsx"/></Relationships>
</file>

<file path=ppt/charts/_rels/chart2.xml.rels><?xml version="1.0" encoding="UTF-8" standalone="yes"?>
<Relationships xmlns="http://schemas.openxmlformats.org/package/2006/relationships"><Relationship Id="rId1" Type="http://schemas.openxmlformats.org/officeDocument/2006/relationships/package" Target="../embeddings/Microsoft_Excel_Work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autoTitleDeleted val="0"/>
    <c:plotArea>
      <c:layout/>
      <c:pieChart>
        <c:varyColors val="1"/>
        <c:dLbls>
          <c:showLegendKey val="0"/>
          <c:showVal val="0"/>
          <c:showCatName val="0"/>
          <c:showSerName val="0"/>
          <c:showPercent val="0"/>
          <c:showBubbleSize val="0"/>
          <c:showLeaderLines val="0"/>
        </c:dLbls>
        <c:firstSliceAng val="0"/>
      </c:pieChart>
    </c:plotArea>
    <c:legend>
      <c:legendPos val="r"/>
      <c:layout>
        <c:manualLayout>
          <c:xMode val="edge"/>
          <c:yMode val="edge"/>
          <c:x val="0.65185327074500299"/>
          <c:y val="4.1663155537314103E-2"/>
          <c:w val="0.33276211387038201"/>
          <c:h val="0.93375038357432005"/>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GB"/>
  <c:roundedCorners val="0"/>
  <mc:AlternateContent xmlns:mc="http://schemas.openxmlformats.org/markup-compatibility/2006">
    <mc:Choice xmlns:c14="http://schemas.microsoft.com/office/drawing/2007/8/2/chart" Requires="c14">
      <c14:style val="118"/>
    </mc:Choice>
    <mc:Fallback>
      <c:style val="18"/>
    </mc:Fallback>
  </mc:AlternateContent>
  <c:chart>
    <c:title>
      <c:layout>
        <c:manualLayout>
          <c:xMode val="edge"/>
          <c:yMode val="edge"/>
          <c:x val="0.26077087055036496"/>
          <c:y val="6.2500000000000003E-3"/>
        </c:manualLayout>
      </c:layout>
      <c:overlay val="0"/>
    </c:title>
    <c:autoTitleDeleted val="0"/>
    <c:plotArea>
      <c:layout/>
      <c:pieChart>
        <c:varyColors val="1"/>
        <c:ser>
          <c:idx val="0"/>
          <c:order val="0"/>
          <c:tx>
            <c:strRef>
              <c:f>Sheet1!$B$1</c:f>
              <c:strCache>
                <c:ptCount val="1"/>
                <c:pt idx="0">
                  <c:v>Deaths</c:v>
                </c:pt>
              </c:strCache>
            </c:strRef>
          </c:tx>
          <c:dPt>
            <c:idx val="0"/>
            <c:bubble3D val="0"/>
            <c:spPr>
              <a:solidFill>
                <a:srgbClr val="FF0000"/>
              </a:solidFill>
            </c:spPr>
            <c:extLst>
              <c:ext xmlns:c16="http://schemas.microsoft.com/office/drawing/2014/chart" uri="{C3380CC4-5D6E-409C-BE32-E72D297353CC}">
                <c16:uniqueId val="{00000001-843B-8043-9F96-1E692CCBDA65}"/>
              </c:ext>
            </c:extLst>
          </c:dPt>
          <c:dPt>
            <c:idx val="2"/>
            <c:bubble3D val="0"/>
            <c:spPr>
              <a:solidFill>
                <a:srgbClr val="FFFF00"/>
              </a:solidFill>
            </c:spPr>
            <c:extLst>
              <c:ext xmlns:c16="http://schemas.microsoft.com/office/drawing/2014/chart" uri="{C3380CC4-5D6E-409C-BE32-E72D297353CC}">
                <c16:uniqueId val="{00000003-843B-8043-9F96-1E692CCBDA65}"/>
              </c:ext>
            </c:extLst>
          </c:dPt>
          <c:dPt>
            <c:idx val="4"/>
            <c:bubble3D val="0"/>
            <c:spPr>
              <a:solidFill>
                <a:srgbClr val="00FF00"/>
              </a:solidFill>
            </c:spPr>
            <c:extLst>
              <c:ext xmlns:c16="http://schemas.microsoft.com/office/drawing/2014/chart" uri="{C3380CC4-5D6E-409C-BE32-E72D297353CC}">
                <c16:uniqueId val="{00000005-843B-8043-9F96-1E692CCBDA65}"/>
              </c:ext>
            </c:extLst>
          </c:dPt>
          <c:dPt>
            <c:idx val="5"/>
            <c:bubble3D val="0"/>
            <c:spPr>
              <a:solidFill>
                <a:srgbClr val="660066"/>
              </a:solidFill>
            </c:spPr>
            <c:extLst>
              <c:ext xmlns:c16="http://schemas.microsoft.com/office/drawing/2014/chart" uri="{C3380CC4-5D6E-409C-BE32-E72D297353CC}">
                <c16:uniqueId val="{00000007-843B-8043-9F96-1E692CCBDA65}"/>
              </c:ext>
            </c:extLst>
          </c:dPt>
          <c:dPt>
            <c:idx val="7"/>
            <c:bubble3D val="0"/>
            <c:spPr>
              <a:solidFill>
                <a:srgbClr val="000090"/>
              </a:solidFill>
            </c:spPr>
            <c:extLst>
              <c:ext xmlns:c16="http://schemas.microsoft.com/office/drawing/2014/chart" uri="{C3380CC4-5D6E-409C-BE32-E72D297353CC}">
                <c16:uniqueId val="{00000009-843B-8043-9F96-1E692CCBDA65}"/>
              </c:ext>
            </c:extLst>
          </c:dPt>
          <c:dPt>
            <c:idx val="8"/>
            <c:bubble3D val="0"/>
            <c:spPr>
              <a:solidFill>
                <a:srgbClr val="FF6600"/>
              </a:solidFill>
            </c:spPr>
            <c:extLst>
              <c:ext xmlns:c16="http://schemas.microsoft.com/office/drawing/2014/chart" uri="{C3380CC4-5D6E-409C-BE32-E72D297353CC}">
                <c16:uniqueId val="{0000000B-843B-8043-9F96-1E692CCBDA65}"/>
              </c:ext>
            </c:extLst>
          </c:dPt>
          <c:cat>
            <c:strRef>
              <c:f>Sheet1!$A$2:$A$11</c:f>
              <c:strCache>
                <c:ptCount val="10"/>
                <c:pt idx="0">
                  <c:v>Ischaemic heart disease</c:v>
                </c:pt>
                <c:pt idx="1">
                  <c:v>Stroke</c:v>
                </c:pt>
                <c:pt idx="2">
                  <c:v>COPD</c:v>
                </c:pt>
                <c:pt idx="3">
                  <c:v>Respiratory Infections</c:v>
                </c:pt>
                <c:pt idx="4">
                  <c:v>Lung Cancer</c:v>
                </c:pt>
                <c:pt idx="5">
                  <c:v>HIV/AIDS</c:v>
                </c:pt>
                <c:pt idx="6">
                  <c:v>Diarrhoea</c:v>
                </c:pt>
                <c:pt idx="7">
                  <c:v>Diabetes</c:v>
                </c:pt>
                <c:pt idx="8">
                  <c:v>Road Injury</c:v>
                </c:pt>
                <c:pt idx="9">
                  <c:v>Hypertensive heart disease</c:v>
                </c:pt>
              </c:strCache>
            </c:strRef>
          </c:cat>
          <c:val>
            <c:numRef>
              <c:f>Sheet1!$B$2:$B$11</c:f>
              <c:numCache>
                <c:formatCode>General</c:formatCode>
                <c:ptCount val="10"/>
                <c:pt idx="0">
                  <c:v>7.4</c:v>
                </c:pt>
                <c:pt idx="1">
                  <c:v>6.7</c:v>
                </c:pt>
                <c:pt idx="2">
                  <c:v>3.1</c:v>
                </c:pt>
                <c:pt idx="3">
                  <c:v>3.1</c:v>
                </c:pt>
                <c:pt idx="4">
                  <c:v>1.6</c:v>
                </c:pt>
                <c:pt idx="5">
                  <c:v>1.5</c:v>
                </c:pt>
                <c:pt idx="6">
                  <c:v>1.5</c:v>
                </c:pt>
                <c:pt idx="7">
                  <c:v>1.5</c:v>
                </c:pt>
                <c:pt idx="8">
                  <c:v>1.3</c:v>
                </c:pt>
                <c:pt idx="9">
                  <c:v>1.1000000000000001</c:v>
                </c:pt>
              </c:numCache>
            </c:numRef>
          </c:val>
          <c:extLst>
            <c:ext xmlns:c16="http://schemas.microsoft.com/office/drawing/2014/chart" uri="{C3380CC4-5D6E-409C-BE32-E72D297353CC}">
              <c16:uniqueId val="{0000000C-843B-8043-9F96-1E692CCBDA65}"/>
            </c:ext>
          </c:extLst>
        </c:ser>
        <c:dLbls>
          <c:showLegendKey val="0"/>
          <c:showVal val="0"/>
          <c:showCatName val="0"/>
          <c:showSerName val="0"/>
          <c:showPercent val="0"/>
          <c:showBubbleSize val="0"/>
          <c:showLeaderLines val="1"/>
        </c:dLbls>
        <c:firstSliceAng val="0"/>
      </c:pieChart>
    </c:plotArea>
    <c:legend>
      <c:legendPos val="r"/>
      <c:layout>
        <c:manualLayout>
          <c:xMode val="edge"/>
          <c:yMode val="edge"/>
          <c:x val="0.59749031168134414"/>
          <c:y val="4.1663155537314103E-2"/>
          <c:w val="0.3871250948855951"/>
          <c:h val="0.93375038357432005"/>
        </c:manualLayout>
      </c:layout>
      <c:overlay val="0"/>
      <c:txPr>
        <a:bodyPr/>
        <a:lstStyle/>
        <a:p>
          <a:pPr>
            <a:defRPr sz="1400"/>
          </a:pPr>
          <a:endParaRPr lang="en-US"/>
        </a:p>
      </c:txPr>
    </c:legend>
    <c:plotVisOnly val="1"/>
    <c:dispBlanksAs val="gap"/>
    <c:showDLblsOverMax val="0"/>
  </c:chart>
  <c:txPr>
    <a:bodyPr/>
    <a:lstStyle/>
    <a:p>
      <a:pPr>
        <a:defRPr sz="1800"/>
      </a:pPr>
      <a:endParaRPr lang="en-US"/>
    </a:p>
  </c:txPr>
  <c:externalData r:id="rId1">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11267" name="Rectangle 3"/>
          <p:cNvSpPr>
            <a:spLocks noGrp="1" noChangeArrowheads="1"/>
          </p:cNvSpPr>
          <p:nvPr>
            <p:ph type="dt" sz="quarter"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11268" name="Rectangle 4"/>
          <p:cNvSpPr>
            <a:spLocks noGrp="1" noChangeArrowheads="1"/>
          </p:cNvSpPr>
          <p:nvPr>
            <p:ph type="ftr" sz="quarter" idx="2"/>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11269" name="Rectangle 5"/>
          <p:cNvSpPr>
            <a:spLocks noGrp="1" noChangeArrowheads="1"/>
          </p:cNvSpPr>
          <p:nvPr>
            <p:ph type="sldNum" sz="quarter" idx="3"/>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2ED3E8DC-ECED-DF4A-A0BD-4486CA8219C0}" type="slidenum">
              <a:rPr lang="en-US"/>
              <a:pPr/>
              <a:t>‹#›</a:t>
            </a:fld>
            <a:endParaRPr lang="en-US"/>
          </a:p>
        </p:txBody>
      </p:sp>
    </p:spTree>
    <p:extLst>
      <p:ext uri="{BB962C8B-B14F-4D97-AF65-F5344CB8AC3E}">
        <p14:creationId xmlns:p14="http://schemas.microsoft.com/office/powerpoint/2010/main" val="205855003"/>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7170" name="Rectangle 2"/>
          <p:cNvSpPr>
            <a:spLocks noGrp="1" noChangeArrowheads="1"/>
          </p:cNvSpPr>
          <p:nvPr>
            <p:ph type="hdr" sz="quarter"/>
          </p:nvPr>
        </p:nvSpPr>
        <p:spPr bwMode="auto">
          <a:xfrm>
            <a:off x="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defRPr sz="1200" b="0"/>
            </a:lvl1pPr>
          </a:lstStyle>
          <a:p>
            <a:endParaRPr lang="en-US"/>
          </a:p>
        </p:txBody>
      </p:sp>
      <p:sp>
        <p:nvSpPr>
          <p:cNvPr id="7171" name="Rectangle 3"/>
          <p:cNvSpPr>
            <a:spLocks noGrp="1" noChangeArrowheads="1"/>
          </p:cNvSpPr>
          <p:nvPr>
            <p:ph type="dt" idx="1"/>
          </p:nvPr>
        </p:nvSpPr>
        <p:spPr bwMode="auto">
          <a:xfrm>
            <a:off x="5181600" y="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lvl1pPr algn="r">
              <a:defRPr sz="1200" b="0"/>
            </a:lvl1pPr>
          </a:lstStyle>
          <a:p>
            <a:endParaRPr lang="en-US"/>
          </a:p>
        </p:txBody>
      </p:sp>
      <p:sp>
        <p:nvSpPr>
          <p:cNvPr id="7172" name="Rectangle 4"/>
          <p:cNvSpPr>
            <a:spLocks noGrp="1" noRot="1" noChangeAspect="1" noChangeArrowheads="1" noTextEdit="1"/>
          </p:cNvSpPr>
          <p:nvPr>
            <p:ph type="sldImg" idx="2"/>
          </p:nvPr>
        </p:nvSpPr>
        <p:spPr bwMode="auto">
          <a:xfrm>
            <a:off x="2857500" y="514350"/>
            <a:ext cx="3429000" cy="2571750"/>
          </a:xfrm>
          <a:prstGeom prst="rect">
            <a:avLst/>
          </a:prstGeom>
          <a:noFill/>
          <a:ln w="9525">
            <a:solidFill>
              <a:srgbClr val="000000"/>
            </a:solidFill>
            <a:miter lim="800000"/>
            <a:headEnd/>
            <a:tailEnd/>
          </a:ln>
          <a:effectLst/>
          <a:extLst>
            <a:ext uri="{AF507438-7753-43e0-B8FC-AC1667EBCBE1}">
              <a14:hiddenEffects xmlns:a14="http://schemas.microsoft.com/office/drawing/2010/main" xmlns="">
                <a:effectLst>
                  <a:outerShdw blurRad="63500" dist="38099" dir="2700000" algn="ctr" rotWithShape="0">
                    <a:srgbClr val="000000">
                      <a:alpha val="74998"/>
                    </a:srgbClr>
                  </a:outerShdw>
                </a:effectLst>
              </a14:hiddenEffects>
            </a:ext>
            <a:ext uri="{53640926-AAD7-44d8-BBD7-CCE9431645EC}">
              <a14:shadowObscured xmlns:a14="http://schemas.microsoft.com/office/drawing/2010/main" xmlns="" val="1"/>
            </a:ext>
          </a:extLst>
        </p:spPr>
      </p:sp>
      <p:sp>
        <p:nvSpPr>
          <p:cNvPr id="7173" name="Rectangle 5"/>
          <p:cNvSpPr>
            <a:spLocks noGrp="1" noChangeArrowheads="1"/>
          </p:cNvSpPr>
          <p:nvPr>
            <p:ph type="body" sz="quarter" idx="3"/>
          </p:nvPr>
        </p:nvSpPr>
        <p:spPr bwMode="auto">
          <a:xfrm>
            <a:off x="1219200" y="3257550"/>
            <a:ext cx="6705600" cy="30861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174" name="Rectangle 6"/>
          <p:cNvSpPr>
            <a:spLocks noGrp="1" noChangeArrowheads="1"/>
          </p:cNvSpPr>
          <p:nvPr>
            <p:ph type="ftr" sz="quarter" idx="4"/>
          </p:nvPr>
        </p:nvSpPr>
        <p:spPr bwMode="auto">
          <a:xfrm>
            <a:off x="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defRPr sz="1200" b="0"/>
            </a:lvl1pPr>
          </a:lstStyle>
          <a:p>
            <a:endParaRPr lang="en-US"/>
          </a:p>
        </p:txBody>
      </p:sp>
      <p:sp>
        <p:nvSpPr>
          <p:cNvPr id="7175" name="Rectangle 7"/>
          <p:cNvSpPr>
            <a:spLocks noGrp="1" noChangeArrowheads="1"/>
          </p:cNvSpPr>
          <p:nvPr>
            <p:ph type="sldNum" sz="quarter" idx="5"/>
          </p:nvPr>
        </p:nvSpPr>
        <p:spPr bwMode="auto">
          <a:xfrm>
            <a:off x="5181600" y="6515100"/>
            <a:ext cx="3962400" cy="3429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b" anchorCtr="0" compatLnSpc="1">
            <a:prstTxWarp prst="textNoShape">
              <a:avLst/>
            </a:prstTxWarp>
          </a:bodyPr>
          <a:lstStyle>
            <a:lvl1pPr algn="r">
              <a:defRPr sz="1200" b="0"/>
            </a:lvl1pPr>
          </a:lstStyle>
          <a:p>
            <a:fld id="{10EBC4E5-2A9E-8844-A966-F4721E4CD2A6}" type="slidenum">
              <a:rPr lang="en-US"/>
              <a:pPr/>
              <a:t>‹#›</a:t>
            </a:fld>
            <a:endParaRPr lang="en-US"/>
          </a:p>
        </p:txBody>
      </p:sp>
    </p:spTree>
    <p:extLst>
      <p:ext uri="{BB962C8B-B14F-4D97-AF65-F5344CB8AC3E}">
        <p14:creationId xmlns:p14="http://schemas.microsoft.com/office/powerpoint/2010/main" val="2353208932"/>
      </p:ext>
    </p:extLst>
  </p:cSld>
  <p:clrMap bg1="lt1" tx1="dk1" bg2="lt2" tx2="dk2" accent1="accent1" accent2="accent2" accent3="accent3" accent4="accent4" accent5="accent5" accent6="accent6" hlink="hlink" folHlink="folHlink"/>
  <p:notesStyle>
    <a:lvl1pPr algn="l" rtl="0" fontAlgn="base">
      <a:spcBef>
        <a:spcPct val="30000"/>
      </a:spcBef>
      <a:spcAft>
        <a:spcPct val="0"/>
      </a:spcAft>
      <a:defRPr sz="1200" kern="1200">
        <a:solidFill>
          <a:schemeClr val="tx1"/>
        </a:solidFill>
        <a:latin typeface="Arial" charset="0"/>
        <a:ea typeface="ＭＳ Ｐゴシック" charset="0"/>
        <a:cs typeface="ＭＳ Ｐゴシック" charset="0"/>
      </a:defRPr>
    </a:lvl1pPr>
    <a:lvl2pPr marL="457200" algn="l" rtl="0" fontAlgn="base">
      <a:spcBef>
        <a:spcPct val="30000"/>
      </a:spcBef>
      <a:spcAft>
        <a:spcPct val="0"/>
      </a:spcAft>
      <a:defRPr sz="1200" kern="1200">
        <a:solidFill>
          <a:schemeClr val="tx1"/>
        </a:solidFill>
        <a:latin typeface="Arial" charset="0"/>
        <a:ea typeface="ＭＳ Ｐゴシック" charset="0"/>
        <a:cs typeface="+mn-cs"/>
      </a:defRPr>
    </a:lvl2pPr>
    <a:lvl3pPr marL="914400" algn="l" rtl="0" fontAlgn="base">
      <a:spcBef>
        <a:spcPct val="30000"/>
      </a:spcBef>
      <a:spcAft>
        <a:spcPct val="0"/>
      </a:spcAft>
      <a:defRPr sz="1200" kern="1200">
        <a:solidFill>
          <a:schemeClr val="tx1"/>
        </a:solidFill>
        <a:latin typeface="Arial" charset="0"/>
        <a:ea typeface="ＭＳ Ｐゴシック" charset="0"/>
        <a:cs typeface="+mn-cs"/>
      </a:defRPr>
    </a:lvl3pPr>
    <a:lvl4pPr marL="1371600" algn="l" rtl="0" fontAlgn="base">
      <a:spcBef>
        <a:spcPct val="30000"/>
      </a:spcBef>
      <a:spcAft>
        <a:spcPct val="0"/>
      </a:spcAft>
      <a:defRPr sz="1200" kern="1200">
        <a:solidFill>
          <a:schemeClr val="tx1"/>
        </a:solidFill>
        <a:latin typeface="Arial" charset="0"/>
        <a:ea typeface="ＭＳ Ｐゴシック" charset="0"/>
        <a:cs typeface="+mn-cs"/>
      </a:defRPr>
    </a:lvl4pPr>
    <a:lvl5pPr marL="1828800" algn="l" rtl="0" fontAlgn="base">
      <a:spcBef>
        <a:spcPct val="30000"/>
      </a:spcBef>
      <a:spcAft>
        <a:spcPct val="0"/>
      </a:spcAft>
      <a:defRPr sz="1200" kern="1200">
        <a:solidFill>
          <a:schemeClr val="tx1"/>
        </a:solidFill>
        <a:latin typeface="Arial" charset="0"/>
        <a:ea typeface="ＭＳ Ｐゴシック" charset="0"/>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FD20113E-22FF-5343-BE50-24568026FF3D}" type="slidenum">
              <a:rPr lang="en-US"/>
              <a:pPr/>
              <a:t>1</a:t>
            </a:fld>
            <a:endParaRPr lang="en-US"/>
          </a:p>
        </p:txBody>
      </p:sp>
      <p:sp>
        <p:nvSpPr>
          <p:cNvPr id="8194" name="Rectangle 2"/>
          <p:cNvSpPr>
            <a:spLocks noGrp="1" noRot="1" noChangeAspect="1" noChangeArrowheads="1" noTextEdit="1"/>
          </p:cNvSpPr>
          <p:nvPr>
            <p:ph type="sldImg"/>
          </p:nvPr>
        </p:nvSpPr>
        <p:spPr>
          <a:ln/>
          <a:extLst>
            <a:ext uri="{FAA26D3D-D897-4be2-8F04-BA451C77F1D7}">
              <ma14:placeholderFlag xmlns="" xmlns:ma14="http://schemas.microsoft.com/office/mac/drawingml/2011/main" val="1"/>
            </a:ext>
          </a:extLst>
        </p:spPr>
      </p:sp>
      <p:sp>
        <p:nvSpPr>
          <p:cNvPr id="8195" name="Rectangle 3"/>
          <p:cNvSpPr>
            <a:spLocks noGrp="1" noChangeArrowheads="1"/>
          </p:cNvSpPr>
          <p:nvPr>
            <p:ph type="body" idx="1"/>
          </p:nvPr>
        </p:nvSpPr>
        <p:spPr/>
        <p:txBody>
          <a:bodyPr/>
          <a:lstStyle/>
          <a:p>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GB"/>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GB"/>
              <a:t>Click to edit Master subtitle style</a:t>
            </a:r>
            <a:endParaRPr lang="en-US"/>
          </a:p>
        </p:txBody>
      </p:sp>
    </p:spTree>
    <p:extLst>
      <p:ext uri="{BB962C8B-B14F-4D97-AF65-F5344CB8AC3E}">
        <p14:creationId xmlns:p14="http://schemas.microsoft.com/office/powerpoint/2010/main" val="17348249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4723492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58000" y="0"/>
            <a:ext cx="2286000" cy="6400800"/>
          </a:xfrm>
        </p:spPr>
        <p:txBody>
          <a:bodyPr vert="eaVert"/>
          <a:lstStyle/>
          <a:p>
            <a:r>
              <a:rPr lang="en-GB"/>
              <a:t>Click to edit Master title style</a:t>
            </a:r>
            <a:endParaRPr lang="en-US"/>
          </a:p>
        </p:txBody>
      </p:sp>
      <p:sp>
        <p:nvSpPr>
          <p:cNvPr id="3" name="Vertical Text Placeholder 2"/>
          <p:cNvSpPr>
            <a:spLocks noGrp="1"/>
          </p:cNvSpPr>
          <p:nvPr>
            <p:ph type="body" orient="vert" idx="1"/>
          </p:nvPr>
        </p:nvSpPr>
        <p:spPr>
          <a:xfrm>
            <a:off x="0" y="0"/>
            <a:ext cx="6705600" cy="6400800"/>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34106304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chart" preserve="1">
  <p:cSld name="Title and Ch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hart Placeholder 2"/>
          <p:cNvSpPr>
            <a:spLocks noGrp="1"/>
          </p:cNvSpPr>
          <p:nvPr>
            <p:ph type="chart" idx="1"/>
          </p:nvPr>
        </p:nvSpPr>
        <p:spPr>
          <a:xfrm>
            <a:off x="0" y="1295400"/>
            <a:ext cx="9144000" cy="5105400"/>
          </a:xfrm>
        </p:spPr>
        <p:txBody>
          <a:bodyPr/>
          <a:lstStyle/>
          <a:p>
            <a:endParaRPr lang="en-US"/>
          </a:p>
        </p:txBody>
      </p:sp>
    </p:spTree>
    <p:extLst>
      <p:ext uri="{BB962C8B-B14F-4D97-AF65-F5344CB8AC3E}">
        <p14:creationId xmlns:p14="http://schemas.microsoft.com/office/powerpoint/2010/main" val="194604062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500393109"/>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181306373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ClipArt" preserve="1">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Text Placeholder 2"/>
          <p:cNvSpPr>
            <a:spLocks noGrp="1"/>
          </p:cNvSpPr>
          <p:nvPr>
            <p:ph type="body" sz="half" idx="1"/>
          </p:nvPr>
        </p:nvSpPr>
        <p:spPr>
          <a:xfrm>
            <a:off x="0" y="1295400"/>
            <a:ext cx="4495800" cy="51054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lipArt Placeholder 3"/>
          <p:cNvSpPr>
            <a:spLocks noGrp="1"/>
          </p:cNvSpPr>
          <p:nvPr>
            <p:ph type="clipArt" sz="half" idx="2"/>
          </p:nvPr>
        </p:nvSpPr>
        <p:spPr>
          <a:xfrm>
            <a:off x="4648200" y="1295400"/>
            <a:ext cx="4495800" cy="5105400"/>
          </a:xfrm>
        </p:spPr>
        <p:txBody>
          <a:bodyPr/>
          <a:lstStyle/>
          <a:p>
            <a:endParaRPr lang="en-US"/>
          </a:p>
        </p:txBody>
      </p:sp>
    </p:spTree>
    <p:extLst>
      <p:ext uri="{BB962C8B-B14F-4D97-AF65-F5344CB8AC3E}">
        <p14:creationId xmlns:p14="http://schemas.microsoft.com/office/powerpoint/2010/main" val="110321651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objOnly" preserve="1">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0" y="0"/>
            <a:ext cx="9144000" cy="64008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46990674"/>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objOverTx" preserve="1">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9144000" cy="1143000"/>
          </a:xfrm>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0" y="3924300"/>
            <a:ext cx="9144000" cy="2476500"/>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84930608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425009638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GB"/>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GB"/>
              <a:t>Click to edit Master text styles</a:t>
            </a:r>
          </a:p>
        </p:txBody>
      </p:sp>
    </p:spTree>
    <p:extLst>
      <p:ext uri="{BB962C8B-B14F-4D97-AF65-F5344CB8AC3E}">
        <p14:creationId xmlns:p14="http://schemas.microsoft.com/office/powerpoint/2010/main" val="35643978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
        <p:nvSpPr>
          <p:cNvPr id="3" name="Content Placeholder 2"/>
          <p:cNvSpPr>
            <a:spLocks noGrp="1"/>
          </p:cNvSpPr>
          <p:nvPr>
            <p:ph sz="half" idx="1"/>
          </p:nvPr>
        </p:nvSpPr>
        <p:spPr>
          <a:xfrm>
            <a:off x="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p:cNvSpPr>
            <a:spLocks noGrp="1"/>
          </p:cNvSpPr>
          <p:nvPr>
            <p:ph sz="half" idx="2"/>
          </p:nvPr>
        </p:nvSpPr>
        <p:spPr>
          <a:xfrm>
            <a:off x="4648200" y="1295400"/>
            <a:ext cx="4495800" cy="5105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66273062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GB"/>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Tree>
    <p:extLst>
      <p:ext uri="{BB962C8B-B14F-4D97-AF65-F5344CB8AC3E}">
        <p14:creationId xmlns:p14="http://schemas.microsoft.com/office/powerpoint/2010/main" val="36412663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GB"/>
              <a:t>Click to edit Master title style</a:t>
            </a:r>
            <a:endParaRPr lang="en-US"/>
          </a:p>
        </p:txBody>
      </p:sp>
    </p:spTree>
    <p:extLst>
      <p:ext uri="{BB962C8B-B14F-4D97-AF65-F5344CB8AC3E}">
        <p14:creationId xmlns:p14="http://schemas.microsoft.com/office/powerpoint/2010/main" val="96698967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6212934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GB"/>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49410134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GB"/>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GB"/>
              <a:t>Click to edit Master text styles</a:t>
            </a:r>
          </a:p>
        </p:txBody>
      </p:sp>
    </p:spTree>
    <p:extLst>
      <p:ext uri="{BB962C8B-B14F-4D97-AF65-F5344CB8AC3E}">
        <p14:creationId xmlns:p14="http://schemas.microsoft.com/office/powerpoint/2010/main" val="318307111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0" y="0"/>
            <a:ext cx="9144000" cy="11430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0" y="1295400"/>
            <a:ext cx="9144000" cy="5105400"/>
          </a:xfrm>
          <a:prstGeom prst="rect">
            <a:avLst/>
          </a:prstGeom>
          <a:noFill/>
          <a:ln>
            <a:noFill/>
          </a:ln>
          <a:extLst>
            <a:ext uri="{FAA26D3D-D897-4be2-8F04-BA451C77F1D7}">
              <ma14:placeholderFlag xmlns="" xmlns:ma14="http://schemas.microsoft.com/office/mac/drawingml/2011/main" val="1"/>
            </a:ex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031" name="Line 7"/>
          <p:cNvSpPr>
            <a:spLocks noChangeShapeType="1"/>
          </p:cNvSpPr>
          <p:nvPr/>
        </p:nvSpPr>
        <p:spPr bwMode="auto">
          <a:xfrm>
            <a:off x="0" y="1143000"/>
            <a:ext cx="9144000" cy="0"/>
          </a:xfrm>
          <a:prstGeom prst="line">
            <a:avLst/>
          </a:prstGeom>
          <a:noFill/>
          <a:ln w="19050">
            <a:solidFill>
              <a:srgbClr val="FF0000"/>
            </a:solidFill>
            <a:round/>
            <a:headEnd/>
            <a:tailEnd/>
          </a:ln>
          <a:extLst>
            <a:ext uri="{909E8E84-426E-40dd-AFC4-6F175D3DCCD1}">
              <a14:hiddenFill xmlns:a14="http://schemas.microsoft.com/office/drawing/2010/main" xmlns="">
                <a:noFill/>
              </a14:hiddenFill>
            </a:ext>
          </a:extLst>
        </p:spPr>
        <p:txBody>
          <a:bodyPr wrap="none" anchor="ctr"/>
          <a:lstStyle/>
          <a:p>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Lst>
  <p:txStyles>
    <p:titleStyle>
      <a:lvl1pPr algn="l" rtl="0" fontAlgn="base">
        <a:spcBef>
          <a:spcPct val="0"/>
        </a:spcBef>
        <a:spcAft>
          <a:spcPct val="0"/>
        </a:spcAft>
        <a:defRPr sz="4400" i="1">
          <a:solidFill>
            <a:srgbClr val="3D3DB9"/>
          </a:solidFill>
          <a:latin typeface="+mj-lt"/>
          <a:ea typeface="+mj-ea"/>
          <a:cs typeface="+mj-cs"/>
        </a:defRPr>
      </a:lvl1pPr>
      <a:lvl2pPr algn="l" rtl="0" fontAlgn="base">
        <a:spcBef>
          <a:spcPct val="0"/>
        </a:spcBef>
        <a:spcAft>
          <a:spcPct val="0"/>
        </a:spcAft>
        <a:defRPr sz="4400" i="1">
          <a:solidFill>
            <a:srgbClr val="3D3DB9"/>
          </a:solidFill>
          <a:latin typeface="Arial" charset="0"/>
          <a:ea typeface="ＭＳ Ｐゴシック" charset="0"/>
          <a:cs typeface="ＭＳ Ｐゴシック" charset="0"/>
        </a:defRPr>
      </a:lvl2pPr>
      <a:lvl3pPr algn="l" rtl="0" fontAlgn="base">
        <a:spcBef>
          <a:spcPct val="0"/>
        </a:spcBef>
        <a:spcAft>
          <a:spcPct val="0"/>
        </a:spcAft>
        <a:defRPr sz="4400" i="1">
          <a:solidFill>
            <a:srgbClr val="3D3DB9"/>
          </a:solidFill>
          <a:latin typeface="Arial" charset="0"/>
          <a:ea typeface="ＭＳ Ｐゴシック" charset="0"/>
          <a:cs typeface="ＭＳ Ｐゴシック" charset="0"/>
        </a:defRPr>
      </a:lvl3pPr>
      <a:lvl4pPr algn="l" rtl="0" fontAlgn="base">
        <a:spcBef>
          <a:spcPct val="0"/>
        </a:spcBef>
        <a:spcAft>
          <a:spcPct val="0"/>
        </a:spcAft>
        <a:defRPr sz="4400" i="1">
          <a:solidFill>
            <a:srgbClr val="3D3DB9"/>
          </a:solidFill>
          <a:latin typeface="Arial" charset="0"/>
          <a:ea typeface="ＭＳ Ｐゴシック" charset="0"/>
          <a:cs typeface="ＭＳ Ｐゴシック" charset="0"/>
        </a:defRPr>
      </a:lvl4pPr>
      <a:lvl5pPr algn="l" rtl="0" fontAlgn="base">
        <a:spcBef>
          <a:spcPct val="0"/>
        </a:spcBef>
        <a:spcAft>
          <a:spcPct val="0"/>
        </a:spcAft>
        <a:defRPr sz="4400" i="1">
          <a:solidFill>
            <a:srgbClr val="3D3DB9"/>
          </a:solidFill>
          <a:latin typeface="Arial" charset="0"/>
          <a:ea typeface="ＭＳ Ｐゴシック" charset="0"/>
          <a:cs typeface="ＭＳ Ｐゴシック" charset="0"/>
        </a:defRPr>
      </a:lvl5pPr>
      <a:lvl6pPr marL="457200" algn="l" rtl="0" fontAlgn="base">
        <a:spcBef>
          <a:spcPct val="0"/>
        </a:spcBef>
        <a:spcAft>
          <a:spcPct val="0"/>
        </a:spcAft>
        <a:defRPr sz="4400" i="1">
          <a:solidFill>
            <a:srgbClr val="3D3DB9"/>
          </a:solidFill>
          <a:latin typeface="Arial" charset="0"/>
          <a:ea typeface="ＭＳ Ｐゴシック" charset="0"/>
          <a:cs typeface="ＭＳ Ｐゴシック" charset="0"/>
        </a:defRPr>
      </a:lvl6pPr>
      <a:lvl7pPr marL="914400" algn="l" rtl="0" fontAlgn="base">
        <a:spcBef>
          <a:spcPct val="0"/>
        </a:spcBef>
        <a:spcAft>
          <a:spcPct val="0"/>
        </a:spcAft>
        <a:defRPr sz="4400" i="1">
          <a:solidFill>
            <a:srgbClr val="3D3DB9"/>
          </a:solidFill>
          <a:latin typeface="Arial" charset="0"/>
          <a:ea typeface="ＭＳ Ｐゴシック" charset="0"/>
          <a:cs typeface="ＭＳ Ｐゴシック" charset="0"/>
        </a:defRPr>
      </a:lvl7pPr>
      <a:lvl8pPr marL="1371600" algn="l" rtl="0" fontAlgn="base">
        <a:spcBef>
          <a:spcPct val="0"/>
        </a:spcBef>
        <a:spcAft>
          <a:spcPct val="0"/>
        </a:spcAft>
        <a:defRPr sz="4400" i="1">
          <a:solidFill>
            <a:srgbClr val="3D3DB9"/>
          </a:solidFill>
          <a:latin typeface="Arial" charset="0"/>
          <a:ea typeface="ＭＳ Ｐゴシック" charset="0"/>
          <a:cs typeface="ＭＳ Ｐゴシック" charset="0"/>
        </a:defRPr>
      </a:lvl8pPr>
      <a:lvl9pPr marL="1828800" algn="l" rtl="0" fontAlgn="base">
        <a:spcBef>
          <a:spcPct val="0"/>
        </a:spcBef>
        <a:spcAft>
          <a:spcPct val="0"/>
        </a:spcAft>
        <a:defRPr sz="4400" i="1">
          <a:solidFill>
            <a:srgbClr val="3D3DB9"/>
          </a:solidFill>
          <a:latin typeface="Arial" charset="0"/>
          <a:ea typeface="ＭＳ Ｐゴシック" charset="0"/>
          <a:cs typeface="ＭＳ Ｐゴシック" charset="0"/>
        </a:defRPr>
      </a:lvl9pPr>
    </p:titleStyle>
    <p:bodyStyle>
      <a:lvl1pPr marL="342900" indent="-342900" algn="l" rtl="0" fontAlgn="base">
        <a:spcBef>
          <a:spcPct val="20000"/>
        </a:spcBef>
        <a:spcAft>
          <a:spcPct val="0"/>
        </a:spcAft>
        <a:buClr>
          <a:srgbClr val="FF0000"/>
        </a:buClr>
        <a:buSzPct val="120000"/>
        <a:buChar char="•"/>
        <a:defRPr sz="3200">
          <a:solidFill>
            <a:schemeClr val="tx1"/>
          </a:solidFill>
          <a:latin typeface="+mn-lt"/>
          <a:ea typeface="+mn-ea"/>
          <a:cs typeface="+mn-cs"/>
        </a:defRPr>
      </a:lvl1pPr>
      <a:lvl2pPr marL="742950" indent="-285750" algn="l" rtl="0" fontAlgn="base">
        <a:spcBef>
          <a:spcPct val="20000"/>
        </a:spcBef>
        <a:spcAft>
          <a:spcPct val="0"/>
        </a:spcAft>
        <a:buClr>
          <a:srgbClr val="FF0000"/>
        </a:buClr>
        <a:buSzPct val="120000"/>
        <a:buChar char="–"/>
        <a:defRPr sz="2800">
          <a:solidFill>
            <a:schemeClr val="tx1"/>
          </a:solidFill>
          <a:latin typeface="+mn-lt"/>
          <a:ea typeface="+mn-ea"/>
        </a:defRPr>
      </a:lvl2pPr>
      <a:lvl3pPr marL="1143000" indent="-228600" algn="l" rtl="0" fontAlgn="base">
        <a:spcBef>
          <a:spcPct val="20000"/>
        </a:spcBef>
        <a:spcAft>
          <a:spcPct val="0"/>
        </a:spcAft>
        <a:buClr>
          <a:srgbClr val="FF0000"/>
        </a:buClr>
        <a:buSzPct val="120000"/>
        <a:buChar char="•"/>
        <a:defRPr sz="2400">
          <a:solidFill>
            <a:schemeClr val="tx1"/>
          </a:solidFill>
          <a:latin typeface="+mn-lt"/>
          <a:ea typeface="+mn-ea"/>
        </a:defRPr>
      </a:lvl3pPr>
      <a:lvl4pPr marL="1600200" indent="-228600" algn="l" rtl="0" fontAlgn="base">
        <a:spcBef>
          <a:spcPct val="20000"/>
        </a:spcBef>
        <a:spcAft>
          <a:spcPct val="0"/>
        </a:spcAft>
        <a:buClr>
          <a:srgbClr val="FF0000"/>
        </a:buClr>
        <a:buSzPct val="120000"/>
        <a:buChar char="–"/>
        <a:defRPr sz="2000">
          <a:solidFill>
            <a:schemeClr val="tx1"/>
          </a:solidFill>
          <a:latin typeface="+mn-lt"/>
          <a:ea typeface="+mn-ea"/>
        </a:defRPr>
      </a:lvl4pPr>
      <a:lvl5pPr marL="2057400" indent="-228600" algn="l" rtl="0" fontAlgn="base">
        <a:spcBef>
          <a:spcPct val="20000"/>
        </a:spcBef>
        <a:spcAft>
          <a:spcPct val="0"/>
        </a:spcAft>
        <a:buClr>
          <a:srgbClr val="FF0000"/>
        </a:buClr>
        <a:buSzPct val="120000"/>
        <a:buChar char="»"/>
        <a:defRPr sz="2000">
          <a:solidFill>
            <a:schemeClr val="tx1"/>
          </a:solidFill>
          <a:latin typeface="+mn-lt"/>
          <a:ea typeface="+mn-ea"/>
        </a:defRPr>
      </a:lvl5pPr>
      <a:lvl6pPr marL="2514600" indent="-228600" algn="l" rtl="0" fontAlgn="base">
        <a:spcBef>
          <a:spcPct val="20000"/>
        </a:spcBef>
        <a:spcAft>
          <a:spcPct val="0"/>
        </a:spcAft>
        <a:buClr>
          <a:srgbClr val="FF0000"/>
        </a:buClr>
        <a:buSzPct val="120000"/>
        <a:buChar char="»"/>
        <a:defRPr sz="2000">
          <a:solidFill>
            <a:schemeClr val="tx1"/>
          </a:solidFill>
          <a:latin typeface="+mn-lt"/>
          <a:ea typeface="+mn-ea"/>
        </a:defRPr>
      </a:lvl6pPr>
      <a:lvl7pPr marL="2971800" indent="-228600" algn="l" rtl="0" fontAlgn="base">
        <a:spcBef>
          <a:spcPct val="20000"/>
        </a:spcBef>
        <a:spcAft>
          <a:spcPct val="0"/>
        </a:spcAft>
        <a:buClr>
          <a:srgbClr val="FF0000"/>
        </a:buClr>
        <a:buSzPct val="120000"/>
        <a:buChar char="»"/>
        <a:defRPr sz="2000">
          <a:solidFill>
            <a:schemeClr val="tx1"/>
          </a:solidFill>
          <a:latin typeface="+mn-lt"/>
          <a:ea typeface="+mn-ea"/>
        </a:defRPr>
      </a:lvl7pPr>
      <a:lvl8pPr marL="3429000" indent="-228600" algn="l" rtl="0" fontAlgn="base">
        <a:spcBef>
          <a:spcPct val="20000"/>
        </a:spcBef>
        <a:spcAft>
          <a:spcPct val="0"/>
        </a:spcAft>
        <a:buClr>
          <a:srgbClr val="FF0000"/>
        </a:buClr>
        <a:buSzPct val="120000"/>
        <a:buChar char="»"/>
        <a:defRPr sz="2000">
          <a:solidFill>
            <a:schemeClr val="tx1"/>
          </a:solidFill>
          <a:latin typeface="+mn-lt"/>
          <a:ea typeface="+mn-ea"/>
        </a:defRPr>
      </a:lvl8pPr>
      <a:lvl9pPr marL="3886200" indent="-228600" algn="l" rtl="0" fontAlgn="base">
        <a:spcBef>
          <a:spcPct val="20000"/>
        </a:spcBef>
        <a:spcAft>
          <a:spcPct val="0"/>
        </a:spcAft>
        <a:buClr>
          <a:srgbClr val="FF0000"/>
        </a:buClr>
        <a:buSzPct val="120000"/>
        <a:buChar char="»"/>
        <a:defRPr sz="2000">
          <a:solidFill>
            <a:schemeClr val="tx1"/>
          </a:solidFill>
          <a:latin typeface="+mn-lt"/>
          <a:ea typeface="+mn-ea"/>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hyperlink" Target="https://github.com/opensourceantibiotics/murligase/wiki/Overview" TargetMode="External"/><Relationship Id="rId2" Type="http://schemas.openxmlformats.org/officeDocument/2006/relationships/hyperlink" Target="http://opensourcemalaria.or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hyperlink" Target="https://youtu.be/LVWd50CgU4g" TargetMode="External"/><Relationship Id="rId2" Type="http://schemas.openxmlformats.org/officeDocument/2006/relationships/hyperlink" Target="https://fragalysis.diamond.ac.uk/viewer/react/preview/target/Mpro" TargetMode="Externa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hyperlink" Target="https://www.cambridgemedchemconsulting.com/news/index_files/b09cfe6f9fcfc4913dde1497ed916413-419.html" TargetMode="External"/><Relationship Id="rId2" Type="http://schemas.openxmlformats.org/officeDocument/2006/relationships/hyperlink" Target="https://fragalysis.diamond.ac.uk/viewer/react/preview/target/Mpro" TargetMode="Externa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s://youtu.be/qOxS2wqajdg" TargetMode="External"/><Relationship Id="rId2" Type="http://schemas.openxmlformats.org/officeDocument/2006/relationships/image" Target="../media/image9.tif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hyperlink" Target="https://youtu.be/M2K72Kgk718" TargetMode="Externa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hyperlink" Target="http://www.vls3d.com/links/chemoinformatics/3d-structure-generator"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hyperlink" Target="https://macinchem.org/ibabel/" TargetMode="Externa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3" Type="http://schemas.openxmlformats.org/officeDocument/2006/relationships/hyperlink" Target="https://www.ddl.unimi.it/vegaol/moledit.htm" TargetMode="External"/><Relationship Id="rId2" Type="http://schemas.openxmlformats.org/officeDocument/2006/relationships/hyperlink" Target="http://www.cheminfo.org/Chemistry/Cheminformatics/FormatConverter/index.html" TargetMode="External"/><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hyperlink" Target="https://www.macinchem.org/ibabel/version5/ibabel5.php" TargetMode="External"/><Relationship Id="rId2" Type="http://schemas.openxmlformats.org/officeDocument/2006/relationships/hyperlink" Target="https://avogadro.cc/" TargetMode="External"/><Relationship Id="rId1" Type="http://schemas.openxmlformats.org/officeDocument/2006/relationships/slideLayout" Target="../slideLayouts/slideLayout2.xml"/><Relationship Id="rId6" Type="http://schemas.openxmlformats.org/officeDocument/2006/relationships/hyperlink" Target="https://pymol.org/2/" TargetMode="External"/><Relationship Id="rId5" Type="http://schemas.openxmlformats.org/officeDocument/2006/relationships/hyperlink" Target="http://www.openmolecules.org/datawarrior/" TargetMode="External"/><Relationship Id="rId4" Type="http://schemas.openxmlformats.org/officeDocument/2006/relationships/hyperlink" Target="http://openbabel.org/wiki/Windows_GUI" TargetMode="External"/></Relationships>
</file>

<file path=ppt/slides/_rels/slide37.xml.rels><?xml version="1.0" encoding="UTF-8" standalone="yes"?>
<Relationships xmlns="http://schemas.openxmlformats.org/package/2006/relationships"><Relationship Id="rId2" Type="http://schemas.openxmlformats.org/officeDocument/2006/relationships/hyperlink" Target="https://www.youtube.com/c/RSCCICAG" TargetMode="External"/><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3" Type="http://schemas.openxmlformats.org/officeDocument/2006/relationships/hyperlink" Target="http://wellcomeimages.org/indexplus/image/L0043359.html" TargetMode="External"/><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228600" y="2286000"/>
            <a:ext cx="8915400" cy="1143000"/>
          </a:xfrm>
        </p:spPr>
        <p:txBody>
          <a:bodyPr/>
          <a:lstStyle/>
          <a:p>
            <a:r>
              <a:rPr lang="en-US" sz="3600" dirty="0"/>
              <a:t>Introduction and possible workflows</a:t>
            </a:r>
          </a:p>
        </p:txBody>
      </p:sp>
      <p:sp>
        <p:nvSpPr>
          <p:cNvPr id="2051" name="Rectangle 3"/>
          <p:cNvSpPr>
            <a:spLocks noGrp="1" noChangeArrowheads="1"/>
          </p:cNvSpPr>
          <p:nvPr>
            <p:ph type="subTitle" idx="1"/>
          </p:nvPr>
        </p:nvSpPr>
        <p:spPr>
          <a:xfrm>
            <a:off x="533400" y="3886200"/>
            <a:ext cx="8077200" cy="1752600"/>
          </a:xfrm>
        </p:spPr>
        <p:txBody>
          <a:bodyPr/>
          <a:lstStyle/>
          <a:p>
            <a:r>
              <a:rPr lang="en-US" dirty="0"/>
              <a:t>Chris Swain</a:t>
            </a:r>
          </a:p>
          <a:p>
            <a:r>
              <a:rPr lang="en-US" sz="1600" dirty="0" err="1"/>
              <a:t>swain@mac.com</a:t>
            </a:r>
            <a:endParaRPr lang="en-US"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B9214-D53F-8141-BB95-C6131231EDF6}"/>
              </a:ext>
            </a:extLst>
          </p:cNvPr>
          <p:cNvSpPr>
            <a:spLocks noGrp="1"/>
          </p:cNvSpPr>
          <p:nvPr>
            <p:ph type="title"/>
          </p:nvPr>
        </p:nvSpPr>
        <p:spPr/>
        <p:txBody>
          <a:bodyPr/>
          <a:lstStyle/>
          <a:p>
            <a:r>
              <a:rPr lang="en-US" dirty="0"/>
              <a:t>The (in silico) Design Cycle</a:t>
            </a:r>
          </a:p>
        </p:txBody>
      </p:sp>
      <p:pic>
        <p:nvPicPr>
          <p:cNvPr id="5" name="Content Placeholder 4" descr="A screenshot of a video game&#10;&#10;Description automatically generated">
            <a:extLst>
              <a:ext uri="{FF2B5EF4-FFF2-40B4-BE49-F238E27FC236}">
                <a16:creationId xmlns:a16="http://schemas.microsoft.com/office/drawing/2014/main" id="{E855AD0B-3542-9D42-9A47-5161C50811B2}"/>
              </a:ext>
            </a:extLst>
          </p:cNvPr>
          <p:cNvPicPr>
            <a:picLocks noGrp="1" noChangeAspect="1"/>
          </p:cNvPicPr>
          <p:nvPr>
            <p:ph idx="1"/>
          </p:nvPr>
        </p:nvPicPr>
        <p:blipFill>
          <a:blip r:embed="rId2"/>
          <a:stretch>
            <a:fillRect/>
          </a:stretch>
        </p:blipFill>
        <p:spPr>
          <a:xfrm>
            <a:off x="2411760" y="2204864"/>
            <a:ext cx="3816424" cy="3145017"/>
          </a:xfrm>
        </p:spPr>
      </p:pic>
      <p:sp>
        <p:nvSpPr>
          <p:cNvPr id="6" name="TextBox 5">
            <a:extLst>
              <a:ext uri="{FF2B5EF4-FFF2-40B4-BE49-F238E27FC236}">
                <a16:creationId xmlns:a16="http://schemas.microsoft.com/office/drawing/2014/main" id="{82A223F6-2AEE-7847-BC77-75A8302E2632}"/>
              </a:ext>
            </a:extLst>
          </p:cNvPr>
          <p:cNvSpPr txBox="1"/>
          <p:nvPr/>
        </p:nvSpPr>
        <p:spPr>
          <a:xfrm>
            <a:off x="2915816" y="1412776"/>
            <a:ext cx="3293098" cy="830997"/>
          </a:xfrm>
          <a:prstGeom prst="rect">
            <a:avLst/>
          </a:prstGeom>
          <a:noFill/>
        </p:spPr>
        <p:txBody>
          <a:bodyPr wrap="square" rtlCol="0">
            <a:spAutoFit/>
          </a:bodyPr>
          <a:lstStyle/>
          <a:p>
            <a:r>
              <a:rPr lang="en-US" b="0" dirty="0"/>
              <a:t>Modify existing ligand, design novel ligands</a:t>
            </a:r>
          </a:p>
        </p:txBody>
      </p:sp>
      <p:sp>
        <p:nvSpPr>
          <p:cNvPr id="7" name="TextBox 6">
            <a:extLst>
              <a:ext uri="{FF2B5EF4-FFF2-40B4-BE49-F238E27FC236}">
                <a16:creationId xmlns:a16="http://schemas.microsoft.com/office/drawing/2014/main" id="{22988614-656D-834A-8107-3875B60CB0EB}"/>
              </a:ext>
            </a:extLst>
          </p:cNvPr>
          <p:cNvSpPr txBox="1"/>
          <p:nvPr/>
        </p:nvSpPr>
        <p:spPr>
          <a:xfrm>
            <a:off x="6270482" y="3573016"/>
            <a:ext cx="2839239" cy="461665"/>
          </a:xfrm>
          <a:prstGeom prst="rect">
            <a:avLst/>
          </a:prstGeom>
          <a:noFill/>
        </p:spPr>
        <p:txBody>
          <a:bodyPr wrap="none" rtlCol="0">
            <a:spAutoFit/>
          </a:bodyPr>
          <a:lstStyle/>
          <a:p>
            <a:r>
              <a:rPr lang="en-US" b="0" strike="sngStrike" dirty="0"/>
              <a:t>Synthesize ligands </a:t>
            </a:r>
          </a:p>
        </p:txBody>
      </p:sp>
      <p:sp>
        <p:nvSpPr>
          <p:cNvPr id="8" name="TextBox 7">
            <a:extLst>
              <a:ext uri="{FF2B5EF4-FFF2-40B4-BE49-F238E27FC236}">
                <a16:creationId xmlns:a16="http://schemas.microsoft.com/office/drawing/2014/main" id="{50A094BC-A505-1143-97F2-842C8D984F41}"/>
              </a:ext>
            </a:extLst>
          </p:cNvPr>
          <p:cNvSpPr txBox="1"/>
          <p:nvPr/>
        </p:nvSpPr>
        <p:spPr>
          <a:xfrm>
            <a:off x="3131840" y="5517232"/>
            <a:ext cx="3672408" cy="461665"/>
          </a:xfrm>
          <a:prstGeom prst="rect">
            <a:avLst/>
          </a:prstGeom>
          <a:noFill/>
        </p:spPr>
        <p:txBody>
          <a:bodyPr wrap="square" rtlCol="0">
            <a:spAutoFit/>
          </a:bodyPr>
          <a:lstStyle/>
          <a:p>
            <a:r>
              <a:rPr lang="en-US" b="0" dirty="0"/>
              <a:t>Test Compounds in silico</a:t>
            </a:r>
          </a:p>
        </p:txBody>
      </p:sp>
      <p:sp>
        <p:nvSpPr>
          <p:cNvPr id="9" name="TextBox 8">
            <a:extLst>
              <a:ext uri="{FF2B5EF4-FFF2-40B4-BE49-F238E27FC236}">
                <a16:creationId xmlns:a16="http://schemas.microsoft.com/office/drawing/2014/main" id="{CF8640E7-F4F8-9445-80BD-DB446A3F221E}"/>
              </a:ext>
            </a:extLst>
          </p:cNvPr>
          <p:cNvSpPr txBox="1"/>
          <p:nvPr/>
        </p:nvSpPr>
        <p:spPr>
          <a:xfrm>
            <a:off x="179512" y="3212976"/>
            <a:ext cx="2232248" cy="830997"/>
          </a:xfrm>
          <a:prstGeom prst="rect">
            <a:avLst/>
          </a:prstGeom>
          <a:noFill/>
        </p:spPr>
        <p:txBody>
          <a:bodyPr wrap="square" rtlCol="0">
            <a:spAutoFit/>
          </a:bodyPr>
          <a:lstStyle/>
          <a:p>
            <a:r>
              <a:rPr lang="en-US" b="0" dirty="0"/>
              <a:t>Compare to bound ligand</a:t>
            </a:r>
          </a:p>
        </p:txBody>
      </p:sp>
      <p:sp>
        <p:nvSpPr>
          <p:cNvPr id="11" name="TextBox 10">
            <a:extLst>
              <a:ext uri="{FF2B5EF4-FFF2-40B4-BE49-F238E27FC236}">
                <a16:creationId xmlns:a16="http://schemas.microsoft.com/office/drawing/2014/main" id="{2B564038-E35A-4F41-8AA4-63044095F39C}"/>
              </a:ext>
            </a:extLst>
          </p:cNvPr>
          <p:cNvSpPr txBox="1"/>
          <p:nvPr/>
        </p:nvSpPr>
        <p:spPr>
          <a:xfrm>
            <a:off x="539552" y="6381328"/>
            <a:ext cx="8047396" cy="400110"/>
          </a:xfrm>
          <a:prstGeom prst="rect">
            <a:avLst/>
          </a:prstGeom>
          <a:noFill/>
        </p:spPr>
        <p:txBody>
          <a:bodyPr wrap="none" rtlCol="0">
            <a:spAutoFit/>
          </a:bodyPr>
          <a:lstStyle/>
          <a:p>
            <a:r>
              <a:rPr lang="en-US" sz="2000" dirty="0"/>
              <a:t>This cycle can take seconds/minutes to complete per compound</a:t>
            </a:r>
          </a:p>
        </p:txBody>
      </p:sp>
      <p:sp>
        <p:nvSpPr>
          <p:cNvPr id="3" name="Down Arrow 2">
            <a:extLst>
              <a:ext uri="{FF2B5EF4-FFF2-40B4-BE49-F238E27FC236}">
                <a16:creationId xmlns:a16="http://schemas.microsoft.com/office/drawing/2014/main" id="{6F0AE729-1763-1547-87D5-4DE9F038997F}"/>
              </a:ext>
            </a:extLst>
          </p:cNvPr>
          <p:cNvSpPr/>
          <p:nvPr/>
        </p:nvSpPr>
        <p:spPr bwMode="auto">
          <a:xfrm>
            <a:off x="4427984" y="2996952"/>
            <a:ext cx="216024" cy="1728192"/>
          </a:xfrm>
          <a:prstGeom prst="downArrow">
            <a:avLst/>
          </a:prstGeom>
          <a:solidFill>
            <a:srgbClr val="00B0F0"/>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B0F0"/>
              </a:solidFill>
              <a:effectLst/>
              <a:latin typeface="Arial" charset="0"/>
              <a:ea typeface="ＭＳ Ｐゴシック" charset="0"/>
              <a:cs typeface="ＭＳ Ｐゴシック" charset="0"/>
            </a:endParaRPr>
          </a:p>
        </p:txBody>
      </p:sp>
      <p:sp>
        <p:nvSpPr>
          <p:cNvPr id="10" name="Cross 9">
            <a:extLst>
              <a:ext uri="{FF2B5EF4-FFF2-40B4-BE49-F238E27FC236}">
                <a16:creationId xmlns:a16="http://schemas.microsoft.com/office/drawing/2014/main" id="{80E0CAED-D71A-DD47-A2CB-F0ECBB56C156}"/>
              </a:ext>
            </a:extLst>
          </p:cNvPr>
          <p:cNvSpPr/>
          <p:nvPr/>
        </p:nvSpPr>
        <p:spPr bwMode="auto">
          <a:xfrm rot="18894171">
            <a:off x="5267370" y="4052361"/>
            <a:ext cx="576064" cy="576064"/>
          </a:xfrm>
          <a:prstGeom prst="plus">
            <a:avLst>
              <a:gd name="adj" fmla="val 40825"/>
            </a:avLst>
          </a:prstGeom>
          <a:solidFill>
            <a:srgbClr val="00B0F0"/>
          </a:solidFill>
          <a:ln>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12" name="Cross 11">
            <a:extLst>
              <a:ext uri="{FF2B5EF4-FFF2-40B4-BE49-F238E27FC236}">
                <a16:creationId xmlns:a16="http://schemas.microsoft.com/office/drawing/2014/main" id="{2FE9CCAC-C7B1-2645-B1B9-D1822AA1E52E}"/>
              </a:ext>
            </a:extLst>
          </p:cNvPr>
          <p:cNvSpPr/>
          <p:nvPr/>
        </p:nvSpPr>
        <p:spPr bwMode="auto">
          <a:xfrm rot="18894171">
            <a:off x="5051346" y="2684210"/>
            <a:ext cx="576064" cy="576064"/>
          </a:xfrm>
          <a:prstGeom prst="plus">
            <a:avLst>
              <a:gd name="adj" fmla="val 40825"/>
            </a:avLst>
          </a:prstGeom>
          <a:solidFill>
            <a:srgbClr val="00B0F0"/>
          </a:solidFill>
          <a:ln>
            <a:headEnd type="none" w="med" len="med"/>
            <a:tailEnd type="none" w="med" len="med"/>
          </a:ln>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style>
          <a:lnRef idx="2">
            <a:schemeClr val="dk1"/>
          </a:lnRef>
          <a:fillRef idx="1">
            <a:schemeClr val="lt1"/>
          </a:fillRef>
          <a:effectRef idx="0">
            <a:schemeClr val="dk1"/>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3170710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C77C28-6B8C-9F40-AB25-0295B0E6BF39}"/>
              </a:ext>
            </a:extLst>
          </p:cNvPr>
          <p:cNvSpPr>
            <a:spLocks noGrp="1"/>
          </p:cNvSpPr>
          <p:nvPr>
            <p:ph type="title"/>
          </p:nvPr>
        </p:nvSpPr>
        <p:spPr/>
        <p:txBody>
          <a:bodyPr/>
          <a:lstStyle/>
          <a:p>
            <a:r>
              <a:rPr lang="en-US" dirty="0"/>
              <a:t>Installing the in-silico tools</a:t>
            </a:r>
          </a:p>
        </p:txBody>
      </p:sp>
      <p:sp>
        <p:nvSpPr>
          <p:cNvPr id="3" name="Content Placeholder 2">
            <a:extLst>
              <a:ext uri="{FF2B5EF4-FFF2-40B4-BE49-F238E27FC236}">
                <a16:creationId xmlns:a16="http://schemas.microsoft.com/office/drawing/2014/main" id="{71BA1E80-4A80-B54D-8A93-2A87E8CF9C5B}"/>
              </a:ext>
            </a:extLst>
          </p:cNvPr>
          <p:cNvSpPr>
            <a:spLocks noGrp="1"/>
          </p:cNvSpPr>
          <p:nvPr>
            <p:ph idx="1"/>
          </p:nvPr>
        </p:nvSpPr>
        <p:spPr>
          <a:xfrm>
            <a:off x="0" y="1295400"/>
            <a:ext cx="4716016" cy="5373960"/>
          </a:xfrm>
        </p:spPr>
        <p:txBody>
          <a:bodyPr/>
          <a:lstStyle/>
          <a:p>
            <a:r>
              <a:rPr lang="en-GB" sz="2800" dirty="0"/>
              <a:t>The Lab Manual provides a detailed description of how to install the software tools.</a:t>
            </a:r>
          </a:p>
          <a:p>
            <a:r>
              <a:rPr lang="en-GB" sz="2800" dirty="0"/>
              <a:t>Some are installed locally, for others you will need to access remotely.</a:t>
            </a:r>
          </a:p>
          <a:p>
            <a:r>
              <a:rPr lang="en-US" sz="2800" dirty="0"/>
              <a:t>All are free open-source tools</a:t>
            </a:r>
          </a:p>
          <a:p>
            <a:r>
              <a:rPr lang="en-US" sz="2800" dirty="0"/>
              <a:t>You may also have access to commercial alternatives</a:t>
            </a:r>
          </a:p>
        </p:txBody>
      </p:sp>
      <p:pic>
        <p:nvPicPr>
          <p:cNvPr id="5" name="Picture 4" descr="A screenshot of a computer&#10;&#10;Description automatically generated with low confidence">
            <a:extLst>
              <a:ext uri="{FF2B5EF4-FFF2-40B4-BE49-F238E27FC236}">
                <a16:creationId xmlns:a16="http://schemas.microsoft.com/office/drawing/2014/main" id="{703397E2-8D7D-C541-8003-E5CE6E56A815}"/>
              </a:ext>
            </a:extLst>
          </p:cNvPr>
          <p:cNvPicPr>
            <a:picLocks noChangeAspect="1"/>
          </p:cNvPicPr>
          <p:nvPr/>
        </p:nvPicPr>
        <p:blipFill>
          <a:blip r:embed="rId2"/>
          <a:stretch>
            <a:fillRect/>
          </a:stretch>
        </p:blipFill>
        <p:spPr>
          <a:xfrm>
            <a:off x="4788024" y="1340768"/>
            <a:ext cx="3744416" cy="5063984"/>
          </a:xfrm>
          <a:prstGeom prst="rect">
            <a:avLst/>
          </a:prstGeom>
          <a:effectLst>
            <a:outerShdw blurRad="63500" sx="102000" sy="102000" algn="ctr" rotWithShape="0">
              <a:prstClr val="black">
                <a:alpha val="40000"/>
              </a:prstClr>
            </a:outerShdw>
          </a:effectLst>
        </p:spPr>
      </p:pic>
    </p:spTree>
    <p:extLst>
      <p:ext uri="{BB962C8B-B14F-4D97-AF65-F5344CB8AC3E}">
        <p14:creationId xmlns:p14="http://schemas.microsoft.com/office/powerpoint/2010/main" val="4147601292"/>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6F8A3F-CB5D-7042-9DD0-F1039A4A73E4}"/>
              </a:ext>
            </a:extLst>
          </p:cNvPr>
          <p:cNvSpPr>
            <a:spLocks noGrp="1"/>
          </p:cNvSpPr>
          <p:nvPr>
            <p:ph type="title"/>
          </p:nvPr>
        </p:nvSpPr>
        <p:spPr/>
        <p:txBody>
          <a:bodyPr/>
          <a:lstStyle/>
          <a:p>
            <a:r>
              <a:rPr lang="en-US" dirty="0"/>
              <a:t>Possible Targets</a:t>
            </a:r>
          </a:p>
        </p:txBody>
      </p:sp>
      <p:sp>
        <p:nvSpPr>
          <p:cNvPr id="3" name="Content Placeholder 2">
            <a:extLst>
              <a:ext uri="{FF2B5EF4-FFF2-40B4-BE49-F238E27FC236}">
                <a16:creationId xmlns:a16="http://schemas.microsoft.com/office/drawing/2014/main" id="{C98A95C1-4DFA-914B-B300-5DA3B2410471}"/>
              </a:ext>
            </a:extLst>
          </p:cNvPr>
          <p:cNvSpPr>
            <a:spLocks noGrp="1"/>
          </p:cNvSpPr>
          <p:nvPr>
            <p:ph idx="1"/>
          </p:nvPr>
        </p:nvSpPr>
        <p:spPr/>
        <p:txBody>
          <a:bodyPr/>
          <a:lstStyle/>
          <a:p>
            <a:r>
              <a:rPr lang="en-GB" sz="4400" dirty="0"/>
              <a:t>COVID-19 </a:t>
            </a:r>
          </a:p>
          <a:p>
            <a:pPr lvl="1"/>
            <a:r>
              <a:rPr lang="en-GB" dirty="0"/>
              <a:t>Main protease </a:t>
            </a:r>
            <a:r>
              <a:rPr lang="en-GB" dirty="0" err="1"/>
              <a:t>Mpro</a:t>
            </a:r>
            <a:endParaRPr lang="en-GB" dirty="0"/>
          </a:p>
          <a:p>
            <a:r>
              <a:rPr lang="en-GB" dirty="0"/>
              <a:t>Open-Source Malaria </a:t>
            </a:r>
          </a:p>
          <a:p>
            <a:pPr lvl="1"/>
            <a:r>
              <a:rPr lang="en-GB" dirty="0">
                <a:hlinkClick r:id="rId2"/>
              </a:rPr>
              <a:t>http://opensourcemalaria.org</a:t>
            </a:r>
            <a:r>
              <a:rPr lang="en-GB" dirty="0"/>
              <a:t> </a:t>
            </a:r>
          </a:p>
          <a:p>
            <a:r>
              <a:rPr lang="en-GB" dirty="0"/>
              <a:t>Open-Source Antibiotics</a:t>
            </a:r>
          </a:p>
          <a:p>
            <a:pPr lvl="1"/>
            <a:r>
              <a:rPr lang="en-GB" dirty="0">
                <a:hlinkClick r:id="rId3"/>
              </a:rPr>
              <a:t>https://github.com/opensourceantibiotics/murligase/wiki/Overview</a:t>
            </a:r>
            <a:r>
              <a:rPr lang="en-GB" dirty="0"/>
              <a:t> </a:t>
            </a:r>
          </a:p>
          <a:p>
            <a:r>
              <a:rPr lang="en-GB" dirty="0"/>
              <a:t>Your own target</a:t>
            </a:r>
          </a:p>
          <a:p>
            <a:endParaRPr lang="en-GB" dirty="0"/>
          </a:p>
        </p:txBody>
      </p:sp>
    </p:spTree>
    <p:extLst>
      <p:ext uri="{BB962C8B-B14F-4D97-AF65-F5344CB8AC3E}">
        <p14:creationId xmlns:p14="http://schemas.microsoft.com/office/powerpoint/2010/main" val="355456561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115F9E-2BD0-9847-B467-23D213FB06CB}"/>
              </a:ext>
            </a:extLst>
          </p:cNvPr>
          <p:cNvSpPr>
            <a:spLocks noGrp="1"/>
          </p:cNvSpPr>
          <p:nvPr>
            <p:ph type="title"/>
          </p:nvPr>
        </p:nvSpPr>
        <p:spPr/>
        <p:txBody>
          <a:bodyPr/>
          <a:lstStyle/>
          <a:p>
            <a:r>
              <a:rPr lang="en-US" dirty="0"/>
              <a:t>About the target</a:t>
            </a:r>
          </a:p>
        </p:txBody>
      </p:sp>
      <p:sp>
        <p:nvSpPr>
          <p:cNvPr id="3" name="Content Placeholder 2">
            <a:extLst>
              <a:ext uri="{FF2B5EF4-FFF2-40B4-BE49-F238E27FC236}">
                <a16:creationId xmlns:a16="http://schemas.microsoft.com/office/drawing/2014/main" id="{8C17E099-9C90-F348-9300-A942953B313A}"/>
              </a:ext>
            </a:extLst>
          </p:cNvPr>
          <p:cNvSpPr>
            <a:spLocks noGrp="1"/>
          </p:cNvSpPr>
          <p:nvPr>
            <p:ph idx="1"/>
          </p:nvPr>
        </p:nvSpPr>
        <p:spPr>
          <a:xfrm>
            <a:off x="0" y="1295400"/>
            <a:ext cx="9144000" cy="1143000"/>
          </a:xfrm>
        </p:spPr>
        <p:txBody>
          <a:bodyPr/>
          <a:lstStyle/>
          <a:p>
            <a:r>
              <a:rPr lang="en-GB" sz="2400" dirty="0"/>
              <a:t>The Quality of the 3D structure is critical</a:t>
            </a:r>
          </a:p>
          <a:p>
            <a:pPr lvl="1"/>
            <a:r>
              <a:rPr lang="en-GB" sz="1600" dirty="0"/>
              <a:t>We tend to believe that PDB files are a message from God (Derek Lowe, In The Pipeline).</a:t>
            </a:r>
          </a:p>
          <a:p>
            <a:endParaRPr lang="en-US" sz="2400" dirty="0"/>
          </a:p>
        </p:txBody>
      </p:sp>
      <p:pic>
        <p:nvPicPr>
          <p:cNvPr id="5" name="Picture 4" descr="A close up of a map&#10;&#10;Description automatically generated">
            <a:extLst>
              <a:ext uri="{FF2B5EF4-FFF2-40B4-BE49-F238E27FC236}">
                <a16:creationId xmlns:a16="http://schemas.microsoft.com/office/drawing/2014/main" id="{009669D7-37C8-2B45-A77D-5604957A14C0}"/>
              </a:ext>
            </a:extLst>
          </p:cNvPr>
          <p:cNvPicPr>
            <a:picLocks noChangeAspect="1"/>
          </p:cNvPicPr>
          <p:nvPr/>
        </p:nvPicPr>
        <p:blipFill>
          <a:blip r:embed="rId2"/>
          <a:stretch>
            <a:fillRect/>
          </a:stretch>
        </p:blipFill>
        <p:spPr>
          <a:xfrm>
            <a:off x="1271507" y="2060848"/>
            <a:ext cx="6210208" cy="4438229"/>
          </a:xfrm>
          <a:prstGeom prst="rect">
            <a:avLst/>
          </a:prstGeom>
        </p:spPr>
      </p:pic>
    </p:spTree>
    <p:extLst>
      <p:ext uri="{BB962C8B-B14F-4D97-AF65-F5344CB8AC3E}">
        <p14:creationId xmlns:p14="http://schemas.microsoft.com/office/powerpoint/2010/main" val="404869032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8F9FAB3-ECEB-644B-B4BD-B3FA8472B0F8}"/>
              </a:ext>
            </a:extLst>
          </p:cNvPr>
          <p:cNvSpPr>
            <a:spLocks noGrp="1"/>
          </p:cNvSpPr>
          <p:nvPr>
            <p:ph type="title"/>
          </p:nvPr>
        </p:nvSpPr>
        <p:spPr/>
        <p:txBody>
          <a:bodyPr/>
          <a:lstStyle/>
          <a:p>
            <a:r>
              <a:rPr lang="en-GB" dirty="0"/>
              <a:t>Some of the potential issues are :-</a:t>
            </a:r>
            <a:endParaRPr lang="en-US" dirty="0"/>
          </a:p>
        </p:txBody>
      </p:sp>
      <p:sp>
        <p:nvSpPr>
          <p:cNvPr id="3" name="Content Placeholder 2">
            <a:extLst>
              <a:ext uri="{FF2B5EF4-FFF2-40B4-BE49-F238E27FC236}">
                <a16:creationId xmlns:a16="http://schemas.microsoft.com/office/drawing/2014/main" id="{785D3EB0-3565-044F-8393-2300E0D984C9}"/>
              </a:ext>
            </a:extLst>
          </p:cNvPr>
          <p:cNvSpPr>
            <a:spLocks noGrp="1"/>
          </p:cNvSpPr>
          <p:nvPr>
            <p:ph idx="1"/>
          </p:nvPr>
        </p:nvSpPr>
        <p:spPr/>
        <p:txBody>
          <a:bodyPr/>
          <a:lstStyle/>
          <a:p>
            <a:pPr lvl="1"/>
            <a:r>
              <a:rPr lang="en-GB" sz="1800" dirty="0"/>
              <a:t>Alternates, Residues with alternate locations and/or ambiguous sequence identities (choose highest occupancy) but remember proteins are not static.</a:t>
            </a:r>
          </a:p>
          <a:p>
            <a:pPr lvl="1"/>
            <a:r>
              <a:rPr lang="en-GB" sz="1800" dirty="0"/>
              <a:t>Termini, Protein chain C- or N-termini which need to be charged or capped, or if DNA the terminal PO4 may only have three oxygens bonded to the phosphorous and an additional oxygen needs to be added. Sometimes loops are very disordered and appear as a breaks in the chain, it may be possible to use a loop library to model a replacement.</a:t>
            </a:r>
          </a:p>
          <a:p>
            <a:pPr lvl="1"/>
            <a:r>
              <a:rPr lang="en-GB" sz="1800" dirty="0"/>
              <a:t>Hydrogens, usually not visible and so need to be added/checked, particularly check hydrogens on heteroatoms, especially active site residues where the local environment may influence </a:t>
            </a:r>
            <a:r>
              <a:rPr lang="en-GB" sz="1800" dirty="0" err="1"/>
              <a:t>pKa</a:t>
            </a:r>
            <a:r>
              <a:rPr lang="en-GB" sz="1800" dirty="0"/>
              <a:t> </a:t>
            </a:r>
          </a:p>
          <a:p>
            <a:pPr lvl="1"/>
            <a:r>
              <a:rPr lang="en-GB" sz="1800" dirty="0"/>
              <a:t>Ligand, Novel ligands in particular need checking to confirm atoms and bond orders are correct (PDB files do not contain bond information)</a:t>
            </a:r>
          </a:p>
          <a:p>
            <a:pPr lvl="1"/>
            <a:r>
              <a:rPr lang="en-GB" sz="1800" dirty="0"/>
              <a:t>Conformation, check that torsions are reasonable and there are no clashes.</a:t>
            </a:r>
          </a:p>
          <a:p>
            <a:pPr lvl="1"/>
            <a:r>
              <a:rPr lang="en-GB" sz="1800" dirty="0"/>
              <a:t>Charge, It with worth checking the charge on all ionisable groups.</a:t>
            </a:r>
          </a:p>
          <a:p>
            <a:pPr lvl="1"/>
            <a:r>
              <a:rPr lang="en-GB" sz="1800" dirty="0"/>
              <a:t>It can be difficult to be certain of the position of </a:t>
            </a:r>
            <a:r>
              <a:rPr lang="en-GB" sz="1800" dirty="0" err="1"/>
              <a:t>nitrogens</a:t>
            </a:r>
            <a:r>
              <a:rPr lang="en-GB" sz="1800" dirty="0"/>
              <a:t> in His or the primary amide in </a:t>
            </a:r>
            <a:r>
              <a:rPr lang="en-GB" sz="1800" dirty="0" err="1"/>
              <a:t>Asn</a:t>
            </a:r>
            <a:r>
              <a:rPr lang="en-GB" sz="1800" dirty="0"/>
              <a:t>, </a:t>
            </a:r>
            <a:r>
              <a:rPr lang="en-GB" sz="1800" dirty="0" err="1"/>
              <a:t>Gln</a:t>
            </a:r>
            <a:r>
              <a:rPr lang="en-GB" sz="1800" dirty="0"/>
              <a:t>.</a:t>
            </a:r>
          </a:p>
          <a:p>
            <a:endParaRPr lang="en-US" dirty="0"/>
          </a:p>
        </p:txBody>
      </p:sp>
    </p:spTree>
    <p:extLst>
      <p:ext uri="{BB962C8B-B14F-4D97-AF65-F5344CB8AC3E}">
        <p14:creationId xmlns:p14="http://schemas.microsoft.com/office/powerpoint/2010/main" val="225993184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4585B9-C449-2A41-B68F-81FAC3B30E0C}"/>
              </a:ext>
            </a:extLst>
          </p:cNvPr>
          <p:cNvSpPr>
            <a:spLocks noGrp="1"/>
          </p:cNvSpPr>
          <p:nvPr>
            <p:ph type="title"/>
          </p:nvPr>
        </p:nvSpPr>
        <p:spPr/>
        <p:txBody>
          <a:bodyPr/>
          <a:lstStyle/>
          <a:p>
            <a:r>
              <a:rPr lang="en-US" dirty="0"/>
              <a:t>You don’t need to worry</a:t>
            </a:r>
          </a:p>
        </p:txBody>
      </p:sp>
      <p:sp>
        <p:nvSpPr>
          <p:cNvPr id="3" name="Content Placeholder 2">
            <a:extLst>
              <a:ext uri="{FF2B5EF4-FFF2-40B4-BE49-F238E27FC236}">
                <a16:creationId xmlns:a16="http://schemas.microsoft.com/office/drawing/2014/main" id="{BE5DCA25-8E18-FE44-96EE-55D74729A995}"/>
              </a:ext>
            </a:extLst>
          </p:cNvPr>
          <p:cNvSpPr>
            <a:spLocks noGrp="1"/>
          </p:cNvSpPr>
          <p:nvPr>
            <p:ph idx="1"/>
          </p:nvPr>
        </p:nvSpPr>
        <p:spPr/>
        <p:txBody>
          <a:bodyPr/>
          <a:lstStyle/>
          <a:p>
            <a:r>
              <a:rPr lang="en-US" dirty="0"/>
              <a:t>I have a pipeline that checks structures</a:t>
            </a:r>
          </a:p>
          <a:p>
            <a:r>
              <a:rPr lang="en-US" dirty="0"/>
              <a:t>It uses commercial tools so I can’t share it</a:t>
            </a:r>
          </a:p>
          <a:p>
            <a:r>
              <a:rPr lang="en-US" dirty="0"/>
              <a:t>The file provided has been checked and corrected.</a:t>
            </a:r>
          </a:p>
          <a:p>
            <a:pPr lvl="1"/>
            <a:r>
              <a:rPr lang="en-US" dirty="0" err="1"/>
              <a:t>proteinNoligand.pdb</a:t>
            </a:r>
            <a:endParaRPr lang="en-US" dirty="0"/>
          </a:p>
        </p:txBody>
      </p:sp>
    </p:spTree>
    <p:extLst>
      <p:ext uri="{BB962C8B-B14F-4D97-AF65-F5344CB8AC3E}">
        <p14:creationId xmlns:p14="http://schemas.microsoft.com/office/powerpoint/2010/main" val="216565010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1B8320-0625-E14C-BA51-37979B01DCE5}"/>
              </a:ext>
            </a:extLst>
          </p:cNvPr>
          <p:cNvSpPr>
            <a:spLocks noGrp="1"/>
          </p:cNvSpPr>
          <p:nvPr>
            <p:ph type="title"/>
          </p:nvPr>
        </p:nvSpPr>
        <p:spPr/>
        <p:txBody>
          <a:bodyPr/>
          <a:lstStyle/>
          <a:p>
            <a:r>
              <a:rPr lang="en-US" dirty="0"/>
              <a:t>COVID-19</a:t>
            </a:r>
          </a:p>
        </p:txBody>
      </p:sp>
      <p:sp>
        <p:nvSpPr>
          <p:cNvPr id="3" name="Content Placeholder 2">
            <a:extLst>
              <a:ext uri="{FF2B5EF4-FFF2-40B4-BE49-F238E27FC236}">
                <a16:creationId xmlns:a16="http://schemas.microsoft.com/office/drawing/2014/main" id="{A357142D-0502-3847-A3EB-D3B71A63A2B7}"/>
              </a:ext>
            </a:extLst>
          </p:cNvPr>
          <p:cNvSpPr>
            <a:spLocks noGrp="1"/>
          </p:cNvSpPr>
          <p:nvPr>
            <p:ph idx="1"/>
          </p:nvPr>
        </p:nvSpPr>
        <p:spPr/>
        <p:txBody>
          <a:bodyPr/>
          <a:lstStyle/>
          <a:p>
            <a:r>
              <a:rPr lang="en-US" sz="2800" dirty="0" err="1"/>
              <a:t>XChem</a:t>
            </a:r>
            <a:r>
              <a:rPr lang="en-US" sz="2800" dirty="0"/>
              <a:t> facility at UK’s Diamond Light Source have published the crystal structure of SARS-CoV-2 main protease (</a:t>
            </a:r>
            <a:r>
              <a:rPr lang="en-US" sz="2800" dirty="0" err="1"/>
              <a:t>Mpro</a:t>
            </a:r>
            <a:r>
              <a:rPr lang="en-US" sz="2800" dirty="0"/>
              <a:t>).</a:t>
            </a:r>
          </a:p>
          <a:p>
            <a:r>
              <a:rPr lang="en-US" sz="2800" dirty="0"/>
              <a:t>The </a:t>
            </a:r>
            <a:r>
              <a:rPr lang="en-US" sz="2800" dirty="0" err="1"/>
              <a:t>XChem</a:t>
            </a:r>
            <a:r>
              <a:rPr lang="en-US" sz="2800" dirty="0"/>
              <a:t> screening experiment at Diamond, combined with a mass spectrometry screen of covalent fragments in the London Lab at the Weizmann Institute (Israel), yielded over 60 fragment hits directly with structures of fragment-protein complexes.</a:t>
            </a:r>
          </a:p>
          <a:p>
            <a:r>
              <a:rPr lang="en-US" sz="2800" dirty="0">
                <a:hlinkClick r:id="rId2"/>
              </a:rPr>
              <a:t>https://fragalysis.diamond.ac.uk/viewer/react/preview/target/Mpro</a:t>
            </a:r>
            <a:r>
              <a:rPr lang="en-US" sz="2800" dirty="0"/>
              <a:t> </a:t>
            </a:r>
          </a:p>
          <a:p>
            <a:r>
              <a:rPr lang="en-US" sz="2800" dirty="0"/>
              <a:t>Tutorial </a:t>
            </a:r>
            <a:r>
              <a:rPr lang="en-US" sz="2800" dirty="0">
                <a:hlinkClick r:id="rId3"/>
              </a:rPr>
              <a:t>https://youtu.be/LVWd50CgU4g</a:t>
            </a:r>
            <a:r>
              <a:rPr lang="en-US" sz="2800" dirty="0"/>
              <a:t> </a:t>
            </a:r>
          </a:p>
        </p:txBody>
      </p:sp>
    </p:spTree>
    <p:extLst>
      <p:ext uri="{BB962C8B-B14F-4D97-AF65-F5344CB8AC3E}">
        <p14:creationId xmlns:p14="http://schemas.microsoft.com/office/powerpoint/2010/main" val="2955030462"/>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100729-5CC6-C44E-92DA-BA9841BD4C7A}"/>
              </a:ext>
            </a:extLst>
          </p:cNvPr>
          <p:cNvSpPr>
            <a:spLocks noGrp="1"/>
          </p:cNvSpPr>
          <p:nvPr>
            <p:ph type="title"/>
          </p:nvPr>
        </p:nvSpPr>
        <p:spPr/>
        <p:txBody>
          <a:bodyPr/>
          <a:lstStyle/>
          <a:p>
            <a:r>
              <a:rPr lang="en-US" dirty="0"/>
              <a:t>Fragments overlaid</a:t>
            </a:r>
          </a:p>
        </p:txBody>
      </p:sp>
      <p:pic>
        <p:nvPicPr>
          <p:cNvPr id="5" name="Content Placeholder 4" descr="A close up of a logo&#10;&#10;Description automatically generated">
            <a:extLst>
              <a:ext uri="{FF2B5EF4-FFF2-40B4-BE49-F238E27FC236}">
                <a16:creationId xmlns:a16="http://schemas.microsoft.com/office/drawing/2014/main" id="{69521531-7070-CD48-AD09-B5DA1D564679}"/>
              </a:ext>
            </a:extLst>
          </p:cNvPr>
          <p:cNvPicPr>
            <a:picLocks noGrp="1" noChangeAspect="1"/>
          </p:cNvPicPr>
          <p:nvPr>
            <p:ph idx="1"/>
          </p:nvPr>
        </p:nvPicPr>
        <p:blipFill>
          <a:blip r:embed="rId2"/>
          <a:stretch>
            <a:fillRect/>
          </a:stretch>
        </p:blipFill>
        <p:spPr>
          <a:xfrm>
            <a:off x="1513865" y="1295400"/>
            <a:ext cx="6116269" cy="5105400"/>
          </a:xfrm>
        </p:spPr>
      </p:pic>
    </p:spTree>
    <p:extLst>
      <p:ext uri="{BB962C8B-B14F-4D97-AF65-F5344CB8AC3E}">
        <p14:creationId xmlns:p14="http://schemas.microsoft.com/office/powerpoint/2010/main" val="130540638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B0E819-86AB-4145-8D02-7C58448559A5}"/>
              </a:ext>
            </a:extLst>
          </p:cNvPr>
          <p:cNvSpPr>
            <a:spLocks noGrp="1"/>
          </p:cNvSpPr>
          <p:nvPr>
            <p:ph type="title"/>
          </p:nvPr>
        </p:nvSpPr>
        <p:spPr/>
        <p:txBody>
          <a:bodyPr/>
          <a:lstStyle/>
          <a:p>
            <a:r>
              <a:rPr lang="en-GB" dirty="0"/>
              <a:t>Possible research questions</a:t>
            </a:r>
            <a:endParaRPr lang="en-US" dirty="0"/>
          </a:p>
        </p:txBody>
      </p:sp>
      <p:sp>
        <p:nvSpPr>
          <p:cNvPr id="3" name="Content Placeholder 2">
            <a:extLst>
              <a:ext uri="{FF2B5EF4-FFF2-40B4-BE49-F238E27FC236}">
                <a16:creationId xmlns:a16="http://schemas.microsoft.com/office/drawing/2014/main" id="{31EB1330-A2CF-394F-8A4E-79F37F2F7B48}"/>
              </a:ext>
            </a:extLst>
          </p:cNvPr>
          <p:cNvSpPr>
            <a:spLocks noGrp="1"/>
          </p:cNvSpPr>
          <p:nvPr>
            <p:ph idx="1"/>
          </p:nvPr>
        </p:nvSpPr>
        <p:spPr/>
        <p:txBody>
          <a:bodyPr/>
          <a:lstStyle/>
          <a:p>
            <a:r>
              <a:rPr lang="en-US" sz="2800" dirty="0"/>
              <a:t>Can we design novel ligands for SARS-CoV-2 main protease?</a:t>
            </a:r>
          </a:p>
          <a:p>
            <a:r>
              <a:rPr lang="en-US" sz="2800" dirty="0"/>
              <a:t>Modification of known fragments</a:t>
            </a:r>
          </a:p>
          <a:p>
            <a:r>
              <a:rPr lang="en-US" sz="2800" dirty="0"/>
              <a:t>Can we link covalent fragments to non-covalent fragments to improve selectivity.</a:t>
            </a:r>
          </a:p>
          <a:p>
            <a:r>
              <a:rPr lang="en-US" sz="2800" dirty="0"/>
              <a:t>Search available compound collections for similar compounds.</a:t>
            </a:r>
          </a:p>
          <a:p>
            <a:endParaRPr lang="en-US" sz="2800" dirty="0"/>
          </a:p>
        </p:txBody>
      </p:sp>
    </p:spTree>
    <p:extLst>
      <p:ext uri="{BB962C8B-B14F-4D97-AF65-F5344CB8AC3E}">
        <p14:creationId xmlns:p14="http://schemas.microsoft.com/office/powerpoint/2010/main" val="209863717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6AF5A9-358D-9C47-8411-9FA35C578C34}"/>
              </a:ext>
            </a:extLst>
          </p:cNvPr>
          <p:cNvSpPr>
            <a:spLocks noGrp="1"/>
          </p:cNvSpPr>
          <p:nvPr>
            <p:ph type="title"/>
          </p:nvPr>
        </p:nvSpPr>
        <p:spPr/>
        <p:txBody>
          <a:bodyPr/>
          <a:lstStyle/>
          <a:p>
            <a:r>
              <a:rPr lang="en-US" dirty="0"/>
              <a:t>Viewing the structures</a:t>
            </a:r>
          </a:p>
        </p:txBody>
      </p:sp>
      <p:sp>
        <p:nvSpPr>
          <p:cNvPr id="3" name="Content Placeholder 2">
            <a:extLst>
              <a:ext uri="{FF2B5EF4-FFF2-40B4-BE49-F238E27FC236}">
                <a16:creationId xmlns:a16="http://schemas.microsoft.com/office/drawing/2014/main" id="{5FE58A39-5BEA-6F45-9061-51BB48BFBBD7}"/>
              </a:ext>
            </a:extLst>
          </p:cNvPr>
          <p:cNvSpPr>
            <a:spLocks noGrp="1"/>
          </p:cNvSpPr>
          <p:nvPr>
            <p:ph idx="1"/>
          </p:nvPr>
        </p:nvSpPr>
        <p:spPr/>
        <p:txBody>
          <a:bodyPr/>
          <a:lstStyle/>
          <a:p>
            <a:r>
              <a:rPr lang="en-US" sz="2800" dirty="0"/>
              <a:t>Interactive views of the hits are available through </a:t>
            </a:r>
            <a:r>
              <a:rPr lang="en-US" sz="2800" dirty="0" err="1"/>
              <a:t>Fragalysis</a:t>
            </a:r>
            <a:r>
              <a:rPr lang="en-US" sz="2800" dirty="0"/>
              <a:t> Cloud. </a:t>
            </a:r>
          </a:p>
          <a:p>
            <a:r>
              <a:rPr lang="en-US" sz="2800" dirty="0">
                <a:hlinkClick r:id="rId2"/>
              </a:rPr>
              <a:t>https://fragalysis.diamond.ac.uk/viewer/react/preview/target/Mpro</a:t>
            </a:r>
            <a:r>
              <a:rPr lang="en-US" sz="2800" dirty="0"/>
              <a:t> </a:t>
            </a:r>
          </a:p>
          <a:p>
            <a:r>
              <a:rPr lang="en-US" sz="2800" dirty="0"/>
              <a:t>Or as PYMOL session files</a:t>
            </a:r>
          </a:p>
          <a:p>
            <a:r>
              <a:rPr lang="en-US" sz="2800" dirty="0">
                <a:hlinkClick r:id="rId3"/>
              </a:rPr>
              <a:t>https://www.cambridgemedchemconsulting.com/news/index_files/b09cfe6f9fcfc4913dde1497ed916413-419.html</a:t>
            </a:r>
            <a:endParaRPr lang="en-US" sz="2800" dirty="0"/>
          </a:p>
          <a:p>
            <a:endParaRPr lang="en-US" sz="2800" dirty="0"/>
          </a:p>
        </p:txBody>
      </p:sp>
    </p:spTree>
    <p:extLst>
      <p:ext uri="{BB962C8B-B14F-4D97-AF65-F5344CB8AC3E}">
        <p14:creationId xmlns:p14="http://schemas.microsoft.com/office/powerpoint/2010/main" val="79863814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are you likely to die from?</a:t>
            </a:r>
          </a:p>
        </p:txBody>
      </p:sp>
      <p:sp>
        <p:nvSpPr>
          <p:cNvPr id="4" name="Content Placeholder 3"/>
          <p:cNvSpPr>
            <a:spLocks noGrp="1"/>
          </p:cNvSpPr>
          <p:nvPr>
            <p:ph idx="1"/>
          </p:nvPr>
        </p:nvSpPr>
        <p:spPr/>
        <p:txBody>
          <a:bodyPr/>
          <a:lstStyle/>
          <a:p>
            <a:endParaRPr lang="en-US" dirty="0"/>
          </a:p>
        </p:txBody>
      </p:sp>
      <p:graphicFrame>
        <p:nvGraphicFramePr>
          <p:cNvPr id="3" name="Chart 2"/>
          <p:cNvGraphicFramePr/>
          <p:nvPr/>
        </p:nvGraphicFramePr>
        <p:xfrm>
          <a:off x="982678" y="1900215"/>
          <a:ext cx="6096000" cy="4064000"/>
        </p:xfrm>
        <a:graphic>
          <a:graphicData uri="http://schemas.openxmlformats.org/drawingml/2006/chart">
            <c:chart xmlns:c="http://schemas.openxmlformats.org/drawingml/2006/chart" xmlns:r="http://schemas.openxmlformats.org/officeDocument/2006/relationships" r:id="rId2"/>
          </a:graphicData>
        </a:graphic>
      </p:graphicFrame>
    </p:spTree>
    <p:extLst>
      <p:ext uri="{BB962C8B-B14F-4D97-AF65-F5344CB8AC3E}">
        <p14:creationId xmlns:p14="http://schemas.microsoft.com/office/powerpoint/2010/main" val="64157515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B6876-CF96-CD4C-90F0-2C5382FC9D18}"/>
              </a:ext>
            </a:extLst>
          </p:cNvPr>
          <p:cNvSpPr>
            <a:spLocks noGrp="1"/>
          </p:cNvSpPr>
          <p:nvPr>
            <p:ph type="title"/>
          </p:nvPr>
        </p:nvSpPr>
        <p:spPr/>
        <p:txBody>
          <a:bodyPr/>
          <a:lstStyle/>
          <a:p>
            <a:r>
              <a:rPr lang="en-US" dirty="0"/>
              <a:t>PYMOL</a:t>
            </a:r>
          </a:p>
        </p:txBody>
      </p:sp>
      <p:pic>
        <p:nvPicPr>
          <p:cNvPr id="4" name="Content Placeholder 3">
            <a:extLst>
              <a:ext uri="{FF2B5EF4-FFF2-40B4-BE49-F238E27FC236}">
                <a16:creationId xmlns:a16="http://schemas.microsoft.com/office/drawing/2014/main" id="{4BE66245-CA24-3C42-A25A-6831F6326396}"/>
              </a:ext>
            </a:extLst>
          </p:cNvPr>
          <p:cNvPicPr>
            <a:picLocks noGrp="1" noChangeAspect="1"/>
          </p:cNvPicPr>
          <p:nvPr>
            <p:ph idx="1"/>
          </p:nvPr>
        </p:nvPicPr>
        <p:blipFill>
          <a:blip r:embed="rId2"/>
          <a:stretch>
            <a:fillRect/>
          </a:stretch>
        </p:blipFill>
        <p:spPr>
          <a:xfrm>
            <a:off x="1404460" y="1340768"/>
            <a:ext cx="6335080" cy="3937222"/>
          </a:xfrm>
        </p:spPr>
      </p:pic>
      <p:sp>
        <p:nvSpPr>
          <p:cNvPr id="7" name="TextBox 6">
            <a:extLst>
              <a:ext uri="{FF2B5EF4-FFF2-40B4-BE49-F238E27FC236}">
                <a16:creationId xmlns:a16="http://schemas.microsoft.com/office/drawing/2014/main" id="{B6409FB4-8037-804E-B9C0-A588666929A2}"/>
              </a:ext>
            </a:extLst>
          </p:cNvPr>
          <p:cNvSpPr txBox="1"/>
          <p:nvPr/>
        </p:nvSpPr>
        <p:spPr>
          <a:xfrm>
            <a:off x="503548" y="5475758"/>
            <a:ext cx="8136904" cy="1200329"/>
          </a:xfrm>
          <a:prstGeom prst="rect">
            <a:avLst/>
          </a:prstGeom>
          <a:noFill/>
        </p:spPr>
        <p:txBody>
          <a:bodyPr wrap="square" rtlCol="0">
            <a:spAutoFit/>
          </a:bodyPr>
          <a:lstStyle/>
          <a:p>
            <a:pPr marL="342900" indent="-342900">
              <a:buFont typeface="Arial" panose="020B0604020202020204" pitchFamily="34" charset="0"/>
              <a:buChar char="•"/>
            </a:pPr>
            <a:r>
              <a:rPr lang="en-GB" b="0" dirty="0"/>
              <a:t>If you have not used it before there is a tutorial here on the RSC CICAG YouTube website  </a:t>
            </a:r>
            <a:r>
              <a:rPr lang="en-GB" b="0" dirty="0">
                <a:hlinkClick r:id="rId3"/>
              </a:rPr>
              <a:t>https://youtu.be/qOxS2wqajdg</a:t>
            </a:r>
            <a:r>
              <a:rPr lang="en-GB" b="0" dirty="0"/>
              <a:t> </a:t>
            </a:r>
            <a:endParaRPr lang="en-US" dirty="0"/>
          </a:p>
        </p:txBody>
      </p:sp>
    </p:spTree>
    <p:extLst>
      <p:ext uri="{BB962C8B-B14F-4D97-AF65-F5344CB8AC3E}">
        <p14:creationId xmlns:p14="http://schemas.microsoft.com/office/powerpoint/2010/main" val="270983455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C1CAA1-0075-7140-BB12-EACE3B9057C2}"/>
              </a:ext>
            </a:extLst>
          </p:cNvPr>
          <p:cNvSpPr>
            <a:spLocks noGrp="1"/>
          </p:cNvSpPr>
          <p:nvPr>
            <p:ph type="title"/>
          </p:nvPr>
        </p:nvSpPr>
        <p:spPr/>
        <p:txBody>
          <a:bodyPr/>
          <a:lstStyle/>
          <a:p>
            <a:r>
              <a:rPr lang="en-US" dirty="0" err="1"/>
              <a:t>ChimeraX</a:t>
            </a:r>
            <a:endParaRPr lang="en-US" dirty="0"/>
          </a:p>
        </p:txBody>
      </p:sp>
      <p:sp>
        <p:nvSpPr>
          <p:cNvPr id="3" name="Content Placeholder 2">
            <a:extLst>
              <a:ext uri="{FF2B5EF4-FFF2-40B4-BE49-F238E27FC236}">
                <a16:creationId xmlns:a16="http://schemas.microsoft.com/office/drawing/2014/main" id="{AB482BCE-26A5-1244-B121-2371E83F2019}"/>
              </a:ext>
            </a:extLst>
          </p:cNvPr>
          <p:cNvSpPr>
            <a:spLocks noGrp="1"/>
          </p:cNvSpPr>
          <p:nvPr>
            <p:ph idx="1"/>
          </p:nvPr>
        </p:nvSpPr>
        <p:spPr/>
        <p:txBody>
          <a:bodyPr/>
          <a:lstStyle/>
          <a:p>
            <a:r>
              <a:rPr lang="en-US" sz="2800" dirty="0"/>
              <a:t>This is an alternative to </a:t>
            </a:r>
            <a:r>
              <a:rPr lang="en-US" sz="2800" dirty="0" err="1"/>
              <a:t>PyMOL</a:t>
            </a:r>
            <a:endParaRPr lang="en-US" sz="2800" dirty="0"/>
          </a:p>
          <a:p>
            <a:r>
              <a:rPr lang="en-US" sz="2800" dirty="0"/>
              <a:t>https://</a:t>
            </a:r>
            <a:r>
              <a:rPr lang="en-US" sz="2800" dirty="0" err="1"/>
              <a:t>www.rbvi.ucsf.edu</a:t>
            </a:r>
            <a:r>
              <a:rPr lang="en-US" sz="2800" dirty="0"/>
              <a:t>/</a:t>
            </a:r>
            <a:r>
              <a:rPr lang="en-US" sz="2800" dirty="0" err="1"/>
              <a:t>chimerax</a:t>
            </a:r>
            <a:r>
              <a:rPr lang="en-US" sz="2800" dirty="0"/>
              <a:t>/</a:t>
            </a:r>
          </a:p>
          <a:p>
            <a:endParaRPr lang="en-US" sz="2800" dirty="0"/>
          </a:p>
          <a:p>
            <a:endParaRPr lang="en-US" sz="2800" dirty="0"/>
          </a:p>
          <a:p>
            <a:endParaRPr lang="en-US" sz="2800" dirty="0"/>
          </a:p>
          <a:p>
            <a:endParaRPr lang="en-US" sz="2800" dirty="0"/>
          </a:p>
          <a:p>
            <a:endParaRPr lang="en-US" sz="2800" dirty="0"/>
          </a:p>
          <a:p>
            <a:endParaRPr lang="en-US" sz="2800" dirty="0"/>
          </a:p>
          <a:p>
            <a:endParaRPr lang="en-US" sz="2800" dirty="0"/>
          </a:p>
          <a:p>
            <a:r>
              <a:rPr lang="en-US" sz="2800" dirty="0"/>
              <a:t>There is a video workshop on RSC CICAG YouTube channel </a:t>
            </a:r>
            <a:r>
              <a:rPr lang="en-US" sz="2800" dirty="0">
                <a:hlinkClick r:id="rId2"/>
              </a:rPr>
              <a:t>https://youtu.be/M2K72Kgk718</a:t>
            </a:r>
            <a:r>
              <a:rPr lang="en-US" sz="2800" dirty="0"/>
              <a:t> </a:t>
            </a:r>
          </a:p>
        </p:txBody>
      </p:sp>
      <p:pic>
        <p:nvPicPr>
          <p:cNvPr id="6" name="Picture 5" descr="Graphical user interface, application&#10;&#10;Description automatically generated">
            <a:extLst>
              <a:ext uri="{FF2B5EF4-FFF2-40B4-BE49-F238E27FC236}">
                <a16:creationId xmlns:a16="http://schemas.microsoft.com/office/drawing/2014/main" id="{9D6182F6-0248-7149-ACDF-4B579692A601}"/>
              </a:ext>
            </a:extLst>
          </p:cNvPr>
          <p:cNvPicPr>
            <a:picLocks noChangeAspect="1"/>
          </p:cNvPicPr>
          <p:nvPr/>
        </p:nvPicPr>
        <p:blipFill>
          <a:blip r:embed="rId3"/>
          <a:stretch>
            <a:fillRect/>
          </a:stretch>
        </p:blipFill>
        <p:spPr>
          <a:xfrm>
            <a:off x="1403648" y="2420888"/>
            <a:ext cx="4896544" cy="3385110"/>
          </a:xfrm>
          <a:prstGeom prst="rect">
            <a:avLst/>
          </a:prstGeom>
        </p:spPr>
      </p:pic>
    </p:spTree>
    <p:extLst>
      <p:ext uri="{BB962C8B-B14F-4D97-AF65-F5344CB8AC3E}">
        <p14:creationId xmlns:p14="http://schemas.microsoft.com/office/powerpoint/2010/main" val="225690816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434A38-5CB7-8146-A4D2-0E9E0C4CC9CD}"/>
              </a:ext>
            </a:extLst>
          </p:cNvPr>
          <p:cNvSpPr>
            <a:spLocks noGrp="1"/>
          </p:cNvSpPr>
          <p:nvPr>
            <p:ph type="title"/>
          </p:nvPr>
        </p:nvSpPr>
        <p:spPr/>
        <p:txBody>
          <a:bodyPr/>
          <a:lstStyle/>
          <a:p>
            <a:r>
              <a:rPr lang="en-US" dirty="0"/>
              <a:t>Examining the structure in </a:t>
            </a:r>
            <a:r>
              <a:rPr lang="en-US" dirty="0" err="1"/>
              <a:t>PyMol</a:t>
            </a:r>
            <a:endParaRPr lang="en-US" dirty="0"/>
          </a:p>
        </p:txBody>
      </p:sp>
      <p:sp>
        <p:nvSpPr>
          <p:cNvPr id="3" name="Content Placeholder 2">
            <a:extLst>
              <a:ext uri="{FF2B5EF4-FFF2-40B4-BE49-F238E27FC236}">
                <a16:creationId xmlns:a16="http://schemas.microsoft.com/office/drawing/2014/main" id="{5F629FE8-A05D-FB49-8982-6AB797CBCF7B}"/>
              </a:ext>
            </a:extLst>
          </p:cNvPr>
          <p:cNvSpPr>
            <a:spLocks noGrp="1"/>
          </p:cNvSpPr>
          <p:nvPr>
            <p:ph idx="1"/>
          </p:nvPr>
        </p:nvSpPr>
        <p:spPr/>
        <p:txBody>
          <a:bodyPr/>
          <a:lstStyle/>
          <a:p>
            <a:r>
              <a:rPr lang="en-US" dirty="0"/>
              <a:t>Full details in the Lab Manual</a:t>
            </a:r>
          </a:p>
          <a:p>
            <a:r>
              <a:rPr lang="en-US" dirty="0"/>
              <a:t>Try different visualization options</a:t>
            </a:r>
          </a:p>
          <a:p>
            <a:r>
              <a:rPr lang="en-US" dirty="0"/>
              <a:t>Examine active site</a:t>
            </a:r>
          </a:p>
          <a:p>
            <a:r>
              <a:rPr lang="en-US" dirty="0"/>
              <a:t>What residues are interacting with ligand?</a:t>
            </a:r>
          </a:p>
          <a:p>
            <a:r>
              <a:rPr lang="en-US" dirty="0"/>
              <a:t>What is the nature of the interaction?</a:t>
            </a:r>
          </a:p>
          <a:p>
            <a:r>
              <a:rPr lang="en-US" dirty="0"/>
              <a:t>Is there unoccupied volume?</a:t>
            </a:r>
          </a:p>
          <a:p>
            <a:r>
              <a:rPr lang="en-US" dirty="0"/>
              <a:t>Other potential interactions</a:t>
            </a:r>
          </a:p>
          <a:p>
            <a:endParaRPr lang="en-US" dirty="0"/>
          </a:p>
        </p:txBody>
      </p:sp>
    </p:spTree>
    <p:extLst>
      <p:ext uri="{BB962C8B-B14F-4D97-AF65-F5344CB8AC3E}">
        <p14:creationId xmlns:p14="http://schemas.microsoft.com/office/powerpoint/2010/main" val="22572007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92EE20-CAB8-FB40-BC87-BB543BBAA4D9}"/>
              </a:ext>
            </a:extLst>
          </p:cNvPr>
          <p:cNvSpPr>
            <a:spLocks noGrp="1"/>
          </p:cNvSpPr>
          <p:nvPr>
            <p:ph type="title"/>
          </p:nvPr>
        </p:nvSpPr>
        <p:spPr/>
        <p:txBody>
          <a:bodyPr/>
          <a:lstStyle/>
          <a:p>
            <a:r>
              <a:rPr lang="en-US" dirty="0"/>
              <a:t>Possible approaches</a:t>
            </a:r>
          </a:p>
        </p:txBody>
      </p:sp>
      <p:sp>
        <p:nvSpPr>
          <p:cNvPr id="3" name="Content Placeholder 2">
            <a:extLst>
              <a:ext uri="{FF2B5EF4-FFF2-40B4-BE49-F238E27FC236}">
                <a16:creationId xmlns:a16="http://schemas.microsoft.com/office/drawing/2014/main" id="{5BB94758-C1B2-F54A-9C9E-B18917692C7D}"/>
              </a:ext>
            </a:extLst>
          </p:cNvPr>
          <p:cNvSpPr>
            <a:spLocks noGrp="1"/>
          </p:cNvSpPr>
          <p:nvPr>
            <p:ph idx="1"/>
          </p:nvPr>
        </p:nvSpPr>
        <p:spPr>
          <a:xfrm>
            <a:off x="0" y="1295400"/>
            <a:ext cx="9144000" cy="1143000"/>
          </a:xfrm>
        </p:spPr>
        <p:txBody>
          <a:bodyPr/>
          <a:lstStyle/>
          <a:p>
            <a:r>
              <a:rPr lang="en-US" sz="1400" dirty="0"/>
              <a:t>Download PYMOL session files, use PYMOL to view non-covalent fragments</a:t>
            </a:r>
          </a:p>
          <a:p>
            <a:r>
              <a:rPr lang="en-US" sz="1400" dirty="0"/>
              <a:t>Compare binding of fragments (red/purple) with natural ligand (green)</a:t>
            </a:r>
          </a:p>
          <a:p>
            <a:r>
              <a:rPr lang="en-US" sz="1400" dirty="0"/>
              <a:t>Look to link fragments, or build novel fragments occupying similar space and interactions</a:t>
            </a:r>
          </a:p>
          <a:p>
            <a:r>
              <a:rPr lang="en-US" sz="1400" dirty="0"/>
              <a:t>Draw designed ligands and then dock into protein.</a:t>
            </a:r>
          </a:p>
        </p:txBody>
      </p:sp>
      <p:pic>
        <p:nvPicPr>
          <p:cNvPr id="6" name="Picture 5" descr="A screenshot of a computer&#10;&#10;Description automatically generated">
            <a:extLst>
              <a:ext uri="{FF2B5EF4-FFF2-40B4-BE49-F238E27FC236}">
                <a16:creationId xmlns:a16="http://schemas.microsoft.com/office/drawing/2014/main" id="{D07A393B-FDE4-BE2F-EBE2-7D92ED13CFBC}"/>
              </a:ext>
            </a:extLst>
          </p:cNvPr>
          <p:cNvPicPr>
            <a:picLocks noChangeAspect="1"/>
          </p:cNvPicPr>
          <p:nvPr/>
        </p:nvPicPr>
        <p:blipFill>
          <a:blip r:embed="rId2"/>
          <a:stretch>
            <a:fillRect/>
          </a:stretch>
        </p:blipFill>
        <p:spPr>
          <a:xfrm>
            <a:off x="179512" y="2552507"/>
            <a:ext cx="4909072" cy="3734187"/>
          </a:xfrm>
          <a:prstGeom prst="rect">
            <a:avLst/>
          </a:prstGeom>
        </p:spPr>
      </p:pic>
      <p:pic>
        <p:nvPicPr>
          <p:cNvPr id="8" name="Picture 7" descr="A close up of a structure&#10;&#10;Description automatically generated">
            <a:extLst>
              <a:ext uri="{FF2B5EF4-FFF2-40B4-BE49-F238E27FC236}">
                <a16:creationId xmlns:a16="http://schemas.microsoft.com/office/drawing/2014/main" id="{9D9CF9BD-4DDC-7978-DB22-00309ED27A9B}"/>
              </a:ext>
            </a:extLst>
          </p:cNvPr>
          <p:cNvPicPr>
            <a:picLocks noChangeAspect="1"/>
          </p:cNvPicPr>
          <p:nvPr/>
        </p:nvPicPr>
        <p:blipFill>
          <a:blip r:embed="rId3"/>
          <a:stretch>
            <a:fillRect/>
          </a:stretch>
        </p:blipFill>
        <p:spPr>
          <a:xfrm>
            <a:off x="5220072" y="3164565"/>
            <a:ext cx="3620260" cy="2398035"/>
          </a:xfrm>
          <a:prstGeom prst="rect">
            <a:avLst/>
          </a:prstGeom>
        </p:spPr>
      </p:pic>
    </p:spTree>
    <p:extLst>
      <p:ext uri="{BB962C8B-B14F-4D97-AF65-F5344CB8AC3E}">
        <p14:creationId xmlns:p14="http://schemas.microsoft.com/office/powerpoint/2010/main" val="209858331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ED592DE-2F30-A442-82B2-721229327388}"/>
              </a:ext>
            </a:extLst>
          </p:cNvPr>
          <p:cNvSpPr>
            <a:spLocks noGrp="1"/>
          </p:cNvSpPr>
          <p:nvPr>
            <p:ph type="title"/>
          </p:nvPr>
        </p:nvSpPr>
        <p:spPr/>
        <p:txBody>
          <a:bodyPr/>
          <a:lstStyle/>
          <a:p>
            <a:r>
              <a:rPr lang="en-US" dirty="0"/>
              <a:t>Possible approaches</a:t>
            </a:r>
          </a:p>
        </p:txBody>
      </p:sp>
      <p:sp>
        <p:nvSpPr>
          <p:cNvPr id="3" name="Content Placeholder 2">
            <a:extLst>
              <a:ext uri="{FF2B5EF4-FFF2-40B4-BE49-F238E27FC236}">
                <a16:creationId xmlns:a16="http://schemas.microsoft.com/office/drawing/2014/main" id="{397CE700-B5E0-8A4B-9564-83BC7BBF02E3}"/>
              </a:ext>
            </a:extLst>
          </p:cNvPr>
          <p:cNvSpPr>
            <a:spLocks noGrp="1"/>
          </p:cNvSpPr>
          <p:nvPr>
            <p:ph idx="1"/>
          </p:nvPr>
        </p:nvSpPr>
        <p:spPr/>
        <p:txBody>
          <a:bodyPr/>
          <a:lstStyle/>
          <a:p>
            <a:r>
              <a:rPr lang="en-US" dirty="0"/>
              <a:t>Remember some of fragments are covalently attached to protein. These will need to be “disconnected” from the protein prior to docking.</a:t>
            </a:r>
          </a:p>
          <a:p>
            <a:r>
              <a:rPr lang="en-US" dirty="0"/>
              <a:t>Alternatively, you could search for commercially available analogues of a fragment </a:t>
            </a:r>
          </a:p>
          <a:p>
            <a:r>
              <a:rPr lang="en-US" dirty="0"/>
              <a:t>Filter using </a:t>
            </a:r>
            <a:r>
              <a:rPr lang="en-US" dirty="0" err="1"/>
              <a:t>DataWarrior</a:t>
            </a:r>
            <a:r>
              <a:rPr lang="en-US" dirty="0"/>
              <a:t> to remove undesirable molecules</a:t>
            </a:r>
          </a:p>
          <a:p>
            <a:r>
              <a:rPr lang="en-US" dirty="0"/>
              <a:t>Dock into binding site and evaluate poses.</a:t>
            </a:r>
          </a:p>
          <a:p>
            <a:r>
              <a:rPr lang="en-US" dirty="0"/>
              <a:t>Design synthetic routes for selected compounds.</a:t>
            </a:r>
          </a:p>
          <a:p>
            <a:endParaRPr lang="en-US" dirty="0"/>
          </a:p>
        </p:txBody>
      </p:sp>
    </p:spTree>
    <p:extLst>
      <p:ext uri="{BB962C8B-B14F-4D97-AF65-F5344CB8AC3E}">
        <p14:creationId xmlns:p14="http://schemas.microsoft.com/office/powerpoint/2010/main" val="199269957"/>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B0D6B6E-C2C3-7841-AD3E-81B13191AF09}"/>
              </a:ext>
            </a:extLst>
          </p:cNvPr>
          <p:cNvSpPr>
            <a:spLocks noGrp="1"/>
          </p:cNvSpPr>
          <p:nvPr>
            <p:ph type="title"/>
          </p:nvPr>
        </p:nvSpPr>
        <p:spPr/>
        <p:txBody>
          <a:bodyPr/>
          <a:lstStyle/>
          <a:p>
            <a:r>
              <a:rPr lang="en-US" dirty="0"/>
              <a:t>DataWarrior</a:t>
            </a:r>
          </a:p>
        </p:txBody>
      </p:sp>
      <p:sp>
        <p:nvSpPr>
          <p:cNvPr id="3" name="Content Placeholder 2">
            <a:extLst>
              <a:ext uri="{FF2B5EF4-FFF2-40B4-BE49-F238E27FC236}">
                <a16:creationId xmlns:a16="http://schemas.microsoft.com/office/drawing/2014/main" id="{2DB35BBD-4C8A-714C-B458-B13AA1EC9EBC}"/>
              </a:ext>
            </a:extLst>
          </p:cNvPr>
          <p:cNvSpPr>
            <a:spLocks noGrp="1"/>
          </p:cNvSpPr>
          <p:nvPr>
            <p:ph idx="1"/>
          </p:nvPr>
        </p:nvSpPr>
        <p:spPr>
          <a:xfrm>
            <a:off x="0" y="1295400"/>
            <a:ext cx="9144000" cy="1773560"/>
          </a:xfrm>
        </p:spPr>
        <p:txBody>
          <a:bodyPr/>
          <a:lstStyle/>
          <a:p>
            <a:r>
              <a:rPr lang="en-US" sz="2000" dirty="0"/>
              <a:t>Installation instructions in the Lab Manual</a:t>
            </a:r>
          </a:p>
          <a:p>
            <a:r>
              <a:rPr lang="en-US" sz="2000" dirty="0"/>
              <a:t>DataWarrior is a chemically intelligent spreadsheet and data visualization tool</a:t>
            </a:r>
          </a:p>
          <a:p>
            <a:endParaRPr lang="en-US" sz="2000" dirty="0"/>
          </a:p>
        </p:txBody>
      </p:sp>
      <p:pic>
        <p:nvPicPr>
          <p:cNvPr id="5" name="Picture 4" descr="Graphical user interface&#10;&#10;Description automatically generated">
            <a:extLst>
              <a:ext uri="{FF2B5EF4-FFF2-40B4-BE49-F238E27FC236}">
                <a16:creationId xmlns:a16="http://schemas.microsoft.com/office/drawing/2014/main" id="{4043059F-28AA-1146-A00C-5ABFEA610016}"/>
              </a:ext>
            </a:extLst>
          </p:cNvPr>
          <p:cNvPicPr>
            <a:picLocks noChangeAspect="1"/>
          </p:cNvPicPr>
          <p:nvPr/>
        </p:nvPicPr>
        <p:blipFill>
          <a:blip r:embed="rId2"/>
          <a:stretch>
            <a:fillRect/>
          </a:stretch>
        </p:blipFill>
        <p:spPr>
          <a:xfrm>
            <a:off x="1691680" y="1988840"/>
            <a:ext cx="5256584" cy="4072002"/>
          </a:xfrm>
          <a:prstGeom prst="rect">
            <a:avLst/>
          </a:prstGeom>
        </p:spPr>
      </p:pic>
      <p:sp>
        <p:nvSpPr>
          <p:cNvPr id="4" name="TextBox 3">
            <a:extLst>
              <a:ext uri="{FF2B5EF4-FFF2-40B4-BE49-F238E27FC236}">
                <a16:creationId xmlns:a16="http://schemas.microsoft.com/office/drawing/2014/main" id="{6410E313-8854-0017-F592-6CF1FF109F4F}"/>
              </a:ext>
            </a:extLst>
          </p:cNvPr>
          <p:cNvSpPr txBox="1"/>
          <p:nvPr/>
        </p:nvSpPr>
        <p:spPr>
          <a:xfrm>
            <a:off x="367990" y="6188927"/>
            <a:ext cx="4272323" cy="461665"/>
          </a:xfrm>
          <a:prstGeom prst="rect">
            <a:avLst/>
          </a:prstGeom>
          <a:noFill/>
        </p:spPr>
        <p:txBody>
          <a:bodyPr wrap="none" rtlCol="0">
            <a:spAutoFit/>
          </a:bodyPr>
          <a:lstStyle/>
          <a:p>
            <a:r>
              <a:rPr lang="en-GB" b="0" dirty="0"/>
              <a:t>https://</a:t>
            </a:r>
            <a:r>
              <a:rPr lang="en-GB" b="0" dirty="0" err="1"/>
              <a:t>youtu.be</a:t>
            </a:r>
            <a:r>
              <a:rPr lang="en-GB" b="0" dirty="0"/>
              <a:t>/Is2hLqqSFvM</a:t>
            </a:r>
          </a:p>
        </p:txBody>
      </p:sp>
    </p:spTree>
    <p:extLst>
      <p:ext uri="{BB962C8B-B14F-4D97-AF65-F5344CB8AC3E}">
        <p14:creationId xmlns:p14="http://schemas.microsoft.com/office/powerpoint/2010/main" val="1161061425"/>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CA056B-7A01-E04C-B64C-F11C6B0D6F43}"/>
              </a:ext>
            </a:extLst>
          </p:cNvPr>
          <p:cNvSpPr>
            <a:spLocks noGrp="1"/>
          </p:cNvSpPr>
          <p:nvPr>
            <p:ph type="title"/>
          </p:nvPr>
        </p:nvSpPr>
        <p:spPr/>
        <p:txBody>
          <a:bodyPr/>
          <a:lstStyle/>
          <a:p>
            <a:r>
              <a:rPr lang="en-US" sz="3200" dirty="0"/>
              <a:t>Docking to SARS-CoV-2 main protease (</a:t>
            </a:r>
            <a:r>
              <a:rPr lang="en-US" sz="3200" dirty="0" err="1"/>
              <a:t>Mpro</a:t>
            </a:r>
            <a:r>
              <a:rPr lang="en-US" sz="3200" dirty="0"/>
              <a:t>)</a:t>
            </a:r>
          </a:p>
        </p:txBody>
      </p:sp>
      <p:sp>
        <p:nvSpPr>
          <p:cNvPr id="3" name="Content Placeholder 2">
            <a:extLst>
              <a:ext uri="{FF2B5EF4-FFF2-40B4-BE49-F238E27FC236}">
                <a16:creationId xmlns:a16="http://schemas.microsoft.com/office/drawing/2014/main" id="{7458C75C-4902-454A-882A-2063729D2290}"/>
              </a:ext>
            </a:extLst>
          </p:cNvPr>
          <p:cNvSpPr>
            <a:spLocks noGrp="1"/>
          </p:cNvSpPr>
          <p:nvPr>
            <p:ph idx="1"/>
          </p:nvPr>
        </p:nvSpPr>
        <p:spPr/>
        <p:txBody>
          <a:bodyPr/>
          <a:lstStyle/>
          <a:p>
            <a:r>
              <a:rPr lang="en-US" dirty="0"/>
              <a:t>This has been done for you, but useful to understand the process</a:t>
            </a:r>
          </a:p>
          <a:p>
            <a:endParaRPr lang="en-US" sz="2400" dirty="0"/>
          </a:p>
          <a:p>
            <a:r>
              <a:rPr lang="en-US" sz="2400" dirty="0"/>
              <a:t>Select the crystal structure containing the original fragment from Diamond.</a:t>
            </a:r>
          </a:p>
          <a:p>
            <a:r>
              <a:rPr lang="en-US" sz="2400" dirty="0"/>
              <a:t>Open PDB file in PYMOL</a:t>
            </a:r>
          </a:p>
          <a:p>
            <a:r>
              <a:rPr lang="en-US" sz="2400" dirty="0"/>
              <a:t>You will need to generate </a:t>
            </a:r>
          </a:p>
          <a:p>
            <a:pPr lvl="1"/>
            <a:r>
              <a:rPr lang="en-US" sz="2400" dirty="0"/>
              <a:t>Protein minus the ligand in </a:t>
            </a:r>
            <a:r>
              <a:rPr lang="en-US" sz="2400" dirty="0" err="1"/>
              <a:t>pdb</a:t>
            </a:r>
            <a:r>
              <a:rPr lang="en-US" sz="2400" dirty="0"/>
              <a:t> format, </a:t>
            </a:r>
          </a:p>
          <a:p>
            <a:pPr lvl="1"/>
            <a:r>
              <a:rPr lang="en-US" sz="2400" dirty="0"/>
              <a:t>The ligand extracted from binding site in </a:t>
            </a:r>
            <a:r>
              <a:rPr lang="en-US" sz="2400" dirty="0" err="1"/>
              <a:t>pdb</a:t>
            </a:r>
            <a:r>
              <a:rPr lang="en-US" sz="2400" dirty="0"/>
              <a:t> format</a:t>
            </a:r>
          </a:p>
          <a:p>
            <a:pPr lvl="1"/>
            <a:r>
              <a:rPr lang="en-US" sz="2400" dirty="0"/>
              <a:t>The structure(s) you want to dock in </a:t>
            </a:r>
            <a:r>
              <a:rPr lang="en-US" sz="2400" dirty="0" err="1"/>
              <a:t>sdf</a:t>
            </a:r>
            <a:r>
              <a:rPr lang="en-US" sz="2400" dirty="0"/>
              <a:t> format</a:t>
            </a:r>
          </a:p>
        </p:txBody>
      </p:sp>
    </p:spTree>
    <p:extLst>
      <p:ext uri="{BB962C8B-B14F-4D97-AF65-F5344CB8AC3E}">
        <p14:creationId xmlns:p14="http://schemas.microsoft.com/office/powerpoint/2010/main" val="357564098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0DF65C-D70E-1E49-AFD5-7C5E8D072DD1}"/>
              </a:ext>
            </a:extLst>
          </p:cNvPr>
          <p:cNvSpPr>
            <a:spLocks noGrp="1"/>
          </p:cNvSpPr>
          <p:nvPr>
            <p:ph type="title"/>
          </p:nvPr>
        </p:nvSpPr>
        <p:spPr/>
        <p:txBody>
          <a:bodyPr/>
          <a:lstStyle/>
          <a:p>
            <a:r>
              <a:rPr lang="en-US" dirty="0"/>
              <a:t>Extracting the ligand</a:t>
            </a:r>
          </a:p>
        </p:txBody>
      </p:sp>
      <p:pic>
        <p:nvPicPr>
          <p:cNvPr id="5" name="Content Placeholder 4" descr="A picture containing computer, laptop, animal&#10;&#10;Description automatically generated">
            <a:extLst>
              <a:ext uri="{FF2B5EF4-FFF2-40B4-BE49-F238E27FC236}">
                <a16:creationId xmlns:a16="http://schemas.microsoft.com/office/drawing/2014/main" id="{B6771D5D-821D-AF41-8B87-FC4E4D8E25E9}"/>
              </a:ext>
            </a:extLst>
          </p:cNvPr>
          <p:cNvPicPr>
            <a:picLocks noGrp="1" noChangeAspect="1"/>
          </p:cNvPicPr>
          <p:nvPr>
            <p:ph idx="1"/>
          </p:nvPr>
        </p:nvPicPr>
        <p:blipFill>
          <a:blip r:embed="rId2"/>
          <a:stretch>
            <a:fillRect/>
          </a:stretch>
        </p:blipFill>
        <p:spPr>
          <a:xfrm>
            <a:off x="611560" y="1196752"/>
            <a:ext cx="7601989" cy="4376903"/>
          </a:xfrm>
        </p:spPr>
      </p:pic>
      <p:sp>
        <p:nvSpPr>
          <p:cNvPr id="6" name="TextBox 5">
            <a:extLst>
              <a:ext uri="{FF2B5EF4-FFF2-40B4-BE49-F238E27FC236}">
                <a16:creationId xmlns:a16="http://schemas.microsoft.com/office/drawing/2014/main" id="{0F834DF9-EE9F-6947-80CC-142AECDD15D9}"/>
              </a:ext>
            </a:extLst>
          </p:cNvPr>
          <p:cNvSpPr txBox="1"/>
          <p:nvPr/>
        </p:nvSpPr>
        <p:spPr>
          <a:xfrm>
            <a:off x="395536" y="5589240"/>
            <a:ext cx="8614859" cy="1200329"/>
          </a:xfrm>
          <a:prstGeom prst="rect">
            <a:avLst/>
          </a:prstGeom>
          <a:noFill/>
        </p:spPr>
        <p:txBody>
          <a:bodyPr wrap="none" rtlCol="0">
            <a:spAutoFit/>
          </a:bodyPr>
          <a:lstStyle/>
          <a:p>
            <a:pPr marL="342900" indent="-342900">
              <a:buFont typeface="Arial" panose="020B0604020202020204" pitchFamily="34" charset="0"/>
              <a:buChar char="•"/>
            </a:pPr>
            <a:r>
              <a:rPr lang="en-US" b="0" dirty="0"/>
              <a:t>Select ligand, from “Action menu” select “extract object”</a:t>
            </a:r>
          </a:p>
          <a:p>
            <a:pPr marL="342900" indent="-342900">
              <a:buFont typeface="Arial" panose="020B0604020202020204" pitchFamily="34" charset="0"/>
              <a:buChar char="•"/>
            </a:pPr>
            <a:r>
              <a:rPr lang="en-US" b="0" dirty="0"/>
              <a:t>This will extract the ligand and create a separate object</a:t>
            </a:r>
          </a:p>
          <a:p>
            <a:pPr marL="342900" indent="-342900">
              <a:buFont typeface="Arial" panose="020B0604020202020204" pitchFamily="34" charset="0"/>
              <a:buChar char="•"/>
            </a:pPr>
            <a:r>
              <a:rPr lang="en-US" b="0" dirty="0"/>
              <a:t>The protein and ligand can then be Exported independently.</a:t>
            </a:r>
          </a:p>
        </p:txBody>
      </p:sp>
    </p:spTree>
    <p:extLst>
      <p:ext uri="{BB962C8B-B14F-4D97-AF65-F5344CB8AC3E}">
        <p14:creationId xmlns:p14="http://schemas.microsoft.com/office/powerpoint/2010/main" val="52243501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4A1B247-8BC5-3440-A5BE-BDB351B30C8A}"/>
              </a:ext>
            </a:extLst>
          </p:cNvPr>
          <p:cNvSpPr>
            <a:spLocks noGrp="1"/>
          </p:cNvSpPr>
          <p:nvPr>
            <p:ph type="title"/>
          </p:nvPr>
        </p:nvSpPr>
        <p:spPr/>
        <p:txBody>
          <a:bodyPr/>
          <a:lstStyle/>
          <a:p>
            <a:r>
              <a:rPr lang="en-US" dirty="0"/>
              <a:t>Ligands to evaluate</a:t>
            </a:r>
          </a:p>
        </p:txBody>
      </p:sp>
      <p:sp>
        <p:nvSpPr>
          <p:cNvPr id="3" name="Content Placeholder 2">
            <a:extLst>
              <a:ext uri="{FF2B5EF4-FFF2-40B4-BE49-F238E27FC236}">
                <a16:creationId xmlns:a16="http://schemas.microsoft.com/office/drawing/2014/main" id="{C71D0330-2726-094E-836A-5253AF51451F}"/>
              </a:ext>
            </a:extLst>
          </p:cNvPr>
          <p:cNvSpPr>
            <a:spLocks noGrp="1"/>
          </p:cNvSpPr>
          <p:nvPr>
            <p:ph idx="1"/>
          </p:nvPr>
        </p:nvSpPr>
        <p:spPr/>
        <p:txBody>
          <a:bodyPr/>
          <a:lstStyle/>
          <a:p>
            <a:r>
              <a:rPr lang="en-US" dirty="0"/>
              <a:t>Select potential ligands from online databases</a:t>
            </a:r>
          </a:p>
          <a:p>
            <a:pPr lvl="1"/>
            <a:r>
              <a:rPr lang="en-US" dirty="0" err="1"/>
              <a:t>ChEMBL</a:t>
            </a:r>
            <a:r>
              <a:rPr lang="en-US" dirty="0"/>
              <a:t>, Zinc, PubChem</a:t>
            </a:r>
          </a:p>
          <a:p>
            <a:pPr lvl="1"/>
            <a:r>
              <a:rPr lang="en-US" dirty="0"/>
              <a:t>Filter in DataWarrior</a:t>
            </a:r>
          </a:p>
          <a:p>
            <a:pPr lvl="1"/>
            <a:r>
              <a:rPr lang="en-US" dirty="0"/>
              <a:t>Convert to 3D (DataWarrior, </a:t>
            </a:r>
            <a:r>
              <a:rPr lang="en-US" dirty="0" err="1"/>
              <a:t>iBabel</a:t>
            </a:r>
            <a:r>
              <a:rPr lang="en-US" dirty="0"/>
              <a:t>, </a:t>
            </a:r>
            <a:r>
              <a:rPr lang="en-US" dirty="0" err="1"/>
              <a:t>OpenBabel</a:t>
            </a:r>
            <a:r>
              <a:rPr lang="en-US" dirty="0"/>
              <a:t>).</a:t>
            </a:r>
          </a:p>
          <a:p>
            <a:r>
              <a:rPr lang="en-US" dirty="0"/>
              <a:t>Designing your own ligand</a:t>
            </a:r>
          </a:p>
          <a:p>
            <a:pPr lvl="1"/>
            <a:r>
              <a:rPr lang="en-US" dirty="0"/>
              <a:t>Draw structure in desktop package (</a:t>
            </a:r>
            <a:r>
              <a:rPr lang="en-US" dirty="0" err="1"/>
              <a:t>ChemDraw</a:t>
            </a:r>
            <a:r>
              <a:rPr lang="en-US" dirty="0"/>
              <a:t>, Marvin, </a:t>
            </a:r>
            <a:r>
              <a:rPr lang="en-US" dirty="0" err="1"/>
              <a:t>ChemDoodle</a:t>
            </a:r>
            <a:r>
              <a:rPr lang="en-US" dirty="0"/>
              <a:t>).</a:t>
            </a:r>
          </a:p>
          <a:p>
            <a:pPr lvl="1"/>
            <a:r>
              <a:rPr lang="en-US" dirty="0"/>
              <a:t>Save in sdf file format.</a:t>
            </a:r>
          </a:p>
          <a:p>
            <a:pPr lvl="2"/>
            <a:r>
              <a:rPr lang="en-US" dirty="0"/>
              <a:t>You may need to edit this file, details in Lab Manual</a:t>
            </a:r>
          </a:p>
          <a:p>
            <a:pPr lvl="1"/>
            <a:r>
              <a:rPr lang="en-US" dirty="0"/>
              <a:t>Generate a reasonable 3D structure (Chem3D, DataWarrior, </a:t>
            </a:r>
            <a:r>
              <a:rPr lang="en-US" dirty="0" err="1"/>
              <a:t>iBabel</a:t>
            </a:r>
            <a:r>
              <a:rPr lang="en-US" dirty="0"/>
              <a:t>).</a:t>
            </a:r>
          </a:p>
        </p:txBody>
      </p:sp>
    </p:spTree>
    <p:extLst>
      <p:ext uri="{BB962C8B-B14F-4D97-AF65-F5344CB8AC3E}">
        <p14:creationId xmlns:p14="http://schemas.microsoft.com/office/powerpoint/2010/main" val="322155394"/>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4E0A3D-A57E-6840-B5BA-30CFA50B23DF}"/>
              </a:ext>
            </a:extLst>
          </p:cNvPr>
          <p:cNvSpPr>
            <a:spLocks noGrp="1"/>
          </p:cNvSpPr>
          <p:nvPr>
            <p:ph type="title"/>
          </p:nvPr>
        </p:nvSpPr>
        <p:spPr/>
        <p:txBody>
          <a:bodyPr/>
          <a:lstStyle/>
          <a:p>
            <a:r>
              <a:rPr lang="en-US" dirty="0"/>
              <a:t>Generating 3D structures</a:t>
            </a:r>
          </a:p>
        </p:txBody>
      </p:sp>
      <p:sp>
        <p:nvSpPr>
          <p:cNvPr id="3" name="Content Placeholder 2">
            <a:extLst>
              <a:ext uri="{FF2B5EF4-FFF2-40B4-BE49-F238E27FC236}">
                <a16:creationId xmlns:a16="http://schemas.microsoft.com/office/drawing/2014/main" id="{FC0B5832-0FA6-FB4E-A9A1-85E23BB84284}"/>
              </a:ext>
            </a:extLst>
          </p:cNvPr>
          <p:cNvSpPr>
            <a:spLocks noGrp="1"/>
          </p:cNvSpPr>
          <p:nvPr>
            <p:ph idx="1"/>
          </p:nvPr>
        </p:nvSpPr>
        <p:spPr/>
        <p:txBody>
          <a:bodyPr/>
          <a:lstStyle/>
          <a:p>
            <a:r>
              <a:rPr lang="en-US" dirty="0"/>
              <a:t>Whilst some docking algorithms will accept 2D structures most of the Open Source tools require 3D structures as input.</a:t>
            </a:r>
          </a:p>
          <a:p>
            <a:r>
              <a:rPr lang="en-US" dirty="0"/>
              <a:t>There are several options for generating 3D structures from 1D (SMILES) or 2D (mol, </a:t>
            </a:r>
            <a:r>
              <a:rPr lang="en-US" dirty="0" err="1"/>
              <a:t>sdf</a:t>
            </a:r>
            <a:r>
              <a:rPr lang="en-US" dirty="0"/>
              <a:t>, cdx etc.)</a:t>
            </a:r>
          </a:p>
          <a:p>
            <a:r>
              <a:rPr lang="en-US" dirty="0"/>
              <a:t>Probably best to save 3D structures as </a:t>
            </a:r>
            <a:r>
              <a:rPr lang="en-US" dirty="0" err="1"/>
              <a:t>sdf</a:t>
            </a:r>
            <a:r>
              <a:rPr lang="en-US" dirty="0"/>
              <a:t>  file</a:t>
            </a:r>
          </a:p>
          <a:p>
            <a:r>
              <a:rPr lang="en-US" dirty="0"/>
              <a:t>A comprehensive list </a:t>
            </a:r>
          </a:p>
          <a:p>
            <a:pPr lvl="1"/>
            <a:r>
              <a:rPr lang="en-US" dirty="0">
                <a:hlinkClick r:id="rId2"/>
              </a:rPr>
              <a:t>http://www.vls3d.com/links/chemoinformatics/3d-structure-generator</a:t>
            </a:r>
            <a:endParaRPr lang="en-US" dirty="0"/>
          </a:p>
          <a:p>
            <a:pPr lvl="1"/>
            <a:endParaRPr lang="en-US" dirty="0"/>
          </a:p>
        </p:txBody>
      </p:sp>
    </p:spTree>
    <p:extLst>
      <p:ext uri="{BB962C8B-B14F-4D97-AF65-F5344CB8AC3E}">
        <p14:creationId xmlns:p14="http://schemas.microsoft.com/office/powerpoint/2010/main" val="32073518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5FE32-8C0E-6946-8038-86BF7E960190}"/>
              </a:ext>
            </a:extLst>
          </p:cNvPr>
          <p:cNvSpPr>
            <a:spLocks noGrp="1"/>
          </p:cNvSpPr>
          <p:nvPr>
            <p:ph type="title"/>
          </p:nvPr>
        </p:nvSpPr>
        <p:spPr/>
        <p:txBody>
          <a:bodyPr/>
          <a:lstStyle/>
          <a:p>
            <a:r>
              <a:rPr lang="en-US" dirty="0"/>
              <a:t>What are you likely to die from?</a:t>
            </a:r>
          </a:p>
        </p:txBody>
      </p:sp>
      <p:pic>
        <p:nvPicPr>
          <p:cNvPr id="5" name="Content Placeholder 4" descr="Chart, pie chart&#10;&#10;Description automatically generated">
            <a:extLst>
              <a:ext uri="{FF2B5EF4-FFF2-40B4-BE49-F238E27FC236}">
                <a16:creationId xmlns:a16="http://schemas.microsoft.com/office/drawing/2014/main" id="{3E4AB853-2263-964B-B31D-7B33C26DABA7}"/>
              </a:ext>
            </a:extLst>
          </p:cNvPr>
          <p:cNvPicPr>
            <a:picLocks noGrp="1" noChangeAspect="1"/>
          </p:cNvPicPr>
          <p:nvPr>
            <p:ph idx="1"/>
          </p:nvPr>
        </p:nvPicPr>
        <p:blipFill>
          <a:blip r:embed="rId2"/>
          <a:stretch>
            <a:fillRect/>
          </a:stretch>
        </p:blipFill>
        <p:spPr>
          <a:xfrm>
            <a:off x="0" y="1884146"/>
            <a:ext cx="9144000" cy="3927907"/>
          </a:xfrm>
        </p:spPr>
      </p:pic>
      <p:sp>
        <p:nvSpPr>
          <p:cNvPr id="6" name="TextBox 5">
            <a:extLst>
              <a:ext uri="{FF2B5EF4-FFF2-40B4-BE49-F238E27FC236}">
                <a16:creationId xmlns:a16="http://schemas.microsoft.com/office/drawing/2014/main" id="{61C10B8E-00D6-D64A-BE0B-58E12688BAE4}"/>
              </a:ext>
            </a:extLst>
          </p:cNvPr>
          <p:cNvSpPr txBox="1"/>
          <p:nvPr/>
        </p:nvSpPr>
        <p:spPr>
          <a:xfrm>
            <a:off x="5580112" y="6237312"/>
            <a:ext cx="3230372" cy="461665"/>
          </a:xfrm>
          <a:prstGeom prst="rect">
            <a:avLst/>
          </a:prstGeom>
          <a:noFill/>
        </p:spPr>
        <p:txBody>
          <a:bodyPr wrap="none" rtlCol="0">
            <a:spAutoFit/>
          </a:bodyPr>
          <a:lstStyle/>
          <a:p>
            <a:r>
              <a:rPr lang="en-US" b="0" dirty="0"/>
              <a:t>Data from WHO 2019</a:t>
            </a:r>
          </a:p>
        </p:txBody>
      </p:sp>
      <p:sp>
        <p:nvSpPr>
          <p:cNvPr id="7" name="TextBox 6">
            <a:extLst>
              <a:ext uri="{FF2B5EF4-FFF2-40B4-BE49-F238E27FC236}">
                <a16:creationId xmlns:a16="http://schemas.microsoft.com/office/drawing/2014/main" id="{57BE8A63-104E-C744-87C0-7564B71C3942}"/>
              </a:ext>
            </a:extLst>
          </p:cNvPr>
          <p:cNvSpPr txBox="1"/>
          <p:nvPr/>
        </p:nvSpPr>
        <p:spPr>
          <a:xfrm>
            <a:off x="755374" y="1570383"/>
            <a:ext cx="3456395" cy="461665"/>
          </a:xfrm>
          <a:prstGeom prst="rect">
            <a:avLst/>
          </a:prstGeom>
          <a:noFill/>
        </p:spPr>
        <p:txBody>
          <a:bodyPr wrap="none" rtlCol="0">
            <a:spAutoFit/>
          </a:bodyPr>
          <a:lstStyle/>
          <a:p>
            <a:r>
              <a:rPr lang="en-US" b="0" dirty="0"/>
              <a:t>Global Deaths (millions)</a:t>
            </a:r>
          </a:p>
        </p:txBody>
      </p:sp>
      <p:sp>
        <p:nvSpPr>
          <p:cNvPr id="8" name="TextBox 7">
            <a:extLst>
              <a:ext uri="{FF2B5EF4-FFF2-40B4-BE49-F238E27FC236}">
                <a16:creationId xmlns:a16="http://schemas.microsoft.com/office/drawing/2014/main" id="{70FD3B7C-112D-E046-89B2-702123D18BD3}"/>
              </a:ext>
            </a:extLst>
          </p:cNvPr>
          <p:cNvSpPr txBox="1"/>
          <p:nvPr/>
        </p:nvSpPr>
        <p:spPr>
          <a:xfrm>
            <a:off x="6948264" y="5229200"/>
            <a:ext cx="1287532" cy="369332"/>
          </a:xfrm>
          <a:prstGeom prst="rect">
            <a:avLst/>
          </a:prstGeom>
          <a:noFill/>
        </p:spPr>
        <p:txBody>
          <a:bodyPr wrap="none" rtlCol="0">
            <a:spAutoFit/>
          </a:bodyPr>
          <a:lstStyle/>
          <a:p>
            <a:r>
              <a:rPr lang="en-US" sz="1800" b="0" dirty="0"/>
              <a:t>* Declining</a:t>
            </a:r>
          </a:p>
        </p:txBody>
      </p:sp>
    </p:spTree>
    <p:extLst>
      <p:ext uri="{BB962C8B-B14F-4D97-AF65-F5344CB8AC3E}">
        <p14:creationId xmlns:p14="http://schemas.microsoft.com/office/powerpoint/2010/main" val="109963105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33DDDE-A01B-D540-813E-9C38652FD843}"/>
              </a:ext>
            </a:extLst>
          </p:cNvPr>
          <p:cNvSpPr>
            <a:spLocks noGrp="1"/>
          </p:cNvSpPr>
          <p:nvPr>
            <p:ph type="title"/>
          </p:nvPr>
        </p:nvSpPr>
        <p:spPr/>
        <p:txBody>
          <a:bodyPr/>
          <a:lstStyle/>
          <a:p>
            <a:r>
              <a:rPr lang="en-US" dirty="0" err="1"/>
              <a:t>Openbabel</a:t>
            </a:r>
            <a:r>
              <a:rPr lang="en-US" dirty="0"/>
              <a:t>/</a:t>
            </a:r>
            <a:r>
              <a:rPr lang="en-US" dirty="0" err="1"/>
              <a:t>iBabel</a:t>
            </a:r>
            <a:endParaRPr lang="en-US" dirty="0"/>
          </a:p>
        </p:txBody>
      </p:sp>
      <p:sp>
        <p:nvSpPr>
          <p:cNvPr id="3" name="Content Placeholder 2">
            <a:extLst>
              <a:ext uri="{FF2B5EF4-FFF2-40B4-BE49-F238E27FC236}">
                <a16:creationId xmlns:a16="http://schemas.microsoft.com/office/drawing/2014/main" id="{0E944862-8D41-3547-89F3-4E7585D07D67}"/>
              </a:ext>
            </a:extLst>
          </p:cNvPr>
          <p:cNvSpPr>
            <a:spLocks noGrp="1"/>
          </p:cNvSpPr>
          <p:nvPr>
            <p:ph idx="1"/>
          </p:nvPr>
        </p:nvSpPr>
        <p:spPr/>
        <p:txBody>
          <a:bodyPr/>
          <a:lstStyle/>
          <a:p>
            <a:r>
              <a:rPr lang="en-US" sz="2800" dirty="0" err="1"/>
              <a:t>Openbabel</a:t>
            </a:r>
            <a:r>
              <a:rPr lang="en-US" sz="2800" dirty="0"/>
              <a:t> can be called from the command line</a:t>
            </a:r>
          </a:p>
          <a:p>
            <a:pPr lvl="1"/>
            <a:r>
              <a:rPr lang="en-US" dirty="0" err="1"/>
              <a:t>obabel</a:t>
            </a:r>
            <a:r>
              <a:rPr lang="en-US" dirty="0"/>
              <a:t> –</a:t>
            </a:r>
            <a:r>
              <a:rPr lang="en-US" dirty="0" err="1"/>
              <a:t>isdf</a:t>
            </a:r>
            <a:r>
              <a:rPr lang="en-US" dirty="0"/>
              <a:t>  '/</a:t>
            </a:r>
            <a:r>
              <a:rPr lang="en-US" dirty="0" err="1"/>
              <a:t>path_to_file</a:t>
            </a:r>
            <a:r>
              <a:rPr lang="en-US" dirty="0"/>
              <a:t>/</a:t>
            </a:r>
            <a:r>
              <a:rPr lang="en-US" dirty="0" err="1"/>
              <a:t>firstResults.sdf</a:t>
            </a:r>
            <a:r>
              <a:rPr lang="en-US" dirty="0"/>
              <a:t>'    -O '/ </a:t>
            </a:r>
            <a:r>
              <a:rPr lang="en-US" dirty="0" err="1"/>
              <a:t>path_to_file</a:t>
            </a:r>
            <a:r>
              <a:rPr lang="en-US" dirty="0"/>
              <a:t> /3Dstructures.sdf' --gen3d </a:t>
            </a:r>
          </a:p>
          <a:p>
            <a:r>
              <a:rPr lang="en-US" sz="2800" dirty="0"/>
              <a:t>Or from </a:t>
            </a:r>
            <a:r>
              <a:rPr lang="en-US" sz="2800" dirty="0" err="1"/>
              <a:t>iBabel</a:t>
            </a:r>
            <a:r>
              <a:rPr lang="en-US" sz="2800" dirty="0"/>
              <a:t> the GUI (Mac only) </a:t>
            </a:r>
          </a:p>
          <a:p>
            <a:pPr lvl="1"/>
            <a:r>
              <a:rPr lang="en-US" sz="2000" dirty="0">
                <a:hlinkClick r:id="rId2"/>
              </a:rPr>
              <a:t>https://macinchem.org/ibabel/</a:t>
            </a:r>
            <a:r>
              <a:rPr lang="en-US" sz="2000" dirty="0"/>
              <a:t> </a:t>
            </a:r>
          </a:p>
        </p:txBody>
      </p:sp>
      <p:pic>
        <p:nvPicPr>
          <p:cNvPr id="5" name="Picture 4" descr="A screenshot of a cell phone&#10;&#10;Description automatically generated">
            <a:extLst>
              <a:ext uri="{FF2B5EF4-FFF2-40B4-BE49-F238E27FC236}">
                <a16:creationId xmlns:a16="http://schemas.microsoft.com/office/drawing/2014/main" id="{E28377C6-AC30-424E-89DB-0138BFCE10EB}"/>
              </a:ext>
            </a:extLst>
          </p:cNvPr>
          <p:cNvPicPr>
            <a:picLocks noChangeAspect="1"/>
          </p:cNvPicPr>
          <p:nvPr/>
        </p:nvPicPr>
        <p:blipFill>
          <a:blip r:embed="rId3"/>
          <a:stretch>
            <a:fillRect/>
          </a:stretch>
        </p:blipFill>
        <p:spPr>
          <a:xfrm>
            <a:off x="539552" y="3571786"/>
            <a:ext cx="5760640" cy="3476069"/>
          </a:xfrm>
          <a:prstGeom prst="rect">
            <a:avLst/>
          </a:prstGeom>
        </p:spPr>
      </p:pic>
    </p:spTree>
    <p:extLst>
      <p:ext uri="{BB962C8B-B14F-4D97-AF65-F5344CB8AC3E}">
        <p14:creationId xmlns:p14="http://schemas.microsoft.com/office/powerpoint/2010/main" val="52329329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3BE001-96C1-BB49-A7A5-0F36AAC2C9D0}"/>
              </a:ext>
            </a:extLst>
          </p:cNvPr>
          <p:cNvSpPr>
            <a:spLocks noGrp="1"/>
          </p:cNvSpPr>
          <p:nvPr>
            <p:ph type="title"/>
          </p:nvPr>
        </p:nvSpPr>
        <p:spPr/>
        <p:txBody>
          <a:bodyPr/>
          <a:lstStyle/>
          <a:p>
            <a:r>
              <a:rPr lang="en-US" dirty="0"/>
              <a:t>Viewing using </a:t>
            </a:r>
            <a:r>
              <a:rPr lang="en-US" dirty="0" err="1"/>
              <a:t>iBabel</a:t>
            </a:r>
            <a:endParaRPr lang="en-US" dirty="0"/>
          </a:p>
        </p:txBody>
      </p:sp>
      <p:pic>
        <p:nvPicPr>
          <p:cNvPr id="5" name="Content Placeholder 4" descr="A screenshot of a cell phone&#10;&#10;Description automatically generated">
            <a:extLst>
              <a:ext uri="{FF2B5EF4-FFF2-40B4-BE49-F238E27FC236}">
                <a16:creationId xmlns:a16="http://schemas.microsoft.com/office/drawing/2014/main" id="{6950402B-D9AA-5B49-BEF3-0CB1B450684F}"/>
              </a:ext>
            </a:extLst>
          </p:cNvPr>
          <p:cNvPicPr>
            <a:picLocks noGrp="1" noChangeAspect="1"/>
          </p:cNvPicPr>
          <p:nvPr>
            <p:ph idx="1"/>
          </p:nvPr>
        </p:nvPicPr>
        <p:blipFill>
          <a:blip r:embed="rId2"/>
          <a:stretch>
            <a:fillRect/>
          </a:stretch>
        </p:blipFill>
        <p:spPr>
          <a:xfrm>
            <a:off x="2932782" y="1037670"/>
            <a:ext cx="6192688" cy="3736775"/>
          </a:xfrm>
        </p:spPr>
      </p:pic>
      <p:pic>
        <p:nvPicPr>
          <p:cNvPr id="7" name="Picture 6" descr="A screenshot of a cell phone&#10;&#10;Description automatically generated">
            <a:extLst>
              <a:ext uri="{FF2B5EF4-FFF2-40B4-BE49-F238E27FC236}">
                <a16:creationId xmlns:a16="http://schemas.microsoft.com/office/drawing/2014/main" id="{AF515ED9-28BC-6243-BF46-2D74891A92CD}"/>
              </a:ext>
            </a:extLst>
          </p:cNvPr>
          <p:cNvPicPr>
            <a:picLocks noChangeAspect="1"/>
          </p:cNvPicPr>
          <p:nvPr/>
        </p:nvPicPr>
        <p:blipFill>
          <a:blip r:embed="rId3"/>
          <a:stretch>
            <a:fillRect/>
          </a:stretch>
        </p:blipFill>
        <p:spPr>
          <a:xfrm>
            <a:off x="-109140" y="2834035"/>
            <a:ext cx="6481340" cy="3910952"/>
          </a:xfrm>
          <a:prstGeom prst="rect">
            <a:avLst/>
          </a:prstGeom>
        </p:spPr>
      </p:pic>
    </p:spTree>
    <p:extLst>
      <p:ext uri="{BB962C8B-B14F-4D97-AF65-F5344CB8AC3E}">
        <p14:creationId xmlns:p14="http://schemas.microsoft.com/office/powerpoint/2010/main" val="2383841560"/>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AB4A5D-4519-B445-B568-769355EC2806}"/>
              </a:ext>
            </a:extLst>
          </p:cNvPr>
          <p:cNvSpPr>
            <a:spLocks noGrp="1"/>
          </p:cNvSpPr>
          <p:nvPr>
            <p:ph type="title"/>
          </p:nvPr>
        </p:nvSpPr>
        <p:spPr/>
        <p:txBody>
          <a:bodyPr/>
          <a:lstStyle/>
          <a:p>
            <a:r>
              <a:rPr lang="en-US" dirty="0"/>
              <a:t>Generate using </a:t>
            </a:r>
            <a:r>
              <a:rPr lang="en-US" dirty="0" err="1"/>
              <a:t>DataWarrior</a:t>
            </a:r>
            <a:endParaRPr lang="en-US" dirty="0"/>
          </a:p>
        </p:txBody>
      </p:sp>
      <p:pic>
        <p:nvPicPr>
          <p:cNvPr id="5" name="Content Placeholder 4" descr="A screenshot of a computer&#10;&#10;Description automatically generated">
            <a:extLst>
              <a:ext uri="{FF2B5EF4-FFF2-40B4-BE49-F238E27FC236}">
                <a16:creationId xmlns:a16="http://schemas.microsoft.com/office/drawing/2014/main" id="{74CCF116-64AC-D24E-8BF1-7D47B1519EF6}"/>
              </a:ext>
            </a:extLst>
          </p:cNvPr>
          <p:cNvPicPr>
            <a:picLocks noGrp="1" noChangeAspect="1"/>
          </p:cNvPicPr>
          <p:nvPr>
            <p:ph idx="1"/>
          </p:nvPr>
        </p:nvPicPr>
        <p:blipFill>
          <a:blip r:embed="rId2"/>
          <a:stretch>
            <a:fillRect/>
          </a:stretch>
        </p:blipFill>
        <p:spPr>
          <a:xfrm>
            <a:off x="1857208" y="1268760"/>
            <a:ext cx="5429584" cy="5436902"/>
          </a:xfrm>
        </p:spPr>
      </p:pic>
    </p:spTree>
    <p:extLst>
      <p:ext uri="{BB962C8B-B14F-4D97-AF65-F5344CB8AC3E}">
        <p14:creationId xmlns:p14="http://schemas.microsoft.com/office/powerpoint/2010/main" val="66818656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605E5AF-5884-734E-B191-D9E6311EC5F6}"/>
              </a:ext>
            </a:extLst>
          </p:cNvPr>
          <p:cNvSpPr>
            <a:spLocks noGrp="1"/>
          </p:cNvSpPr>
          <p:nvPr>
            <p:ph type="title"/>
          </p:nvPr>
        </p:nvSpPr>
        <p:spPr/>
        <p:txBody>
          <a:bodyPr/>
          <a:lstStyle/>
          <a:p>
            <a:r>
              <a:rPr lang="en-US" dirty="0"/>
              <a:t>Online tools</a:t>
            </a:r>
          </a:p>
        </p:txBody>
      </p:sp>
      <p:sp>
        <p:nvSpPr>
          <p:cNvPr id="3" name="Content Placeholder 2">
            <a:extLst>
              <a:ext uri="{FF2B5EF4-FFF2-40B4-BE49-F238E27FC236}">
                <a16:creationId xmlns:a16="http://schemas.microsoft.com/office/drawing/2014/main" id="{F806AD31-D4DD-8B4D-8290-B95612BCAFCC}"/>
              </a:ext>
            </a:extLst>
          </p:cNvPr>
          <p:cNvSpPr>
            <a:spLocks noGrp="1"/>
          </p:cNvSpPr>
          <p:nvPr>
            <p:ph idx="1"/>
          </p:nvPr>
        </p:nvSpPr>
        <p:spPr/>
        <p:txBody>
          <a:bodyPr/>
          <a:lstStyle/>
          <a:p>
            <a:r>
              <a:rPr lang="en-US" dirty="0">
                <a:hlinkClick r:id="rId2"/>
              </a:rPr>
              <a:t>http://www.cheminfo.org/Chemistry/Cheminformatics/FormatConverter/index.html</a:t>
            </a:r>
            <a:endParaRPr lang="en-US" dirty="0"/>
          </a:p>
          <a:p>
            <a:endParaRPr lang="en-US" dirty="0"/>
          </a:p>
          <a:p>
            <a:r>
              <a:rPr lang="en-US" dirty="0">
                <a:hlinkClick r:id="rId3"/>
              </a:rPr>
              <a:t>https://www.ddl.unimi.it/vegaol/moledit.htm</a:t>
            </a:r>
            <a:endParaRPr lang="en-US" dirty="0"/>
          </a:p>
          <a:p>
            <a:endParaRPr lang="en-US" dirty="0"/>
          </a:p>
        </p:txBody>
      </p:sp>
    </p:spTree>
    <p:extLst>
      <p:ext uri="{BB962C8B-B14F-4D97-AF65-F5344CB8AC3E}">
        <p14:creationId xmlns:p14="http://schemas.microsoft.com/office/powerpoint/2010/main" val="1213360490"/>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CFF34BB-28AA-274A-B37E-0953076EB744}"/>
              </a:ext>
            </a:extLst>
          </p:cNvPr>
          <p:cNvSpPr>
            <a:spLocks noGrp="1"/>
          </p:cNvSpPr>
          <p:nvPr>
            <p:ph type="title"/>
          </p:nvPr>
        </p:nvSpPr>
        <p:spPr/>
        <p:txBody>
          <a:bodyPr/>
          <a:lstStyle/>
          <a:p>
            <a:r>
              <a:rPr lang="en-US" dirty="0"/>
              <a:t>Docking</a:t>
            </a:r>
          </a:p>
        </p:txBody>
      </p:sp>
      <p:sp>
        <p:nvSpPr>
          <p:cNvPr id="3" name="Content Placeholder 2">
            <a:extLst>
              <a:ext uri="{FF2B5EF4-FFF2-40B4-BE49-F238E27FC236}">
                <a16:creationId xmlns:a16="http://schemas.microsoft.com/office/drawing/2014/main" id="{9920FC84-452D-EB4C-A292-4C5E970F2230}"/>
              </a:ext>
            </a:extLst>
          </p:cNvPr>
          <p:cNvSpPr>
            <a:spLocks noGrp="1"/>
          </p:cNvSpPr>
          <p:nvPr>
            <p:ph idx="1"/>
          </p:nvPr>
        </p:nvSpPr>
        <p:spPr/>
        <p:txBody>
          <a:bodyPr/>
          <a:lstStyle/>
          <a:p>
            <a:r>
              <a:rPr lang="en-US" sz="2800" dirty="0"/>
              <a:t>The Jupyter notebook is designed to take you through the process</a:t>
            </a:r>
          </a:p>
          <a:p>
            <a:pPr lvl="1"/>
            <a:r>
              <a:rPr lang="en-US" sz="2400" dirty="0"/>
              <a:t>Demo</a:t>
            </a:r>
          </a:p>
          <a:p>
            <a:r>
              <a:rPr lang="en-US" sz="2800" dirty="0"/>
              <a:t>Multiple conformations are first generated</a:t>
            </a:r>
          </a:p>
          <a:p>
            <a:r>
              <a:rPr lang="en-US" sz="2800" dirty="0"/>
              <a:t>These are then each docked into the </a:t>
            </a:r>
            <a:r>
              <a:rPr lang="en-US" sz="2800"/>
              <a:t>binding site.</a:t>
            </a:r>
            <a:endParaRPr lang="en-US" sz="2800" dirty="0"/>
          </a:p>
          <a:p>
            <a:r>
              <a:rPr lang="en-US" sz="2800" dirty="0"/>
              <a:t>The results can then be viewed in PYMOL/DataWarrior</a:t>
            </a:r>
          </a:p>
          <a:p>
            <a:r>
              <a:rPr lang="en-US" sz="2800" dirty="0"/>
              <a:t>Binding energies or scores from docking should be regarded a very rough guides, you will need to explore poses/interactions manually.</a:t>
            </a:r>
          </a:p>
          <a:p>
            <a:endParaRPr lang="en-US" sz="2800" dirty="0"/>
          </a:p>
          <a:p>
            <a:endParaRPr lang="en-US" sz="2800" dirty="0"/>
          </a:p>
        </p:txBody>
      </p:sp>
    </p:spTree>
    <p:extLst>
      <p:ext uri="{BB962C8B-B14F-4D97-AF65-F5344CB8AC3E}">
        <p14:creationId xmlns:p14="http://schemas.microsoft.com/office/powerpoint/2010/main" val="3507561943"/>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24FD13-2490-C04C-9E64-295A073964B3}"/>
              </a:ext>
            </a:extLst>
          </p:cNvPr>
          <p:cNvSpPr>
            <a:spLocks noGrp="1"/>
          </p:cNvSpPr>
          <p:nvPr>
            <p:ph type="title"/>
          </p:nvPr>
        </p:nvSpPr>
        <p:spPr/>
        <p:txBody>
          <a:bodyPr/>
          <a:lstStyle/>
          <a:p>
            <a:r>
              <a:rPr lang="en-US" dirty="0"/>
              <a:t>Looking at docking results</a:t>
            </a:r>
          </a:p>
        </p:txBody>
      </p:sp>
      <p:sp>
        <p:nvSpPr>
          <p:cNvPr id="3" name="Content Placeholder 2">
            <a:extLst>
              <a:ext uri="{FF2B5EF4-FFF2-40B4-BE49-F238E27FC236}">
                <a16:creationId xmlns:a16="http://schemas.microsoft.com/office/drawing/2014/main" id="{69D5EA33-9656-2D47-8768-9C6F27C27EEC}"/>
              </a:ext>
            </a:extLst>
          </p:cNvPr>
          <p:cNvSpPr>
            <a:spLocks noGrp="1"/>
          </p:cNvSpPr>
          <p:nvPr>
            <p:ph idx="1"/>
          </p:nvPr>
        </p:nvSpPr>
        <p:spPr/>
        <p:txBody>
          <a:bodyPr/>
          <a:lstStyle/>
          <a:p>
            <a:r>
              <a:rPr lang="en-US" dirty="0"/>
              <a:t>The results of the docking run will be a file containing many different poses.</a:t>
            </a:r>
          </a:p>
          <a:p>
            <a:r>
              <a:rPr lang="en-US" dirty="0"/>
              <a:t>You can use DataWarrior to filter based on scores. However, docking scores are very approximate. Think of them as confidence in the pose rather than binding affinity.</a:t>
            </a:r>
          </a:p>
          <a:p>
            <a:r>
              <a:rPr lang="en-US" dirty="0"/>
              <a:t>Use </a:t>
            </a:r>
            <a:r>
              <a:rPr lang="en-US" dirty="0" err="1"/>
              <a:t>PyMol</a:t>
            </a:r>
            <a:r>
              <a:rPr lang="en-US" dirty="0"/>
              <a:t> to look at the docked poses, look for </a:t>
            </a:r>
            <a:r>
              <a:rPr lang="en-US" dirty="0" err="1"/>
              <a:t>unfavourable</a:t>
            </a:r>
            <a:r>
              <a:rPr lang="en-US" dirty="0"/>
              <a:t> poses, clashes with protein, optimal bond angles for H-bonds etc.</a:t>
            </a:r>
          </a:p>
        </p:txBody>
      </p:sp>
    </p:spTree>
    <p:extLst>
      <p:ext uri="{BB962C8B-B14F-4D97-AF65-F5344CB8AC3E}">
        <p14:creationId xmlns:p14="http://schemas.microsoft.com/office/powerpoint/2010/main" val="3082805823"/>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5641C39-C10F-2245-82C2-FB622B26F70B}"/>
              </a:ext>
            </a:extLst>
          </p:cNvPr>
          <p:cNvSpPr>
            <a:spLocks noGrp="1"/>
          </p:cNvSpPr>
          <p:nvPr>
            <p:ph type="title"/>
          </p:nvPr>
        </p:nvSpPr>
        <p:spPr/>
        <p:txBody>
          <a:bodyPr/>
          <a:lstStyle/>
          <a:p>
            <a:r>
              <a:rPr lang="en-US" dirty="0"/>
              <a:t>Useful desktop tools</a:t>
            </a:r>
          </a:p>
        </p:txBody>
      </p:sp>
      <p:sp>
        <p:nvSpPr>
          <p:cNvPr id="3" name="Content Placeholder 2">
            <a:extLst>
              <a:ext uri="{FF2B5EF4-FFF2-40B4-BE49-F238E27FC236}">
                <a16:creationId xmlns:a16="http://schemas.microsoft.com/office/drawing/2014/main" id="{796968D0-AF5B-E640-9757-3061D31DE498}"/>
              </a:ext>
            </a:extLst>
          </p:cNvPr>
          <p:cNvSpPr>
            <a:spLocks noGrp="1"/>
          </p:cNvSpPr>
          <p:nvPr>
            <p:ph idx="1"/>
          </p:nvPr>
        </p:nvSpPr>
        <p:spPr/>
        <p:txBody>
          <a:bodyPr/>
          <a:lstStyle/>
          <a:p>
            <a:r>
              <a:rPr lang="en-US" sz="2400" dirty="0"/>
              <a:t>Avogadro free open source small molecule viewer/editor</a:t>
            </a:r>
          </a:p>
          <a:p>
            <a:pPr lvl="1"/>
            <a:r>
              <a:rPr lang="en-US" sz="2400" dirty="0">
                <a:hlinkClick r:id="rId2"/>
              </a:rPr>
              <a:t>https://avogadro.cc</a:t>
            </a:r>
            <a:r>
              <a:rPr lang="en-US" sz="2400" dirty="0"/>
              <a:t> </a:t>
            </a:r>
          </a:p>
          <a:p>
            <a:r>
              <a:rPr lang="en-US" sz="2400" dirty="0" err="1"/>
              <a:t>iBabel</a:t>
            </a:r>
            <a:r>
              <a:rPr lang="en-US" sz="2400" dirty="0"/>
              <a:t> free open source GUI for </a:t>
            </a:r>
            <a:r>
              <a:rPr lang="en-US" sz="2400" dirty="0" err="1"/>
              <a:t>Openbabel</a:t>
            </a:r>
            <a:r>
              <a:rPr lang="en-US" sz="2400" dirty="0"/>
              <a:t> cheminformatics toolkit (Mac only)</a:t>
            </a:r>
          </a:p>
          <a:p>
            <a:pPr lvl="1"/>
            <a:r>
              <a:rPr lang="en-US" sz="2400" dirty="0">
                <a:hlinkClick r:id="rId3"/>
              </a:rPr>
              <a:t>https://www.macinchem.org/ibabel/version5/ibabel5.php</a:t>
            </a:r>
            <a:r>
              <a:rPr lang="en-US" sz="2400" dirty="0"/>
              <a:t> </a:t>
            </a:r>
          </a:p>
          <a:p>
            <a:pPr lvl="1"/>
            <a:r>
              <a:rPr lang="en-US" sz="2400" dirty="0"/>
              <a:t>Also windows GUI </a:t>
            </a:r>
            <a:r>
              <a:rPr lang="en-US" sz="2400" dirty="0">
                <a:hlinkClick r:id="rId4"/>
              </a:rPr>
              <a:t>http://openbabel.org/wiki/Windows_GUI</a:t>
            </a:r>
            <a:r>
              <a:rPr lang="en-US" sz="2400" dirty="0"/>
              <a:t> </a:t>
            </a:r>
          </a:p>
          <a:p>
            <a:r>
              <a:rPr lang="en-US" sz="2400" dirty="0" err="1"/>
              <a:t>DataWarrior</a:t>
            </a:r>
            <a:r>
              <a:rPr lang="en-US" sz="2400" dirty="0"/>
              <a:t> free open source molecular spreadsheet</a:t>
            </a:r>
          </a:p>
          <a:p>
            <a:pPr lvl="1"/>
            <a:r>
              <a:rPr lang="en-US" sz="2400" dirty="0">
                <a:hlinkClick r:id="rId5"/>
              </a:rPr>
              <a:t>http://www.openmolecules.org/datawarrior/</a:t>
            </a:r>
            <a:endParaRPr lang="en-US" sz="2400" dirty="0"/>
          </a:p>
          <a:p>
            <a:r>
              <a:rPr lang="en-US" sz="2400" dirty="0" err="1"/>
              <a:t>PyMOL</a:t>
            </a:r>
            <a:r>
              <a:rPr lang="en-US" sz="2400" dirty="0"/>
              <a:t> free biomolecule viewer</a:t>
            </a:r>
          </a:p>
          <a:p>
            <a:pPr lvl="1"/>
            <a:r>
              <a:rPr lang="en-US" sz="2400" dirty="0">
                <a:hlinkClick r:id="rId6"/>
              </a:rPr>
              <a:t>https://pymol.org/2/</a:t>
            </a:r>
            <a:endParaRPr lang="en-US" sz="2400" dirty="0"/>
          </a:p>
          <a:p>
            <a:pPr lvl="1"/>
            <a:endParaRPr lang="en-US" sz="2400" dirty="0"/>
          </a:p>
        </p:txBody>
      </p:sp>
    </p:spTree>
    <p:extLst>
      <p:ext uri="{BB962C8B-B14F-4D97-AF65-F5344CB8AC3E}">
        <p14:creationId xmlns:p14="http://schemas.microsoft.com/office/powerpoint/2010/main" val="88057323"/>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23784A-7E9F-334F-B99E-8EBFE4C20451}"/>
              </a:ext>
            </a:extLst>
          </p:cNvPr>
          <p:cNvSpPr>
            <a:spLocks noGrp="1"/>
          </p:cNvSpPr>
          <p:nvPr>
            <p:ph type="title"/>
          </p:nvPr>
        </p:nvSpPr>
        <p:spPr/>
        <p:txBody>
          <a:bodyPr/>
          <a:lstStyle/>
          <a:p>
            <a:r>
              <a:rPr lang="en-US" dirty="0"/>
              <a:t>YouTube Videos</a:t>
            </a:r>
          </a:p>
        </p:txBody>
      </p:sp>
      <p:sp>
        <p:nvSpPr>
          <p:cNvPr id="3" name="Content Placeholder 2">
            <a:extLst>
              <a:ext uri="{FF2B5EF4-FFF2-40B4-BE49-F238E27FC236}">
                <a16:creationId xmlns:a16="http://schemas.microsoft.com/office/drawing/2014/main" id="{37E7EE57-453D-EC44-BC75-278E1493F3A5}"/>
              </a:ext>
            </a:extLst>
          </p:cNvPr>
          <p:cNvSpPr>
            <a:spLocks noGrp="1"/>
          </p:cNvSpPr>
          <p:nvPr>
            <p:ph idx="1"/>
          </p:nvPr>
        </p:nvSpPr>
        <p:spPr/>
        <p:txBody>
          <a:bodyPr/>
          <a:lstStyle/>
          <a:p>
            <a:r>
              <a:rPr lang="en-US" sz="2400" dirty="0"/>
              <a:t>The RSC CICAG YouTube site has a series of tutorials and Workshops</a:t>
            </a:r>
          </a:p>
          <a:p>
            <a:pPr lvl="1"/>
            <a:r>
              <a:rPr lang="en-US" sz="2400" dirty="0">
                <a:hlinkClick r:id="rId2"/>
              </a:rPr>
              <a:t>https://www.youtube.com/c/RSCCICAG</a:t>
            </a:r>
            <a:r>
              <a:rPr lang="en-US" sz="2400" dirty="0"/>
              <a:t> </a:t>
            </a:r>
          </a:p>
          <a:p>
            <a:r>
              <a:rPr lang="en-US" sz="2400" dirty="0"/>
              <a:t>These include</a:t>
            </a:r>
          </a:p>
          <a:p>
            <a:pPr lvl="1"/>
            <a:r>
              <a:rPr lang="en-US" sz="2400" dirty="0"/>
              <a:t>DataWarrior</a:t>
            </a:r>
          </a:p>
          <a:p>
            <a:pPr lvl="1"/>
            <a:r>
              <a:rPr lang="en-US" sz="2400" dirty="0" err="1"/>
              <a:t>PyMol</a:t>
            </a:r>
            <a:endParaRPr lang="en-US" sz="2400" dirty="0"/>
          </a:p>
          <a:p>
            <a:pPr lvl="1"/>
            <a:r>
              <a:rPr lang="en-US" sz="2400" dirty="0" err="1"/>
              <a:t>Fragalysis</a:t>
            </a:r>
            <a:endParaRPr lang="en-US" sz="2400" dirty="0"/>
          </a:p>
          <a:p>
            <a:pPr lvl="1"/>
            <a:r>
              <a:rPr lang="en-US" sz="2400" dirty="0" err="1"/>
              <a:t>ChEMBL</a:t>
            </a:r>
            <a:endParaRPr lang="en-US" sz="2400" dirty="0"/>
          </a:p>
          <a:p>
            <a:pPr lvl="1"/>
            <a:r>
              <a:rPr lang="en-US" sz="2400" dirty="0"/>
              <a:t>KNIME</a:t>
            </a:r>
          </a:p>
          <a:p>
            <a:pPr lvl="1"/>
            <a:r>
              <a:rPr lang="en-US" sz="2400" dirty="0"/>
              <a:t>Google </a:t>
            </a:r>
            <a:r>
              <a:rPr lang="en-US" sz="2400" dirty="0" err="1"/>
              <a:t>CoLab</a:t>
            </a:r>
            <a:endParaRPr lang="en-US" sz="2400" dirty="0"/>
          </a:p>
          <a:p>
            <a:pPr lvl="1"/>
            <a:r>
              <a:rPr lang="en-US" sz="2400" dirty="0" err="1"/>
              <a:t>ChimeraX</a:t>
            </a:r>
            <a:endParaRPr lang="en-US" sz="2400" dirty="0"/>
          </a:p>
          <a:p>
            <a:pPr lvl="1"/>
            <a:r>
              <a:rPr lang="en-US" sz="2400" dirty="0"/>
              <a:t>PDB</a:t>
            </a:r>
          </a:p>
        </p:txBody>
      </p:sp>
    </p:spTree>
    <p:extLst>
      <p:ext uri="{BB962C8B-B14F-4D97-AF65-F5344CB8AC3E}">
        <p14:creationId xmlns:p14="http://schemas.microsoft.com/office/powerpoint/2010/main" val="341589231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72B3C57-19C6-E646-9A7E-91817C98E7E4}"/>
              </a:ext>
            </a:extLst>
          </p:cNvPr>
          <p:cNvSpPr>
            <a:spLocks noGrp="1"/>
          </p:cNvSpPr>
          <p:nvPr>
            <p:ph type="title"/>
          </p:nvPr>
        </p:nvSpPr>
        <p:spPr/>
        <p:txBody>
          <a:bodyPr/>
          <a:lstStyle/>
          <a:p>
            <a:r>
              <a:rPr lang="en-GB" dirty="0"/>
              <a:t>A quick intro to </a:t>
            </a:r>
            <a:r>
              <a:rPr lang="en-GB" dirty="0" err="1"/>
              <a:t>Jupyter</a:t>
            </a:r>
            <a:r>
              <a:rPr lang="en-GB" dirty="0"/>
              <a:t> </a:t>
            </a:r>
          </a:p>
        </p:txBody>
      </p:sp>
      <p:sp>
        <p:nvSpPr>
          <p:cNvPr id="3" name="Content Placeholder 2">
            <a:extLst>
              <a:ext uri="{FF2B5EF4-FFF2-40B4-BE49-F238E27FC236}">
                <a16:creationId xmlns:a16="http://schemas.microsoft.com/office/drawing/2014/main" id="{9458F133-B6DB-E051-6AA6-F092904C16BD}"/>
              </a:ext>
            </a:extLst>
          </p:cNvPr>
          <p:cNvSpPr>
            <a:spLocks noGrp="1"/>
          </p:cNvSpPr>
          <p:nvPr>
            <p:ph idx="1"/>
          </p:nvPr>
        </p:nvSpPr>
        <p:spPr/>
        <p:txBody>
          <a:bodyPr/>
          <a:lstStyle/>
          <a:p>
            <a:r>
              <a:rPr lang="en-GB" dirty="0"/>
              <a:t>For non-programmers…</a:t>
            </a:r>
          </a:p>
          <a:p>
            <a:endParaRPr lang="en-GB" dirty="0"/>
          </a:p>
          <a:p>
            <a:r>
              <a:rPr lang="en-GB" dirty="0"/>
              <a:t>Demo</a:t>
            </a:r>
          </a:p>
        </p:txBody>
      </p:sp>
    </p:spTree>
    <p:extLst>
      <p:ext uri="{BB962C8B-B14F-4D97-AF65-F5344CB8AC3E}">
        <p14:creationId xmlns:p14="http://schemas.microsoft.com/office/powerpoint/2010/main" val="209846168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z="3600" dirty="0"/>
              <a:t>What were you likely to die from 2005?</a:t>
            </a:r>
          </a:p>
        </p:txBody>
      </p:sp>
      <p:graphicFrame>
        <p:nvGraphicFramePr>
          <p:cNvPr id="3" name="Chart 2"/>
          <p:cNvGraphicFramePr/>
          <p:nvPr/>
        </p:nvGraphicFramePr>
        <p:xfrm>
          <a:off x="1524000" y="1397004"/>
          <a:ext cx="7008440" cy="4064000"/>
        </p:xfrm>
        <a:graphic>
          <a:graphicData uri="http://schemas.openxmlformats.org/drawingml/2006/chart">
            <c:chart xmlns:c="http://schemas.openxmlformats.org/drawingml/2006/chart" xmlns:r="http://schemas.openxmlformats.org/officeDocument/2006/relationships" r:id="rId2"/>
          </a:graphicData>
        </a:graphic>
      </p:graphicFrame>
      <p:sp>
        <p:nvSpPr>
          <p:cNvPr id="4" name="Frame 3">
            <a:extLst>
              <a:ext uri="{FF2B5EF4-FFF2-40B4-BE49-F238E27FC236}">
                <a16:creationId xmlns:a16="http://schemas.microsoft.com/office/drawing/2014/main" id="{8032FFD4-91D7-1946-A8AC-B5A421002B7A}"/>
              </a:ext>
            </a:extLst>
          </p:cNvPr>
          <p:cNvSpPr/>
          <p:nvPr/>
        </p:nvSpPr>
        <p:spPr bwMode="auto">
          <a:xfrm>
            <a:off x="5868144" y="3429000"/>
            <a:ext cx="1368152" cy="432048"/>
          </a:xfrm>
          <a:prstGeom prst="frame">
            <a:avLst/>
          </a:prstGeom>
          <a:solidFill>
            <a:srgbClr val="FF0000"/>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Tree>
    <p:extLst>
      <p:ext uri="{BB962C8B-B14F-4D97-AF65-F5344CB8AC3E}">
        <p14:creationId xmlns:p14="http://schemas.microsoft.com/office/powerpoint/2010/main" val="3442784720"/>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238E1C3-5212-BAF9-AE55-8B1E872A733C}"/>
              </a:ext>
            </a:extLst>
          </p:cNvPr>
          <p:cNvSpPr>
            <a:spLocks noGrp="1"/>
          </p:cNvSpPr>
          <p:nvPr>
            <p:ph type="title"/>
          </p:nvPr>
        </p:nvSpPr>
        <p:spPr/>
        <p:txBody>
          <a:bodyPr/>
          <a:lstStyle/>
          <a:p>
            <a:r>
              <a:rPr lang="en-GB" dirty="0"/>
              <a:t>Death rates</a:t>
            </a:r>
          </a:p>
        </p:txBody>
      </p:sp>
      <p:pic>
        <p:nvPicPr>
          <p:cNvPr id="4" name="Picture 3" descr="A graph showing the number of deaths by age&#10;&#10;AI-generated content may be incorrect.">
            <a:extLst>
              <a:ext uri="{FF2B5EF4-FFF2-40B4-BE49-F238E27FC236}">
                <a16:creationId xmlns:a16="http://schemas.microsoft.com/office/drawing/2014/main" id="{13909089-249E-B654-8E87-F96BE64AABE0}"/>
              </a:ext>
            </a:extLst>
          </p:cNvPr>
          <p:cNvPicPr>
            <a:picLocks noChangeAspect="1"/>
          </p:cNvPicPr>
          <p:nvPr/>
        </p:nvPicPr>
        <p:blipFill>
          <a:blip r:embed="rId2"/>
          <a:stretch>
            <a:fillRect/>
          </a:stretch>
        </p:blipFill>
        <p:spPr>
          <a:xfrm>
            <a:off x="1043608" y="1345623"/>
            <a:ext cx="7772400" cy="5486399"/>
          </a:xfrm>
          <a:prstGeom prst="rect">
            <a:avLst/>
          </a:prstGeom>
        </p:spPr>
      </p:pic>
    </p:spTree>
    <p:extLst>
      <p:ext uri="{BB962C8B-B14F-4D97-AF65-F5344CB8AC3E}">
        <p14:creationId xmlns:p14="http://schemas.microsoft.com/office/powerpoint/2010/main" val="33272216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63E2BD-8A9D-1C41-BA0C-EE6D8B973249}"/>
              </a:ext>
            </a:extLst>
          </p:cNvPr>
          <p:cNvSpPr>
            <a:spLocks noGrp="1"/>
          </p:cNvSpPr>
          <p:nvPr>
            <p:ph type="title"/>
          </p:nvPr>
        </p:nvSpPr>
        <p:spPr/>
        <p:txBody>
          <a:bodyPr/>
          <a:lstStyle/>
          <a:p>
            <a:r>
              <a:rPr lang="en-US" dirty="0"/>
              <a:t>Deaths during plague in London</a:t>
            </a:r>
          </a:p>
        </p:txBody>
      </p:sp>
      <p:pic>
        <p:nvPicPr>
          <p:cNvPr id="4" name="Picture 3" descr="A picture containing text&#10;&#10;Description automatically generated">
            <a:extLst>
              <a:ext uri="{FF2B5EF4-FFF2-40B4-BE49-F238E27FC236}">
                <a16:creationId xmlns:a16="http://schemas.microsoft.com/office/drawing/2014/main" id="{BC65ECEE-C73C-3D49-A943-63B776BFA69B}"/>
              </a:ext>
            </a:extLst>
          </p:cNvPr>
          <p:cNvPicPr>
            <a:picLocks noChangeAspect="1"/>
          </p:cNvPicPr>
          <p:nvPr/>
        </p:nvPicPr>
        <p:blipFill>
          <a:blip r:embed="rId2"/>
          <a:stretch>
            <a:fillRect/>
          </a:stretch>
        </p:blipFill>
        <p:spPr>
          <a:xfrm>
            <a:off x="179512" y="1238165"/>
            <a:ext cx="4433085" cy="5619835"/>
          </a:xfrm>
          <a:prstGeom prst="rect">
            <a:avLst/>
          </a:prstGeom>
        </p:spPr>
      </p:pic>
      <p:sp>
        <p:nvSpPr>
          <p:cNvPr id="5" name="TextBox 4">
            <a:extLst>
              <a:ext uri="{FF2B5EF4-FFF2-40B4-BE49-F238E27FC236}">
                <a16:creationId xmlns:a16="http://schemas.microsoft.com/office/drawing/2014/main" id="{4E24165D-78CC-2C4D-A62E-14CC74D203F9}"/>
              </a:ext>
            </a:extLst>
          </p:cNvPr>
          <p:cNvSpPr txBox="1"/>
          <p:nvPr/>
        </p:nvSpPr>
        <p:spPr>
          <a:xfrm>
            <a:off x="4644008" y="6021288"/>
            <a:ext cx="4701208" cy="707886"/>
          </a:xfrm>
          <a:prstGeom prst="rect">
            <a:avLst/>
          </a:prstGeom>
          <a:noFill/>
        </p:spPr>
        <p:txBody>
          <a:bodyPr wrap="square">
            <a:spAutoFit/>
          </a:bodyPr>
          <a:lstStyle/>
          <a:p>
            <a:pPr algn="l"/>
            <a:r>
              <a:rPr lang="en-GB" sz="2000" b="0" i="0" u="none" strike="noStrike" dirty="0">
                <a:solidFill>
                  <a:srgbClr val="666666"/>
                </a:solidFill>
                <a:effectLst/>
                <a:latin typeface="Retina"/>
                <a:hlinkClick r:id="rId3"/>
              </a:rPr>
              <a:t>Bill of Mortality from August 15-22, 1665.</a:t>
            </a:r>
            <a:r>
              <a:rPr lang="en-GB" sz="2000" b="0" i="0" u="none" strike="noStrike" dirty="0">
                <a:effectLst/>
                <a:latin typeface="Retina"/>
              </a:rPr>
              <a:t> </a:t>
            </a:r>
            <a:br>
              <a:rPr lang="en-GB" sz="2000" b="0" i="0" u="none" strike="noStrike" dirty="0">
                <a:effectLst/>
                <a:latin typeface="Retina"/>
              </a:rPr>
            </a:br>
            <a:r>
              <a:rPr lang="en-GB" sz="2000" b="0" i="0" u="none" strike="noStrike" dirty="0" err="1">
                <a:effectLst/>
                <a:latin typeface="Retina"/>
              </a:rPr>
              <a:t>Wellcome</a:t>
            </a:r>
            <a:r>
              <a:rPr lang="en-GB" sz="2000" b="0" i="0" u="none" strike="noStrike" dirty="0">
                <a:effectLst/>
                <a:latin typeface="Retina"/>
              </a:rPr>
              <a:t> Library, London. </a:t>
            </a:r>
          </a:p>
        </p:txBody>
      </p:sp>
    </p:spTree>
    <p:extLst>
      <p:ext uri="{BB962C8B-B14F-4D97-AF65-F5344CB8AC3E}">
        <p14:creationId xmlns:p14="http://schemas.microsoft.com/office/powerpoint/2010/main" val="39034017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B7C0E-C6A4-B644-B53C-BC492C6D2A81}"/>
              </a:ext>
            </a:extLst>
          </p:cNvPr>
          <p:cNvSpPr>
            <a:spLocks noGrp="1"/>
          </p:cNvSpPr>
          <p:nvPr>
            <p:ph type="title"/>
          </p:nvPr>
        </p:nvSpPr>
        <p:spPr/>
        <p:txBody>
          <a:bodyPr/>
          <a:lstStyle/>
          <a:p>
            <a:r>
              <a:rPr lang="en-US" dirty="0"/>
              <a:t>Full Drug Discovery Process</a:t>
            </a:r>
          </a:p>
        </p:txBody>
      </p:sp>
      <p:pic>
        <p:nvPicPr>
          <p:cNvPr id="9" name="Content Placeholder 8" descr="Graphical user interface, text, application&#10;&#10;Description automatically generated">
            <a:extLst>
              <a:ext uri="{FF2B5EF4-FFF2-40B4-BE49-F238E27FC236}">
                <a16:creationId xmlns:a16="http://schemas.microsoft.com/office/drawing/2014/main" id="{7AF6CEBD-C9F7-984D-901C-5E4EA1455579}"/>
              </a:ext>
            </a:extLst>
          </p:cNvPr>
          <p:cNvPicPr>
            <a:picLocks noGrp="1" noChangeAspect="1"/>
          </p:cNvPicPr>
          <p:nvPr>
            <p:ph idx="1"/>
          </p:nvPr>
        </p:nvPicPr>
        <p:blipFill>
          <a:blip r:embed="rId2"/>
          <a:stretch>
            <a:fillRect/>
          </a:stretch>
        </p:blipFill>
        <p:spPr>
          <a:xfrm>
            <a:off x="683568" y="2060848"/>
            <a:ext cx="7707856" cy="2016224"/>
          </a:xfrm>
        </p:spPr>
      </p:pic>
      <p:sp>
        <p:nvSpPr>
          <p:cNvPr id="3" name="TextBox 2">
            <a:extLst>
              <a:ext uri="{FF2B5EF4-FFF2-40B4-BE49-F238E27FC236}">
                <a16:creationId xmlns:a16="http://schemas.microsoft.com/office/drawing/2014/main" id="{57D5622C-5CFE-4E41-A60B-914BC16C3888}"/>
              </a:ext>
            </a:extLst>
          </p:cNvPr>
          <p:cNvSpPr txBox="1"/>
          <p:nvPr/>
        </p:nvSpPr>
        <p:spPr>
          <a:xfrm>
            <a:off x="539553" y="4005064"/>
            <a:ext cx="7920879" cy="2554545"/>
          </a:xfrm>
          <a:prstGeom prst="rect">
            <a:avLst/>
          </a:prstGeom>
          <a:noFill/>
        </p:spPr>
        <p:txBody>
          <a:bodyPr wrap="square" rtlCol="0">
            <a:spAutoFit/>
          </a:bodyPr>
          <a:lstStyle/>
          <a:p>
            <a:r>
              <a:rPr lang="en-US" sz="2000" b="0" u="sng" dirty="0"/>
              <a:t>Costs</a:t>
            </a:r>
            <a:r>
              <a:rPr lang="en-US" sz="2000" b="0" dirty="0"/>
              <a:t> (of a successful drug)</a:t>
            </a:r>
          </a:p>
          <a:p>
            <a:r>
              <a:rPr lang="en-US" sz="2000" b="0" dirty="0"/>
              <a:t>Basic Research $200 million</a:t>
            </a:r>
          </a:p>
          <a:p>
            <a:r>
              <a:rPr lang="en-US" sz="2000" b="0" dirty="0"/>
              <a:t>Drug Development $122 million</a:t>
            </a:r>
          </a:p>
          <a:p>
            <a:r>
              <a:rPr lang="en-US" sz="2000" b="0" dirty="0"/>
              <a:t>Clinical Studies </a:t>
            </a:r>
          </a:p>
          <a:p>
            <a:r>
              <a:rPr lang="en-US" sz="2000" b="0" dirty="0"/>
              <a:t>	Phase I £169 million</a:t>
            </a:r>
          </a:p>
          <a:p>
            <a:r>
              <a:rPr lang="en-US" sz="2000" b="0" dirty="0"/>
              <a:t>	Phase II $402 million</a:t>
            </a:r>
          </a:p>
          <a:p>
            <a:r>
              <a:rPr lang="en-US" sz="2000" b="0" dirty="0"/>
              <a:t>	Phase III $536 million</a:t>
            </a:r>
          </a:p>
          <a:p>
            <a:r>
              <a:rPr lang="en-US" sz="2000" b="0" dirty="0"/>
              <a:t>Total = $1429 million</a:t>
            </a:r>
          </a:p>
        </p:txBody>
      </p:sp>
    </p:spTree>
    <p:extLst>
      <p:ext uri="{BB962C8B-B14F-4D97-AF65-F5344CB8AC3E}">
        <p14:creationId xmlns:p14="http://schemas.microsoft.com/office/powerpoint/2010/main" val="209303142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02B7C0E-C6A4-B644-B53C-BC492C6D2A81}"/>
              </a:ext>
            </a:extLst>
          </p:cNvPr>
          <p:cNvSpPr>
            <a:spLocks noGrp="1"/>
          </p:cNvSpPr>
          <p:nvPr>
            <p:ph type="title"/>
          </p:nvPr>
        </p:nvSpPr>
        <p:spPr/>
        <p:txBody>
          <a:bodyPr/>
          <a:lstStyle/>
          <a:p>
            <a:r>
              <a:rPr lang="en-US" dirty="0"/>
              <a:t>Full Drug Discovery Process</a:t>
            </a:r>
          </a:p>
        </p:txBody>
      </p:sp>
      <p:pic>
        <p:nvPicPr>
          <p:cNvPr id="9" name="Content Placeholder 8" descr="Graphical user interface, text, application&#10;&#10;Description automatically generated">
            <a:extLst>
              <a:ext uri="{FF2B5EF4-FFF2-40B4-BE49-F238E27FC236}">
                <a16:creationId xmlns:a16="http://schemas.microsoft.com/office/drawing/2014/main" id="{7AF6CEBD-C9F7-984D-901C-5E4EA1455579}"/>
              </a:ext>
            </a:extLst>
          </p:cNvPr>
          <p:cNvPicPr>
            <a:picLocks noGrp="1" noChangeAspect="1"/>
          </p:cNvPicPr>
          <p:nvPr>
            <p:ph idx="1"/>
          </p:nvPr>
        </p:nvPicPr>
        <p:blipFill>
          <a:blip r:embed="rId2"/>
          <a:stretch>
            <a:fillRect/>
          </a:stretch>
        </p:blipFill>
        <p:spPr>
          <a:xfrm>
            <a:off x="683568" y="2060848"/>
            <a:ext cx="7707856" cy="2016224"/>
          </a:xfrm>
        </p:spPr>
      </p:pic>
      <p:sp>
        <p:nvSpPr>
          <p:cNvPr id="10" name="Down Arrow 9">
            <a:extLst>
              <a:ext uri="{FF2B5EF4-FFF2-40B4-BE49-F238E27FC236}">
                <a16:creationId xmlns:a16="http://schemas.microsoft.com/office/drawing/2014/main" id="{733C7F21-79BD-B641-83A2-B321F335929A}"/>
              </a:ext>
            </a:extLst>
          </p:cNvPr>
          <p:cNvSpPr/>
          <p:nvPr/>
        </p:nvSpPr>
        <p:spPr bwMode="auto">
          <a:xfrm rot="10800000" flipH="1">
            <a:off x="1835696" y="3501008"/>
            <a:ext cx="288032" cy="1368152"/>
          </a:xfrm>
          <a:prstGeom prst="downArrow">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 xmlns:a14="http://schemas.microsoft.com/office/drawing/2010/main">
                <a:effectLst>
                  <a:outerShdw blurRad="63500" dist="38099" dir="2700000" algn="ctr" rotWithShape="0">
                    <a:schemeClr val="bg2">
                      <a:alpha val="74998"/>
                    </a:schemeClr>
                  </a:outerShdw>
                </a:effectLst>
              </a14:hiddenEffects>
            </a:ex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4100" b="0" i="0" u="none" strike="noStrike" cap="none" normalizeH="0" baseline="0">
              <a:ln>
                <a:noFill/>
              </a:ln>
              <a:solidFill>
                <a:srgbClr val="000000"/>
              </a:solidFill>
              <a:effectLst/>
              <a:latin typeface="Arial" charset="0"/>
              <a:ea typeface="ＭＳ Ｐゴシック" charset="0"/>
              <a:cs typeface="ＭＳ Ｐゴシック" charset="0"/>
            </a:endParaRPr>
          </a:p>
        </p:txBody>
      </p:sp>
      <p:sp>
        <p:nvSpPr>
          <p:cNvPr id="11" name="TextBox 10">
            <a:extLst>
              <a:ext uri="{FF2B5EF4-FFF2-40B4-BE49-F238E27FC236}">
                <a16:creationId xmlns:a16="http://schemas.microsoft.com/office/drawing/2014/main" id="{3CE193A7-FF57-624E-AA04-1FBF794CA6E8}"/>
              </a:ext>
            </a:extLst>
          </p:cNvPr>
          <p:cNvSpPr txBox="1"/>
          <p:nvPr/>
        </p:nvSpPr>
        <p:spPr>
          <a:xfrm>
            <a:off x="1763688" y="4869160"/>
            <a:ext cx="5028941" cy="461665"/>
          </a:xfrm>
          <a:prstGeom prst="rect">
            <a:avLst/>
          </a:prstGeom>
          <a:noFill/>
        </p:spPr>
        <p:txBody>
          <a:bodyPr wrap="none" rtlCol="0">
            <a:spAutoFit/>
          </a:bodyPr>
          <a:lstStyle/>
          <a:p>
            <a:r>
              <a:rPr lang="en-US" b="0" dirty="0"/>
              <a:t>This is the part we will be looking at</a:t>
            </a:r>
          </a:p>
        </p:txBody>
      </p:sp>
    </p:spTree>
    <p:extLst>
      <p:ext uri="{BB962C8B-B14F-4D97-AF65-F5344CB8AC3E}">
        <p14:creationId xmlns:p14="http://schemas.microsoft.com/office/powerpoint/2010/main" val="159890359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DB9214-D53F-8141-BB95-C6131231EDF6}"/>
              </a:ext>
            </a:extLst>
          </p:cNvPr>
          <p:cNvSpPr>
            <a:spLocks noGrp="1"/>
          </p:cNvSpPr>
          <p:nvPr>
            <p:ph type="title"/>
          </p:nvPr>
        </p:nvSpPr>
        <p:spPr/>
        <p:txBody>
          <a:bodyPr/>
          <a:lstStyle/>
          <a:p>
            <a:r>
              <a:rPr lang="en-US" dirty="0"/>
              <a:t>The Drug Design Cycle</a:t>
            </a:r>
          </a:p>
        </p:txBody>
      </p:sp>
      <p:pic>
        <p:nvPicPr>
          <p:cNvPr id="5" name="Content Placeholder 4" descr="A screenshot of a video game&#10;&#10;Description automatically generated">
            <a:extLst>
              <a:ext uri="{FF2B5EF4-FFF2-40B4-BE49-F238E27FC236}">
                <a16:creationId xmlns:a16="http://schemas.microsoft.com/office/drawing/2014/main" id="{E855AD0B-3542-9D42-9A47-5161C50811B2}"/>
              </a:ext>
            </a:extLst>
          </p:cNvPr>
          <p:cNvPicPr>
            <a:picLocks noGrp="1" noChangeAspect="1"/>
          </p:cNvPicPr>
          <p:nvPr>
            <p:ph idx="1"/>
          </p:nvPr>
        </p:nvPicPr>
        <p:blipFill>
          <a:blip r:embed="rId2"/>
          <a:stretch>
            <a:fillRect/>
          </a:stretch>
        </p:blipFill>
        <p:spPr>
          <a:xfrm>
            <a:off x="2411760" y="2204864"/>
            <a:ext cx="3816424" cy="3145017"/>
          </a:xfrm>
        </p:spPr>
      </p:pic>
      <p:sp>
        <p:nvSpPr>
          <p:cNvPr id="6" name="TextBox 5">
            <a:extLst>
              <a:ext uri="{FF2B5EF4-FFF2-40B4-BE49-F238E27FC236}">
                <a16:creationId xmlns:a16="http://schemas.microsoft.com/office/drawing/2014/main" id="{82A223F6-2AEE-7847-BC77-75A8302E2632}"/>
              </a:ext>
            </a:extLst>
          </p:cNvPr>
          <p:cNvSpPr txBox="1"/>
          <p:nvPr/>
        </p:nvSpPr>
        <p:spPr>
          <a:xfrm>
            <a:off x="2915816" y="1412776"/>
            <a:ext cx="3293098" cy="830997"/>
          </a:xfrm>
          <a:prstGeom prst="rect">
            <a:avLst/>
          </a:prstGeom>
          <a:noFill/>
        </p:spPr>
        <p:txBody>
          <a:bodyPr wrap="square" rtlCol="0">
            <a:spAutoFit/>
          </a:bodyPr>
          <a:lstStyle/>
          <a:p>
            <a:r>
              <a:rPr lang="en-US" b="0" dirty="0"/>
              <a:t>Modify existing ligand, design novel ligands</a:t>
            </a:r>
          </a:p>
        </p:txBody>
      </p:sp>
      <p:sp>
        <p:nvSpPr>
          <p:cNvPr id="7" name="TextBox 6">
            <a:extLst>
              <a:ext uri="{FF2B5EF4-FFF2-40B4-BE49-F238E27FC236}">
                <a16:creationId xmlns:a16="http://schemas.microsoft.com/office/drawing/2014/main" id="{22988614-656D-834A-8107-3875B60CB0EB}"/>
              </a:ext>
            </a:extLst>
          </p:cNvPr>
          <p:cNvSpPr txBox="1"/>
          <p:nvPr/>
        </p:nvSpPr>
        <p:spPr>
          <a:xfrm>
            <a:off x="6270482" y="3573016"/>
            <a:ext cx="2839239" cy="461665"/>
          </a:xfrm>
          <a:prstGeom prst="rect">
            <a:avLst/>
          </a:prstGeom>
          <a:noFill/>
        </p:spPr>
        <p:txBody>
          <a:bodyPr wrap="none" rtlCol="0">
            <a:spAutoFit/>
          </a:bodyPr>
          <a:lstStyle/>
          <a:p>
            <a:r>
              <a:rPr lang="en-US" b="0" dirty="0"/>
              <a:t>Synthesize ligands </a:t>
            </a:r>
          </a:p>
        </p:txBody>
      </p:sp>
      <p:sp>
        <p:nvSpPr>
          <p:cNvPr id="8" name="TextBox 7">
            <a:extLst>
              <a:ext uri="{FF2B5EF4-FFF2-40B4-BE49-F238E27FC236}">
                <a16:creationId xmlns:a16="http://schemas.microsoft.com/office/drawing/2014/main" id="{50A094BC-A505-1143-97F2-842C8D984F41}"/>
              </a:ext>
            </a:extLst>
          </p:cNvPr>
          <p:cNvSpPr txBox="1"/>
          <p:nvPr/>
        </p:nvSpPr>
        <p:spPr>
          <a:xfrm>
            <a:off x="3131840" y="5517232"/>
            <a:ext cx="2898575" cy="830997"/>
          </a:xfrm>
          <a:prstGeom prst="rect">
            <a:avLst/>
          </a:prstGeom>
          <a:noFill/>
        </p:spPr>
        <p:txBody>
          <a:bodyPr wrap="square" rtlCol="0">
            <a:spAutoFit/>
          </a:bodyPr>
          <a:lstStyle/>
          <a:p>
            <a:r>
              <a:rPr lang="en-US" b="0" dirty="0"/>
              <a:t>Test Compounds in biochemical assays</a:t>
            </a:r>
          </a:p>
        </p:txBody>
      </p:sp>
      <p:sp>
        <p:nvSpPr>
          <p:cNvPr id="9" name="TextBox 8">
            <a:extLst>
              <a:ext uri="{FF2B5EF4-FFF2-40B4-BE49-F238E27FC236}">
                <a16:creationId xmlns:a16="http://schemas.microsoft.com/office/drawing/2014/main" id="{CF8640E7-F4F8-9445-80BD-DB446A3F221E}"/>
              </a:ext>
            </a:extLst>
          </p:cNvPr>
          <p:cNvSpPr txBox="1"/>
          <p:nvPr/>
        </p:nvSpPr>
        <p:spPr>
          <a:xfrm>
            <a:off x="179512" y="3212976"/>
            <a:ext cx="2232248" cy="1569660"/>
          </a:xfrm>
          <a:prstGeom prst="rect">
            <a:avLst/>
          </a:prstGeom>
          <a:noFill/>
        </p:spPr>
        <p:txBody>
          <a:bodyPr wrap="square" rtlCol="0">
            <a:spAutoFit/>
          </a:bodyPr>
          <a:lstStyle/>
          <a:p>
            <a:r>
              <a:rPr lang="en-US" b="0" dirty="0" err="1"/>
              <a:t>Analyse</a:t>
            </a:r>
            <a:r>
              <a:rPr lang="en-US" b="0" dirty="0"/>
              <a:t> test results, compare to bound ligand</a:t>
            </a:r>
          </a:p>
        </p:txBody>
      </p:sp>
      <p:sp>
        <p:nvSpPr>
          <p:cNvPr id="11" name="TextBox 10">
            <a:extLst>
              <a:ext uri="{FF2B5EF4-FFF2-40B4-BE49-F238E27FC236}">
                <a16:creationId xmlns:a16="http://schemas.microsoft.com/office/drawing/2014/main" id="{2B564038-E35A-4F41-8AA4-63044095F39C}"/>
              </a:ext>
            </a:extLst>
          </p:cNvPr>
          <p:cNvSpPr txBox="1"/>
          <p:nvPr/>
        </p:nvSpPr>
        <p:spPr>
          <a:xfrm>
            <a:off x="0" y="6396335"/>
            <a:ext cx="9227206" cy="461665"/>
          </a:xfrm>
          <a:prstGeom prst="rect">
            <a:avLst/>
          </a:prstGeom>
          <a:noFill/>
        </p:spPr>
        <p:txBody>
          <a:bodyPr wrap="none" rtlCol="0">
            <a:spAutoFit/>
          </a:bodyPr>
          <a:lstStyle/>
          <a:p>
            <a:r>
              <a:rPr lang="en-US" dirty="0"/>
              <a:t>This cycle can take weeks/months to complete per compound</a:t>
            </a:r>
          </a:p>
        </p:txBody>
      </p:sp>
    </p:spTree>
    <p:extLst>
      <p:ext uri="{BB962C8B-B14F-4D97-AF65-F5344CB8AC3E}">
        <p14:creationId xmlns:p14="http://schemas.microsoft.com/office/powerpoint/2010/main" val="1737916265"/>
      </p:ext>
    </p:extLst>
  </p:cSld>
  <p:clrMapOvr>
    <a:masterClrMapping/>
  </p:clrMapOvr>
</p:sld>
</file>

<file path=ppt/theme/theme1.xml><?xml version="1.0" encoding="utf-8"?>
<a:theme xmlns:a="http://schemas.openxmlformats.org/drawingml/2006/main" name="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Blank Presentation">
      <a:majorFont>
        <a:latin typeface="Arial"/>
        <a:ea typeface="ＭＳ Ｐゴシック"/>
        <a:cs typeface="ＭＳ Ｐゴシック"/>
      </a:majorFont>
      <a:minorFont>
        <a:latin typeface="Arial"/>
        <a:ea typeface="ＭＳ Ｐゴシック"/>
        <a:cs typeface="ＭＳ Ｐゴシック"/>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xmlns="">
              <a:effectLst>
                <a:outerShdw blurRad="63500" dist="38099" dir="2700000" algn="ctr" rotWithShape="0">
                  <a:schemeClr val="bg2">
                    <a:alpha val="74998"/>
                  </a:schemeClr>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4100" b="0" i="0" u="none" strike="noStrike" cap="none" normalizeH="0" baseline="0">
            <a:ln>
              <a:noFill/>
            </a:ln>
            <a:solidFill>
              <a:srgbClr val="000000"/>
            </a:solidFill>
            <a:effectLst/>
            <a:latin typeface="Arial" charset="0"/>
            <a:ea typeface="ＭＳ Ｐゴシック" charset="0"/>
            <a:cs typeface="ＭＳ Ｐゴシック" charset="0"/>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docProps/app.xml><?xml version="1.0" encoding="utf-8"?>
<Properties xmlns="http://schemas.openxmlformats.org/officeDocument/2006/extended-properties" xmlns:vt="http://schemas.openxmlformats.org/officeDocument/2006/docPropsVTypes">
  <Template/>
  <TotalTime>7789</TotalTime>
  <Words>1582</Words>
  <Application>Microsoft Macintosh PowerPoint</Application>
  <PresentationFormat>On-screen Show (4:3)</PresentationFormat>
  <Paragraphs>195</Paragraphs>
  <Slides>38</Slides>
  <Notes>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38</vt:i4>
      </vt:variant>
    </vt:vector>
  </HeadingPairs>
  <TitlesOfParts>
    <vt:vector size="41" baseType="lpstr">
      <vt:lpstr>Arial</vt:lpstr>
      <vt:lpstr>Retina</vt:lpstr>
      <vt:lpstr>Blank Presentation</vt:lpstr>
      <vt:lpstr>Introduction and possible workflows</vt:lpstr>
      <vt:lpstr>What are you likely to die from?</vt:lpstr>
      <vt:lpstr>What are you likely to die from?</vt:lpstr>
      <vt:lpstr>What were you likely to die from 2005?</vt:lpstr>
      <vt:lpstr>Death rates</vt:lpstr>
      <vt:lpstr>Deaths during plague in London</vt:lpstr>
      <vt:lpstr>Full Drug Discovery Process</vt:lpstr>
      <vt:lpstr>Full Drug Discovery Process</vt:lpstr>
      <vt:lpstr>The Drug Design Cycle</vt:lpstr>
      <vt:lpstr>The (in silico) Design Cycle</vt:lpstr>
      <vt:lpstr>Installing the in-silico tools</vt:lpstr>
      <vt:lpstr>Possible Targets</vt:lpstr>
      <vt:lpstr>About the target</vt:lpstr>
      <vt:lpstr>Some of the potential issues are :-</vt:lpstr>
      <vt:lpstr>You don’t need to worry</vt:lpstr>
      <vt:lpstr>COVID-19</vt:lpstr>
      <vt:lpstr>Fragments overlaid</vt:lpstr>
      <vt:lpstr>Possible research questions</vt:lpstr>
      <vt:lpstr>Viewing the structures</vt:lpstr>
      <vt:lpstr>PYMOL</vt:lpstr>
      <vt:lpstr>ChimeraX</vt:lpstr>
      <vt:lpstr>Examining the structure in PyMol</vt:lpstr>
      <vt:lpstr>Possible approaches</vt:lpstr>
      <vt:lpstr>Possible approaches</vt:lpstr>
      <vt:lpstr>DataWarrior</vt:lpstr>
      <vt:lpstr>Docking to SARS-CoV-2 main protease (Mpro)</vt:lpstr>
      <vt:lpstr>Extracting the ligand</vt:lpstr>
      <vt:lpstr>Ligands to evaluate</vt:lpstr>
      <vt:lpstr>Generating 3D structures</vt:lpstr>
      <vt:lpstr>Openbabel/iBabel</vt:lpstr>
      <vt:lpstr>Viewing using iBabel</vt:lpstr>
      <vt:lpstr>Generate using DataWarrior</vt:lpstr>
      <vt:lpstr>Online tools</vt:lpstr>
      <vt:lpstr>Docking</vt:lpstr>
      <vt:lpstr>Looking at docking results</vt:lpstr>
      <vt:lpstr>Useful desktop tools</vt:lpstr>
      <vt:lpstr>YouTube Videos</vt:lpstr>
      <vt:lpstr>A quick intro to Jupyter </vt:lpstr>
    </vt:vector>
  </TitlesOfParts>
  <Company>Chris Swain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GLYT1 and PXR</dc:title>
  <dc:creator>Chris Swain</dc:creator>
  <cp:lastModifiedBy>Chris Swain</cp:lastModifiedBy>
  <cp:revision>709</cp:revision>
  <cp:lastPrinted>2006-04-27T10:24:49Z</cp:lastPrinted>
  <dcterms:created xsi:type="dcterms:W3CDTF">2005-06-24T08:51:39Z</dcterms:created>
  <dcterms:modified xsi:type="dcterms:W3CDTF">2025-03-04T10:56:17Z</dcterms:modified>
</cp:coreProperties>
</file>