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91"/>
  </p:notesMasterIdLst>
  <p:handoutMasterIdLst>
    <p:handoutMasterId r:id="rId92"/>
  </p:handoutMasterIdLst>
  <p:sldIdLst>
    <p:sldId id="256" r:id="rId2"/>
    <p:sldId id="592" r:id="rId3"/>
    <p:sldId id="593" r:id="rId4"/>
    <p:sldId id="594" r:id="rId5"/>
    <p:sldId id="595" r:id="rId6"/>
    <p:sldId id="596" r:id="rId7"/>
    <p:sldId id="597" r:id="rId8"/>
    <p:sldId id="598" r:id="rId9"/>
    <p:sldId id="599" r:id="rId10"/>
    <p:sldId id="600" r:id="rId11"/>
    <p:sldId id="641" r:id="rId12"/>
    <p:sldId id="642" r:id="rId13"/>
    <p:sldId id="647" r:id="rId14"/>
    <p:sldId id="652" r:id="rId15"/>
    <p:sldId id="601" r:id="rId16"/>
    <p:sldId id="257" r:id="rId17"/>
    <p:sldId id="258" r:id="rId18"/>
    <p:sldId id="625" r:id="rId19"/>
    <p:sldId id="629" r:id="rId20"/>
    <p:sldId id="626" r:id="rId21"/>
    <p:sldId id="628" r:id="rId22"/>
    <p:sldId id="627" r:id="rId23"/>
    <p:sldId id="259" r:id="rId24"/>
    <p:sldId id="260" r:id="rId25"/>
    <p:sldId id="639" r:id="rId26"/>
    <p:sldId id="261" r:id="rId27"/>
    <p:sldId id="630" r:id="rId28"/>
    <p:sldId id="631" r:id="rId29"/>
    <p:sldId id="262" r:id="rId30"/>
    <p:sldId id="648" r:id="rId31"/>
    <p:sldId id="649" r:id="rId32"/>
    <p:sldId id="581" r:id="rId33"/>
    <p:sldId id="582" r:id="rId34"/>
    <p:sldId id="585" r:id="rId35"/>
    <p:sldId id="586" r:id="rId36"/>
    <p:sldId id="587" r:id="rId37"/>
    <p:sldId id="605" r:id="rId38"/>
    <p:sldId id="602" r:id="rId39"/>
    <p:sldId id="606" r:id="rId40"/>
    <p:sldId id="603" r:id="rId41"/>
    <p:sldId id="607" r:id="rId42"/>
    <p:sldId id="604" r:id="rId43"/>
    <p:sldId id="588" r:id="rId44"/>
    <p:sldId id="612" r:id="rId45"/>
    <p:sldId id="608" r:id="rId46"/>
    <p:sldId id="609" r:id="rId47"/>
    <p:sldId id="610" r:id="rId48"/>
    <p:sldId id="611" r:id="rId49"/>
    <p:sldId id="613" r:id="rId50"/>
    <p:sldId id="614" r:id="rId51"/>
    <p:sldId id="615" r:id="rId52"/>
    <p:sldId id="465" r:id="rId53"/>
    <p:sldId id="504" r:id="rId54"/>
    <p:sldId id="466" r:id="rId55"/>
    <p:sldId id="467" r:id="rId56"/>
    <p:sldId id="468" r:id="rId57"/>
    <p:sldId id="469" r:id="rId58"/>
    <p:sldId id="470" r:id="rId59"/>
    <p:sldId id="471" r:id="rId60"/>
    <p:sldId id="472" r:id="rId61"/>
    <p:sldId id="473" r:id="rId62"/>
    <p:sldId id="474" r:id="rId63"/>
    <p:sldId id="475" r:id="rId64"/>
    <p:sldId id="542" r:id="rId65"/>
    <p:sldId id="505" r:id="rId66"/>
    <p:sldId id="640" r:id="rId67"/>
    <p:sldId id="650" r:id="rId68"/>
    <p:sldId id="589" r:id="rId69"/>
    <p:sldId id="616" r:id="rId70"/>
    <p:sldId id="617" r:id="rId71"/>
    <p:sldId id="651" r:id="rId72"/>
    <p:sldId id="618" r:id="rId73"/>
    <p:sldId id="619" r:id="rId74"/>
    <p:sldId id="620" r:id="rId75"/>
    <p:sldId id="621" r:id="rId76"/>
    <p:sldId id="622" r:id="rId77"/>
    <p:sldId id="623" r:id="rId78"/>
    <p:sldId id="624" r:id="rId79"/>
    <p:sldId id="633" r:id="rId80"/>
    <p:sldId id="634" r:id="rId81"/>
    <p:sldId id="632" r:id="rId82"/>
    <p:sldId id="635" r:id="rId83"/>
    <p:sldId id="637" r:id="rId84"/>
    <p:sldId id="638" r:id="rId85"/>
    <p:sldId id="636" r:id="rId86"/>
    <p:sldId id="643" r:id="rId87"/>
    <p:sldId id="644" r:id="rId88"/>
    <p:sldId id="645" r:id="rId89"/>
    <p:sldId id="646" r:id="rId90"/>
  </p:sldIdLst>
  <p:sldSz cx="9144000" cy="6858000" type="screen4x3"/>
  <p:notesSz cx="9144000" cy="6858000"/>
  <p:defaultTextStyle>
    <a:defPPr>
      <a:defRPr lang="en-US"/>
    </a:defPPr>
    <a:lvl1pPr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3168">
          <p15:clr>
            <a:srgbClr val="A4A3A4"/>
          </p15:clr>
        </p15:guide>
        <p15:guide id="2" pos="52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66"/>
    <a:srgbClr val="00FFFF"/>
    <a:srgbClr val="3D3DB9"/>
    <a:srgbClr val="FF00FF"/>
    <a:srgbClr val="FF8000"/>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247" autoAdjust="0"/>
    <p:restoredTop sz="78272" autoAdjust="0"/>
  </p:normalViewPr>
  <p:slideViewPr>
    <p:cSldViewPr>
      <p:cViewPr varScale="1">
        <p:scale>
          <a:sx n="128" d="100"/>
          <a:sy n="128" d="100"/>
        </p:scale>
        <p:origin x="1152" y="176"/>
      </p:cViewPr>
      <p:guideLst>
        <p:guide orient="horz" pos="3168"/>
        <p:guide pos="52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9552"/>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11267" name="Rectangle 3"/>
          <p:cNvSpPr>
            <a:spLocks noGrp="1" noChangeArrowheads="1"/>
          </p:cNvSpPr>
          <p:nvPr>
            <p:ph type="dt" sz="quarter" idx="1"/>
          </p:nvPr>
        </p:nvSpPr>
        <p:spPr bwMode="auto">
          <a:xfrm>
            <a:off x="518160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11268" name="Rectangle 4"/>
          <p:cNvSpPr>
            <a:spLocks noGrp="1" noChangeArrowheads="1"/>
          </p:cNvSpPr>
          <p:nvPr>
            <p:ph type="ftr" sz="quarter" idx="2"/>
          </p:nvPr>
        </p:nvSpPr>
        <p:spPr bwMode="auto">
          <a:xfrm>
            <a:off x="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11269" name="Rectangle 5"/>
          <p:cNvSpPr>
            <a:spLocks noGrp="1" noChangeArrowheads="1"/>
          </p:cNvSpPr>
          <p:nvPr>
            <p:ph type="sldNum" sz="quarter" idx="3"/>
          </p:nvPr>
        </p:nvSpPr>
        <p:spPr bwMode="auto">
          <a:xfrm>
            <a:off x="518160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vl1pPr>
          </a:lstStyle>
          <a:p>
            <a:fld id="{2ED3E8DC-ECED-DF4A-A0BD-4486CA8219C0}" type="slidenum">
              <a:rPr lang="en-US"/>
              <a:pPr/>
              <a:t>‹#›</a:t>
            </a:fld>
            <a:endParaRPr lang="en-US"/>
          </a:p>
        </p:txBody>
      </p:sp>
    </p:spTree>
    <p:extLst>
      <p:ext uri="{BB962C8B-B14F-4D97-AF65-F5344CB8AC3E}">
        <p14:creationId xmlns:p14="http://schemas.microsoft.com/office/powerpoint/2010/main" val="205855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7171" name="Rectangle 3"/>
          <p:cNvSpPr>
            <a:spLocks noGrp="1" noChangeArrowheads="1"/>
          </p:cNvSpPr>
          <p:nvPr>
            <p:ph type="dt" idx="1"/>
          </p:nvPr>
        </p:nvSpPr>
        <p:spPr bwMode="auto">
          <a:xfrm>
            <a:off x="518160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7172"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7173" name="Rectangle 5"/>
          <p:cNvSpPr>
            <a:spLocks noGrp="1" noChangeArrowheads="1"/>
          </p:cNvSpPr>
          <p:nvPr>
            <p:ph type="body" sz="quarter" idx="3"/>
          </p:nvPr>
        </p:nvSpPr>
        <p:spPr bwMode="auto">
          <a:xfrm>
            <a:off x="1219200" y="3257550"/>
            <a:ext cx="6705600" cy="30861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174" name="Rectangle 6"/>
          <p:cNvSpPr>
            <a:spLocks noGrp="1" noChangeArrowheads="1"/>
          </p:cNvSpPr>
          <p:nvPr>
            <p:ph type="ftr" sz="quarter" idx="4"/>
          </p:nvPr>
        </p:nvSpPr>
        <p:spPr bwMode="auto">
          <a:xfrm>
            <a:off x="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7175" name="Rectangle 7"/>
          <p:cNvSpPr>
            <a:spLocks noGrp="1" noChangeArrowheads="1"/>
          </p:cNvSpPr>
          <p:nvPr>
            <p:ph type="sldNum" sz="quarter" idx="5"/>
          </p:nvPr>
        </p:nvSpPr>
        <p:spPr bwMode="auto">
          <a:xfrm>
            <a:off x="518160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vl1pPr>
          </a:lstStyle>
          <a:p>
            <a:fld id="{10EBC4E5-2A9E-8844-A966-F4721E4CD2A6}" type="slidenum">
              <a:rPr lang="en-US"/>
              <a:pPr/>
              <a:t>‹#›</a:t>
            </a:fld>
            <a:endParaRPr lang="en-US"/>
          </a:p>
        </p:txBody>
      </p:sp>
    </p:spTree>
    <p:extLst>
      <p:ext uri="{BB962C8B-B14F-4D97-AF65-F5344CB8AC3E}">
        <p14:creationId xmlns:p14="http://schemas.microsoft.com/office/powerpoint/2010/main" val="235320893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fontAlgn="base">
      <a:spcBef>
        <a:spcPct val="30000"/>
      </a:spcBef>
      <a:spcAft>
        <a:spcPct val="0"/>
      </a:spcAft>
      <a:defRPr sz="1200" kern="1200">
        <a:solidFill>
          <a:schemeClr val="tx1"/>
        </a:solidFill>
        <a:latin typeface="Arial" charset="0"/>
        <a:ea typeface="ＭＳ Ｐゴシック" charset="0"/>
        <a:cs typeface="+mn-cs"/>
      </a:defRPr>
    </a:lvl2pPr>
    <a:lvl3pPr marL="914400" algn="l" rtl="0" fontAlgn="base">
      <a:spcBef>
        <a:spcPct val="30000"/>
      </a:spcBef>
      <a:spcAft>
        <a:spcPct val="0"/>
      </a:spcAft>
      <a:defRPr sz="1200" kern="1200">
        <a:solidFill>
          <a:schemeClr val="tx1"/>
        </a:solidFill>
        <a:latin typeface="Arial" charset="0"/>
        <a:ea typeface="ＭＳ Ｐゴシック" charset="0"/>
        <a:cs typeface="+mn-cs"/>
      </a:defRPr>
    </a:lvl3pPr>
    <a:lvl4pPr marL="1371600" algn="l" rtl="0" fontAlgn="base">
      <a:spcBef>
        <a:spcPct val="30000"/>
      </a:spcBef>
      <a:spcAft>
        <a:spcPct val="0"/>
      </a:spcAft>
      <a:defRPr sz="1200" kern="1200">
        <a:solidFill>
          <a:schemeClr val="tx1"/>
        </a:solidFill>
        <a:latin typeface="Arial" charset="0"/>
        <a:ea typeface="ＭＳ Ｐゴシック" charset="0"/>
        <a:cs typeface="+mn-cs"/>
      </a:defRPr>
    </a:lvl4pPr>
    <a:lvl5pPr marL="1828800" algn="l" rtl="0" fontAlgn="base">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en.wikipedia.org/wiki/Duarte,_California" TargetMode="External"/><Relationship Id="rId3" Type="http://schemas.openxmlformats.org/officeDocument/2006/relationships/hyperlink" Target="http://en.wikipedia.org/wiki/Drosophila" TargetMode="External"/><Relationship Id="rId7" Type="http://schemas.openxmlformats.org/officeDocument/2006/relationships/hyperlink" Target="http://en.wikipedia.org/wiki/City_of_Hope" TargetMode="External"/><Relationship Id="rId2" Type="http://schemas.openxmlformats.org/officeDocument/2006/relationships/slide" Target="../slides/slide52.xml"/><Relationship Id="rId1" Type="http://schemas.openxmlformats.org/officeDocument/2006/relationships/notesMaster" Target="../notesMasters/notesMaster1.xml"/><Relationship Id="rId6" Type="http://schemas.openxmlformats.org/officeDocument/2006/relationships/hyperlink" Target="http://en.wikipedia.org/wiki/West_Hollywood,_California" TargetMode="External"/><Relationship Id="rId5" Type="http://schemas.openxmlformats.org/officeDocument/2006/relationships/hyperlink" Target="http://en.wikipedia.org/wiki/Whisky_A_Go-Go" TargetMode="External"/><Relationship Id="rId4" Type="http://schemas.openxmlformats.org/officeDocument/2006/relationships/hyperlink" Target="http://en.wikipedia.org/wiki/Ether"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20113E-22FF-5343-BE50-24568026FF3D}" type="slidenum">
              <a:rPr lang="en-US"/>
              <a:pPr/>
              <a:t>1</a:t>
            </a:fld>
            <a:endParaRPr lang="en-US"/>
          </a:p>
        </p:txBody>
      </p:sp>
      <p:sp>
        <p:nvSpPr>
          <p:cNvPr id="819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E4421C-AE4B-C847-A8DA-CAEB4517B1A9}" type="slidenum">
              <a:rPr lang="en-US"/>
              <a:pPr/>
              <a:t>60</a:t>
            </a:fld>
            <a:endParaRPr lang="en-US"/>
          </a:p>
        </p:txBody>
      </p:sp>
      <p:sp>
        <p:nvSpPr>
          <p:cNvPr id="7198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1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95926D9-BCF1-1B4F-B495-0989990D8874}" type="slidenum">
              <a:rPr lang="en-US"/>
              <a:pPr/>
              <a:t>61</a:t>
            </a:fld>
            <a:endParaRPr lang="en-US"/>
          </a:p>
        </p:txBody>
      </p:sp>
      <p:sp>
        <p:nvSpPr>
          <p:cNvPr id="7208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208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0600DD-36E1-E645-98B6-A6FA1715EC89}" type="slidenum">
              <a:rPr lang="en-US"/>
              <a:pPr/>
              <a:t>62</a:t>
            </a:fld>
            <a:endParaRPr lang="en-US"/>
          </a:p>
        </p:txBody>
      </p:sp>
      <p:sp>
        <p:nvSpPr>
          <p:cNvPr id="7219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2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63666A-602D-B748-BC6B-48E44A40F3C9}" type="slidenum">
              <a:rPr lang="en-US"/>
              <a:pPr/>
              <a:t>63</a:t>
            </a:fld>
            <a:endParaRPr lang="en-US"/>
          </a:p>
        </p:txBody>
      </p:sp>
      <p:sp>
        <p:nvSpPr>
          <p:cNvPr id="7229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229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590319-DF21-F24E-82D3-5C9C45F4FB59}" type="slidenum">
              <a:rPr lang="en-US"/>
              <a:pPr/>
              <a:t>65</a:t>
            </a:fld>
            <a:endParaRPr lang="en-US"/>
          </a:p>
        </p:txBody>
      </p:sp>
      <p:sp>
        <p:nvSpPr>
          <p:cNvPr id="72397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239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A715BC-E322-434D-970B-785B054CB408}" type="slidenum">
              <a:rPr lang="en-US"/>
              <a:pPr/>
              <a:t>52</a:t>
            </a:fld>
            <a:endParaRPr lang="en-US"/>
          </a:p>
        </p:txBody>
      </p:sp>
      <p:sp>
        <p:nvSpPr>
          <p:cNvPr id="607234" name="Rectangle 2"/>
          <p:cNvSpPr>
            <a:spLocks noGrp="1" noRot="1" noChangeAspect="1" noChangeArrowheads="1"/>
          </p:cNvSpPr>
          <p:nvPr>
            <p:ph type="sldImg"/>
          </p:nvPr>
        </p:nvSpPr>
        <p:spPr bwMode="auto">
          <a:xfrm>
            <a:off x="2857500" y="514350"/>
            <a:ext cx="3429000" cy="257175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607235" name="Rectangle 3"/>
          <p:cNvSpPr>
            <a:spLocks noGrp="1" noChangeArrowheads="1"/>
          </p:cNvSpPr>
          <p:nvPr>
            <p:ph type="body" idx="1"/>
          </p:nvPr>
        </p:nvSpPr>
        <p:spPr bwMode="auto">
          <a:xfrm>
            <a:off x="1219200" y="3257550"/>
            <a:ext cx="6705600" cy="3086100"/>
          </a:xfrm>
          <a:prstGeom prst="rect">
            <a:avLst/>
          </a:prstGeom>
          <a:solidFill>
            <a:srgbClr val="FFFFFF"/>
          </a:solidFill>
          <a:ln>
            <a:solidFill>
              <a:srgbClr val="000000"/>
            </a:solidFill>
            <a:miter lim="800000"/>
            <a:headEnd/>
            <a:tailEnd/>
          </a:ln>
        </p:spPr>
        <p:txBody>
          <a:bodyPr/>
          <a:lstStyle/>
          <a:p>
            <a:r>
              <a:rPr lang="en-US">
                <a:latin typeface="Helvetica" charset="0"/>
              </a:rPr>
              <a:t>The HERG gene is related to the Ether-a-go-go gene found in the </a:t>
            </a:r>
            <a:r>
              <a:rPr lang="en-US">
                <a:solidFill>
                  <a:srgbClr val="0033B3"/>
                </a:solidFill>
                <a:latin typeface="Helvetica" charset="0"/>
                <a:hlinkClick r:id="rId3"/>
              </a:rPr>
              <a:t>Drosophila</a:t>
            </a:r>
            <a:r>
              <a:rPr lang="en-US">
                <a:latin typeface="Helvetica" charset="0"/>
              </a:rPr>
              <a:t> fly. When flies with mutations in this gene are anaesthetised with </a:t>
            </a:r>
            <a:r>
              <a:rPr lang="en-US">
                <a:solidFill>
                  <a:srgbClr val="0033B3"/>
                </a:solidFill>
                <a:latin typeface="Helvetica" charset="0"/>
                <a:hlinkClick r:id="rId4"/>
              </a:rPr>
              <a:t>ether</a:t>
            </a:r>
            <a:r>
              <a:rPr lang="en-US">
                <a:latin typeface="Helvetica" charset="0"/>
              </a:rPr>
              <a:t>, their legs start to shake, like the dancing then popular at the </a:t>
            </a:r>
            <a:r>
              <a:rPr lang="en-US">
                <a:solidFill>
                  <a:srgbClr val="0033B3"/>
                </a:solidFill>
                <a:latin typeface="Helvetica" charset="0"/>
                <a:hlinkClick r:id="rId5"/>
              </a:rPr>
              <a:t>Whisky A Go-Go</a:t>
            </a:r>
            <a:r>
              <a:rPr lang="en-US">
                <a:latin typeface="Helvetica" charset="0"/>
              </a:rPr>
              <a:t> nightclub in </a:t>
            </a:r>
            <a:r>
              <a:rPr lang="en-US">
                <a:solidFill>
                  <a:srgbClr val="0033B3"/>
                </a:solidFill>
                <a:latin typeface="Helvetica" charset="0"/>
                <a:hlinkClick r:id="rId6"/>
              </a:rPr>
              <a:t>West Hollywood, California</a:t>
            </a:r>
            <a:r>
              <a:rPr lang="en-US">
                <a:latin typeface="Helvetica" charset="0"/>
              </a:rPr>
              <a:t>. Ether-a-go-go was named in the 1960s by William D. Kaplan, now at the </a:t>
            </a:r>
            <a:r>
              <a:rPr lang="en-US">
                <a:solidFill>
                  <a:srgbClr val="0033B3"/>
                </a:solidFill>
                <a:latin typeface="Helvetica" charset="0"/>
                <a:hlinkClick r:id="rId7"/>
              </a:rPr>
              <a:t>City of Hope</a:t>
            </a:r>
            <a:r>
              <a:rPr lang="en-US">
                <a:latin typeface="Helvetica" charset="0"/>
              </a:rPr>
              <a:t> Hospital in </a:t>
            </a:r>
            <a:r>
              <a:rPr lang="en-US">
                <a:solidFill>
                  <a:srgbClr val="0033B3"/>
                </a:solidFill>
                <a:latin typeface="Helvetica" charset="0"/>
                <a:hlinkClick r:id="rId8"/>
              </a:rPr>
              <a:t>Duarte, California</a:t>
            </a:r>
            <a:r>
              <a:rPr lang="en-US">
                <a:latin typeface="Helvetica" charset="0"/>
              </a:rPr>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9788FE-534B-AB42-AD01-A50F90214F7E}" type="slidenum">
              <a:rPr lang="en-US"/>
              <a:pPr/>
              <a:t>53</a:t>
            </a:fld>
            <a:endParaRPr lang="en-US"/>
          </a:p>
        </p:txBody>
      </p:sp>
      <p:sp>
        <p:nvSpPr>
          <p:cNvPr id="7137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13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7C7823E-585B-AD4F-B56C-39B502A6625E}" type="slidenum">
              <a:rPr lang="en-US"/>
              <a:pPr/>
              <a:t>54</a:t>
            </a:fld>
            <a:endParaRPr lang="en-US"/>
          </a:p>
        </p:txBody>
      </p:sp>
      <p:sp>
        <p:nvSpPr>
          <p:cNvPr id="7147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14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13D60C-3500-2C4B-BCEE-9195042C9FA0}" type="slidenum">
              <a:rPr lang="en-US"/>
              <a:pPr/>
              <a:t>55</a:t>
            </a:fld>
            <a:endParaRPr lang="en-US"/>
          </a:p>
        </p:txBody>
      </p:sp>
      <p:sp>
        <p:nvSpPr>
          <p:cNvPr id="610306" name="Rectangle 2"/>
          <p:cNvSpPr>
            <a:spLocks noGrp="1" noRot="1" noChangeAspect="1" noChangeArrowheads="1"/>
          </p:cNvSpPr>
          <p:nvPr>
            <p:ph type="sldImg"/>
          </p:nvPr>
        </p:nvSpPr>
        <p:spPr bwMode="auto">
          <a:xfrm>
            <a:off x="2857500" y="514350"/>
            <a:ext cx="3429000" cy="257175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610307" name="Rectangle 3"/>
          <p:cNvSpPr>
            <a:spLocks noGrp="1" noChangeArrowheads="1"/>
          </p:cNvSpPr>
          <p:nvPr>
            <p:ph type="body" idx="1"/>
          </p:nvPr>
        </p:nvSpPr>
        <p:spPr bwMode="auto">
          <a:xfrm>
            <a:off x="1219200" y="3257550"/>
            <a:ext cx="6705600" cy="30861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B7D772-F7C6-244E-91AC-9539B6FA5AA3}" type="slidenum">
              <a:rPr lang="en-US"/>
              <a:pPr/>
              <a:t>56</a:t>
            </a:fld>
            <a:endParaRPr lang="en-US"/>
          </a:p>
        </p:txBody>
      </p:sp>
      <p:sp>
        <p:nvSpPr>
          <p:cNvPr id="7157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15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CD054A-0EAC-C046-AE08-64CEE73CC971}" type="slidenum">
              <a:rPr lang="en-US"/>
              <a:pPr/>
              <a:t>57</a:t>
            </a:fld>
            <a:endParaRPr lang="en-US"/>
          </a:p>
        </p:txBody>
      </p:sp>
      <p:sp>
        <p:nvSpPr>
          <p:cNvPr id="7168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16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CED3C0-90CE-424F-8CD8-66D2A8E9ED52}" type="slidenum">
              <a:rPr lang="en-US"/>
              <a:pPr/>
              <a:t>58</a:t>
            </a:fld>
            <a:endParaRPr lang="en-US"/>
          </a:p>
        </p:txBody>
      </p:sp>
      <p:sp>
        <p:nvSpPr>
          <p:cNvPr id="71782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178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681D415-4E4B-F248-83F9-86C9FAEB7153}" type="slidenum">
              <a:rPr lang="en-US"/>
              <a:pPr/>
              <a:t>59</a:t>
            </a:fld>
            <a:endParaRPr lang="en-US"/>
          </a:p>
        </p:txBody>
      </p:sp>
      <p:sp>
        <p:nvSpPr>
          <p:cNvPr id="7188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xmlns="" val="1"/>
            </a:ext>
          </a:extLst>
        </p:spPr>
      </p:sp>
      <p:sp>
        <p:nvSpPr>
          <p:cNvPr id="718851"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1734824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7234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41063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Chart Placeholder 2"/>
          <p:cNvSpPr>
            <a:spLocks noGrp="1"/>
          </p:cNvSpPr>
          <p:nvPr>
            <p:ph type="chart" idx="1"/>
          </p:nvPr>
        </p:nvSpPr>
        <p:spPr>
          <a:xfrm>
            <a:off x="0" y="1295400"/>
            <a:ext cx="9144000" cy="5105400"/>
          </a:xfrm>
        </p:spPr>
        <p:txBody>
          <a:bodyPr/>
          <a:lstStyle/>
          <a:p>
            <a:endParaRPr lang="en-US"/>
          </a:p>
        </p:txBody>
      </p:sp>
    </p:spTree>
    <p:extLst>
      <p:ext uri="{BB962C8B-B14F-4D97-AF65-F5344CB8AC3E}">
        <p14:creationId xmlns:p14="http://schemas.microsoft.com/office/powerpoint/2010/main" val="19460406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0" y="39243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003931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13063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lipArt Placeholder 3"/>
          <p:cNvSpPr>
            <a:spLocks noGrp="1"/>
          </p:cNvSpPr>
          <p:nvPr>
            <p:ph type="clipArt" sz="half" idx="2"/>
          </p:nvPr>
        </p:nvSpPr>
        <p:spPr>
          <a:xfrm>
            <a:off x="4648200" y="1295400"/>
            <a:ext cx="4495800" cy="5105400"/>
          </a:xfrm>
        </p:spPr>
        <p:txBody>
          <a:bodyPr/>
          <a:lstStyle/>
          <a:p>
            <a:endParaRPr lang="en-US"/>
          </a:p>
        </p:txBody>
      </p:sp>
    </p:spTree>
    <p:extLst>
      <p:ext uri="{BB962C8B-B14F-4D97-AF65-F5344CB8AC3E}">
        <p14:creationId xmlns:p14="http://schemas.microsoft.com/office/powerpoint/2010/main" val="1103216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0"/>
            <a:ext cx="9144000" cy="6400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469906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Content Placeholder 2"/>
          <p:cNvSpPr>
            <a:spLocks noGrp="1"/>
          </p:cNvSpPr>
          <p:nvPr>
            <p:ph sz="half" idx="1"/>
          </p:nvPr>
        </p:nvSpPr>
        <p:spPr>
          <a:xfrm>
            <a:off x="0" y="12954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0" y="39243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49306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250096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a:t>Click to edit Master text styles</a:t>
            </a:r>
          </a:p>
        </p:txBody>
      </p:sp>
    </p:spTree>
    <p:extLst>
      <p:ext uri="{BB962C8B-B14F-4D97-AF65-F5344CB8AC3E}">
        <p14:creationId xmlns:p14="http://schemas.microsoft.com/office/powerpoint/2010/main" val="356439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0" y="1295400"/>
            <a:ext cx="4495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95400"/>
            <a:ext cx="4495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662730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64126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966989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293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494101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183071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0" y="1295400"/>
            <a:ext cx="9144000" cy="51054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1" name="Line 7"/>
          <p:cNvSpPr>
            <a:spLocks noChangeShapeType="1"/>
          </p:cNvSpPr>
          <p:nvPr/>
        </p:nvSpPr>
        <p:spPr bwMode="auto">
          <a:xfrm>
            <a:off x="0" y="1143000"/>
            <a:ext cx="9144000" cy="0"/>
          </a:xfrm>
          <a:prstGeom prst="line">
            <a:avLst/>
          </a:prstGeom>
          <a:noFill/>
          <a:ln w="19050">
            <a:solidFill>
              <a:srgbClr val="FF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rtl="0" fontAlgn="base">
        <a:spcBef>
          <a:spcPct val="0"/>
        </a:spcBef>
        <a:spcAft>
          <a:spcPct val="0"/>
        </a:spcAft>
        <a:defRPr sz="4400" i="1">
          <a:solidFill>
            <a:srgbClr val="3D3DB9"/>
          </a:solidFill>
          <a:latin typeface="+mj-lt"/>
          <a:ea typeface="+mj-ea"/>
          <a:cs typeface="+mj-cs"/>
        </a:defRPr>
      </a:lvl1pPr>
      <a:lvl2pPr algn="l" rtl="0" fontAlgn="base">
        <a:spcBef>
          <a:spcPct val="0"/>
        </a:spcBef>
        <a:spcAft>
          <a:spcPct val="0"/>
        </a:spcAft>
        <a:defRPr sz="4400" i="1">
          <a:solidFill>
            <a:srgbClr val="3D3DB9"/>
          </a:solidFill>
          <a:latin typeface="Arial" charset="0"/>
          <a:ea typeface="ＭＳ Ｐゴシック" charset="0"/>
          <a:cs typeface="ＭＳ Ｐゴシック" charset="0"/>
        </a:defRPr>
      </a:lvl2pPr>
      <a:lvl3pPr algn="l" rtl="0" fontAlgn="base">
        <a:spcBef>
          <a:spcPct val="0"/>
        </a:spcBef>
        <a:spcAft>
          <a:spcPct val="0"/>
        </a:spcAft>
        <a:defRPr sz="4400" i="1">
          <a:solidFill>
            <a:srgbClr val="3D3DB9"/>
          </a:solidFill>
          <a:latin typeface="Arial" charset="0"/>
          <a:ea typeface="ＭＳ Ｐゴシック" charset="0"/>
          <a:cs typeface="ＭＳ Ｐゴシック" charset="0"/>
        </a:defRPr>
      </a:lvl3pPr>
      <a:lvl4pPr algn="l" rtl="0" fontAlgn="base">
        <a:spcBef>
          <a:spcPct val="0"/>
        </a:spcBef>
        <a:spcAft>
          <a:spcPct val="0"/>
        </a:spcAft>
        <a:defRPr sz="4400" i="1">
          <a:solidFill>
            <a:srgbClr val="3D3DB9"/>
          </a:solidFill>
          <a:latin typeface="Arial" charset="0"/>
          <a:ea typeface="ＭＳ Ｐゴシック" charset="0"/>
          <a:cs typeface="ＭＳ Ｐゴシック" charset="0"/>
        </a:defRPr>
      </a:lvl4pPr>
      <a:lvl5pPr algn="l" rtl="0" fontAlgn="base">
        <a:spcBef>
          <a:spcPct val="0"/>
        </a:spcBef>
        <a:spcAft>
          <a:spcPct val="0"/>
        </a:spcAft>
        <a:defRPr sz="4400" i="1">
          <a:solidFill>
            <a:srgbClr val="3D3DB9"/>
          </a:solidFill>
          <a:latin typeface="Arial" charset="0"/>
          <a:ea typeface="ＭＳ Ｐゴシック" charset="0"/>
          <a:cs typeface="ＭＳ Ｐゴシック" charset="0"/>
        </a:defRPr>
      </a:lvl5pPr>
      <a:lvl6pPr marL="457200" algn="l" rtl="0" fontAlgn="base">
        <a:spcBef>
          <a:spcPct val="0"/>
        </a:spcBef>
        <a:spcAft>
          <a:spcPct val="0"/>
        </a:spcAft>
        <a:defRPr sz="4400" i="1">
          <a:solidFill>
            <a:srgbClr val="3D3DB9"/>
          </a:solidFill>
          <a:latin typeface="Arial" charset="0"/>
          <a:ea typeface="ＭＳ Ｐゴシック" charset="0"/>
          <a:cs typeface="ＭＳ Ｐゴシック" charset="0"/>
        </a:defRPr>
      </a:lvl6pPr>
      <a:lvl7pPr marL="914400" algn="l" rtl="0" fontAlgn="base">
        <a:spcBef>
          <a:spcPct val="0"/>
        </a:spcBef>
        <a:spcAft>
          <a:spcPct val="0"/>
        </a:spcAft>
        <a:defRPr sz="4400" i="1">
          <a:solidFill>
            <a:srgbClr val="3D3DB9"/>
          </a:solidFill>
          <a:latin typeface="Arial" charset="0"/>
          <a:ea typeface="ＭＳ Ｐゴシック" charset="0"/>
          <a:cs typeface="ＭＳ Ｐゴシック" charset="0"/>
        </a:defRPr>
      </a:lvl7pPr>
      <a:lvl8pPr marL="1371600" algn="l" rtl="0" fontAlgn="base">
        <a:spcBef>
          <a:spcPct val="0"/>
        </a:spcBef>
        <a:spcAft>
          <a:spcPct val="0"/>
        </a:spcAft>
        <a:defRPr sz="4400" i="1">
          <a:solidFill>
            <a:srgbClr val="3D3DB9"/>
          </a:solidFill>
          <a:latin typeface="Arial" charset="0"/>
          <a:ea typeface="ＭＳ Ｐゴシック" charset="0"/>
          <a:cs typeface="ＭＳ Ｐゴシック" charset="0"/>
        </a:defRPr>
      </a:lvl8pPr>
      <a:lvl9pPr marL="1828800" algn="l" rtl="0" fontAlgn="base">
        <a:spcBef>
          <a:spcPct val="0"/>
        </a:spcBef>
        <a:spcAft>
          <a:spcPct val="0"/>
        </a:spcAft>
        <a:defRPr sz="4400" i="1">
          <a:solidFill>
            <a:srgbClr val="3D3DB9"/>
          </a:solidFill>
          <a:latin typeface="Arial" charset="0"/>
          <a:ea typeface="ＭＳ Ｐゴシック" charset="0"/>
          <a:cs typeface="ＭＳ Ｐゴシック" charset="0"/>
        </a:defRPr>
      </a:lvl9pPr>
    </p:titleStyle>
    <p:bodyStyle>
      <a:lvl1pPr marL="342900" indent="-342900" algn="l" rtl="0" fontAlgn="base">
        <a:spcBef>
          <a:spcPct val="20000"/>
        </a:spcBef>
        <a:spcAft>
          <a:spcPct val="0"/>
        </a:spcAft>
        <a:buClr>
          <a:srgbClr val="FF0000"/>
        </a:buClr>
        <a:buSzPct val="120000"/>
        <a:buChar char="•"/>
        <a:defRPr sz="3200">
          <a:solidFill>
            <a:schemeClr val="tx1"/>
          </a:solidFill>
          <a:latin typeface="+mn-lt"/>
          <a:ea typeface="+mn-ea"/>
          <a:cs typeface="+mn-cs"/>
        </a:defRPr>
      </a:lvl1pPr>
      <a:lvl2pPr marL="742950" indent="-285750" algn="l" rtl="0" fontAlgn="base">
        <a:spcBef>
          <a:spcPct val="20000"/>
        </a:spcBef>
        <a:spcAft>
          <a:spcPct val="0"/>
        </a:spcAft>
        <a:buClr>
          <a:srgbClr val="FF0000"/>
        </a:buClr>
        <a:buSzPct val="120000"/>
        <a:buChar char="–"/>
        <a:defRPr sz="2800">
          <a:solidFill>
            <a:schemeClr val="tx1"/>
          </a:solidFill>
          <a:latin typeface="+mn-lt"/>
          <a:ea typeface="+mn-ea"/>
        </a:defRPr>
      </a:lvl2pPr>
      <a:lvl3pPr marL="1143000" indent="-228600" algn="l" rtl="0" fontAlgn="base">
        <a:spcBef>
          <a:spcPct val="20000"/>
        </a:spcBef>
        <a:spcAft>
          <a:spcPct val="0"/>
        </a:spcAft>
        <a:buClr>
          <a:srgbClr val="FF0000"/>
        </a:buClr>
        <a:buSzPct val="120000"/>
        <a:buChar char="•"/>
        <a:defRPr sz="2400">
          <a:solidFill>
            <a:schemeClr val="tx1"/>
          </a:solidFill>
          <a:latin typeface="+mn-lt"/>
          <a:ea typeface="+mn-ea"/>
        </a:defRPr>
      </a:lvl3pPr>
      <a:lvl4pPr marL="1600200" indent="-228600" algn="l" rtl="0" fontAlgn="base">
        <a:spcBef>
          <a:spcPct val="20000"/>
        </a:spcBef>
        <a:spcAft>
          <a:spcPct val="0"/>
        </a:spcAft>
        <a:buClr>
          <a:srgbClr val="FF0000"/>
        </a:buClr>
        <a:buSzPct val="120000"/>
        <a:buChar char="–"/>
        <a:defRPr sz="2000">
          <a:solidFill>
            <a:schemeClr val="tx1"/>
          </a:solidFill>
          <a:latin typeface="+mn-lt"/>
          <a:ea typeface="+mn-ea"/>
        </a:defRPr>
      </a:lvl4pPr>
      <a:lvl5pPr marL="2057400" indent="-228600" algn="l" rtl="0" fontAlgn="base">
        <a:spcBef>
          <a:spcPct val="20000"/>
        </a:spcBef>
        <a:spcAft>
          <a:spcPct val="0"/>
        </a:spcAft>
        <a:buClr>
          <a:srgbClr val="FF0000"/>
        </a:buClr>
        <a:buSzPct val="120000"/>
        <a:buChar char="»"/>
        <a:defRPr sz="2000">
          <a:solidFill>
            <a:schemeClr val="tx1"/>
          </a:solidFill>
          <a:latin typeface="+mn-lt"/>
          <a:ea typeface="+mn-ea"/>
        </a:defRPr>
      </a:lvl5pPr>
      <a:lvl6pPr marL="2514600" indent="-228600" algn="l" rtl="0" fontAlgn="base">
        <a:spcBef>
          <a:spcPct val="20000"/>
        </a:spcBef>
        <a:spcAft>
          <a:spcPct val="0"/>
        </a:spcAft>
        <a:buClr>
          <a:srgbClr val="FF0000"/>
        </a:buClr>
        <a:buSzPct val="120000"/>
        <a:buChar char="»"/>
        <a:defRPr sz="2000">
          <a:solidFill>
            <a:schemeClr val="tx1"/>
          </a:solidFill>
          <a:latin typeface="+mn-lt"/>
          <a:ea typeface="+mn-ea"/>
        </a:defRPr>
      </a:lvl6pPr>
      <a:lvl7pPr marL="2971800" indent="-228600" algn="l" rtl="0" fontAlgn="base">
        <a:spcBef>
          <a:spcPct val="20000"/>
        </a:spcBef>
        <a:spcAft>
          <a:spcPct val="0"/>
        </a:spcAft>
        <a:buClr>
          <a:srgbClr val="FF0000"/>
        </a:buClr>
        <a:buSzPct val="120000"/>
        <a:buChar char="»"/>
        <a:defRPr sz="2000">
          <a:solidFill>
            <a:schemeClr val="tx1"/>
          </a:solidFill>
          <a:latin typeface="+mn-lt"/>
          <a:ea typeface="+mn-ea"/>
        </a:defRPr>
      </a:lvl7pPr>
      <a:lvl8pPr marL="3429000" indent="-228600" algn="l" rtl="0" fontAlgn="base">
        <a:spcBef>
          <a:spcPct val="20000"/>
        </a:spcBef>
        <a:spcAft>
          <a:spcPct val="0"/>
        </a:spcAft>
        <a:buClr>
          <a:srgbClr val="FF0000"/>
        </a:buClr>
        <a:buSzPct val="120000"/>
        <a:buChar char="»"/>
        <a:defRPr sz="2000">
          <a:solidFill>
            <a:schemeClr val="tx1"/>
          </a:solidFill>
          <a:latin typeface="+mn-lt"/>
          <a:ea typeface="+mn-ea"/>
        </a:defRPr>
      </a:lvl8pPr>
      <a:lvl9pPr marL="3886200" indent="-228600" algn="l" rtl="0" fontAlgn="base">
        <a:spcBef>
          <a:spcPct val="20000"/>
        </a:spcBef>
        <a:spcAft>
          <a:spcPct val="0"/>
        </a:spcAft>
        <a:buClr>
          <a:srgbClr val="FF0000"/>
        </a:buClr>
        <a:buSzPct val="12000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bonvinlab.org/software/haddock2.4/" TargetMode="External"/><Relationship Id="rId2" Type="http://schemas.openxmlformats.org/officeDocument/2006/relationships/hyperlink" Target="https://en.wikipedia.org/wiki/List_of_protein-ligand_docking_software"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macinchem.org/2023/02/18/useful-unix-commands/" TargetMode="External"/><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hyperlink" Target="https://www-users.york.ac.uk/~pjh503/linux/commands.html"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doi.org/10.1063/1.3519057"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molecules.org/datawarrior/download.html"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www.chemspider.com/Chemical-Structure.10442445" TargetMode="External"/><Relationship Id="rId2" Type="http://schemas.openxmlformats.org/officeDocument/2006/relationships/image" Target="../media/image26.jpeg"/><Relationship Id="rId1" Type="http://schemas.openxmlformats.org/officeDocument/2006/relationships/slideLayout" Target="../slideLayouts/slideLayout2.xml"/><Relationship Id="rId6" Type="http://schemas.openxmlformats.org/officeDocument/2006/relationships/hyperlink" Target="http://www.chemspider.com/Chemical-Structure.4944488.html" TargetMode="External"/><Relationship Id="rId5" Type="http://schemas.openxmlformats.org/officeDocument/2006/relationships/hyperlink" Target="http://www.chemspider.com/Chemical-Structure.2618.html" TargetMode="External"/><Relationship Id="rId4" Type="http://schemas.openxmlformats.org/officeDocument/2006/relationships/hyperlink" Target="http://www.chemspider.com/Chemical-Structure.2068.html" TargetMode="Externa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smartcyp.sund.ku.dk/mol_to_som" TargetMode="Externa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2.emf"/></Relationships>
</file>

<file path=ppt/slides/_rels/slide6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https://www.rcsb.org/" TargetMode="External"/><Relationship Id="rId2" Type="http://schemas.openxmlformats.org/officeDocument/2006/relationships/hyperlink" Target="https://alphafold.ebi.ac.uk/" TargetMode="Externa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7.xml.rels><?xml version="1.0" encoding="UTF-8" standalone="yes"?>
<Relationships xmlns="http://schemas.openxmlformats.org/package/2006/relationships"><Relationship Id="rId2" Type="http://schemas.openxmlformats.org/officeDocument/2006/relationships/hyperlink" Target="https://docs.anaconda.com/miniconda/"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s://exscientia.github.io/molflux/index.html" TargetMode="External"/><Relationship Id="rId2" Type="http://schemas.openxmlformats.org/officeDocument/2006/relationships/hyperlink" Target="https://chemprop.readthedocs.io/en/latest/" TargetMode="External"/><Relationship Id="rId1" Type="http://schemas.openxmlformats.org/officeDocument/2006/relationships/slideLayout" Target="../slideLayouts/slideLayout2.xml"/><Relationship Id="rId5" Type="http://schemas.openxmlformats.org/officeDocument/2006/relationships/hyperlink" Target="https://github.com/kexinhuang12345/DeepPurpose" TargetMode="External"/><Relationship Id="rId4" Type="http://schemas.openxmlformats.org/officeDocument/2006/relationships/hyperlink" Target="https://torchdrug.ai/docs/tutorials/" TargetMode="External"/></Relationships>
</file>

<file path=ppt/slides/_rels/slide7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sourceforge.net/projects/smina/"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s://arxiv.org/abs/2407.01603#:~:text=Large%20language%20models%20(LLMs)%20have,property%20prediction%2C%20and%20synthesis%20optimization"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hyperlink" Target="https://doi.org/10.1039/D3SC04185A" TargetMode="External"/><Relationship Id="rId2" Type="http://schemas.openxmlformats.org/officeDocument/2006/relationships/image" Target="../media/image57.gi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 y="2286000"/>
            <a:ext cx="8915400" cy="1143000"/>
          </a:xfrm>
        </p:spPr>
        <p:txBody>
          <a:bodyPr/>
          <a:lstStyle/>
          <a:p>
            <a:r>
              <a:rPr lang="en-US" dirty="0"/>
              <a:t>Lecture 6 docking hit to drug candidate</a:t>
            </a:r>
            <a:br>
              <a:rPr lang="en-US" dirty="0"/>
            </a:br>
            <a:r>
              <a:rPr lang="en-US" dirty="0"/>
              <a:t>	</a:t>
            </a:r>
            <a:r>
              <a:rPr lang="en-US" sz="2800" dirty="0"/>
              <a:t>The many roles of computational chemistry</a:t>
            </a:r>
          </a:p>
        </p:txBody>
      </p:sp>
      <p:sp>
        <p:nvSpPr>
          <p:cNvPr id="2051" name="Rectangle 3"/>
          <p:cNvSpPr>
            <a:spLocks noGrp="1" noChangeArrowheads="1"/>
          </p:cNvSpPr>
          <p:nvPr>
            <p:ph type="subTitle" idx="1"/>
          </p:nvPr>
        </p:nvSpPr>
        <p:spPr>
          <a:xfrm>
            <a:off x="533400" y="3886200"/>
            <a:ext cx="8077200" cy="1752600"/>
          </a:xfrm>
        </p:spPr>
        <p:txBody>
          <a:bodyPr/>
          <a:lstStyle/>
          <a:p>
            <a:r>
              <a:rPr lang="en-US" dirty="0"/>
              <a:t>Chris Swain</a:t>
            </a:r>
          </a:p>
          <a:p>
            <a:r>
              <a:rPr lang="en-US" sz="1600" dirty="0" err="1"/>
              <a:t>swain@mac.com</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21698-0548-FBF1-098E-74BF9407F8FB}"/>
              </a:ext>
            </a:extLst>
          </p:cNvPr>
          <p:cNvSpPr>
            <a:spLocks noGrp="1"/>
          </p:cNvSpPr>
          <p:nvPr>
            <p:ph type="title"/>
          </p:nvPr>
        </p:nvSpPr>
        <p:spPr/>
        <p:txBody>
          <a:bodyPr/>
          <a:lstStyle/>
          <a:p>
            <a:r>
              <a:rPr lang="en-GB" dirty="0"/>
              <a:t>Getting SMINA help</a:t>
            </a:r>
          </a:p>
        </p:txBody>
      </p:sp>
      <p:pic>
        <p:nvPicPr>
          <p:cNvPr id="5" name="Content Placeholder 4" descr="A screenshot of a computer program&#10;&#10;Description automatically generated">
            <a:extLst>
              <a:ext uri="{FF2B5EF4-FFF2-40B4-BE49-F238E27FC236}">
                <a16:creationId xmlns:a16="http://schemas.microsoft.com/office/drawing/2014/main" id="{310C9F17-8792-0233-D710-FEA9E8D65005}"/>
              </a:ext>
            </a:extLst>
          </p:cNvPr>
          <p:cNvPicPr>
            <a:picLocks noGrp="1" noChangeAspect="1"/>
          </p:cNvPicPr>
          <p:nvPr>
            <p:ph idx="1"/>
          </p:nvPr>
        </p:nvPicPr>
        <p:blipFill>
          <a:blip r:embed="rId2"/>
          <a:stretch>
            <a:fillRect/>
          </a:stretch>
        </p:blipFill>
        <p:spPr>
          <a:xfrm>
            <a:off x="1649830" y="1295400"/>
            <a:ext cx="5844339" cy="5105400"/>
          </a:xfrm>
        </p:spPr>
      </p:pic>
    </p:spTree>
    <p:extLst>
      <p:ext uri="{BB962C8B-B14F-4D97-AF65-F5344CB8AC3E}">
        <p14:creationId xmlns:p14="http://schemas.microsoft.com/office/powerpoint/2010/main" val="19321644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D80A7-64E6-575B-B009-2DB6E3CF3417}"/>
              </a:ext>
            </a:extLst>
          </p:cNvPr>
          <p:cNvSpPr>
            <a:spLocks noGrp="1"/>
          </p:cNvSpPr>
          <p:nvPr>
            <p:ph type="title"/>
          </p:nvPr>
        </p:nvSpPr>
        <p:spPr/>
        <p:txBody>
          <a:bodyPr/>
          <a:lstStyle/>
          <a:p>
            <a:r>
              <a:rPr lang="en-GB" dirty="0"/>
              <a:t>Other docking tools</a:t>
            </a:r>
          </a:p>
        </p:txBody>
      </p:sp>
      <p:sp>
        <p:nvSpPr>
          <p:cNvPr id="3" name="Content Placeholder 2">
            <a:extLst>
              <a:ext uri="{FF2B5EF4-FFF2-40B4-BE49-F238E27FC236}">
                <a16:creationId xmlns:a16="http://schemas.microsoft.com/office/drawing/2014/main" id="{B283303C-B25F-7AFC-45FA-808D6827AAEF}"/>
              </a:ext>
            </a:extLst>
          </p:cNvPr>
          <p:cNvSpPr>
            <a:spLocks noGrp="1"/>
          </p:cNvSpPr>
          <p:nvPr>
            <p:ph idx="1"/>
          </p:nvPr>
        </p:nvSpPr>
        <p:spPr/>
        <p:txBody>
          <a:bodyPr/>
          <a:lstStyle/>
          <a:p>
            <a:r>
              <a:rPr lang="en-GB" dirty="0"/>
              <a:t>There are many tools available</a:t>
            </a:r>
          </a:p>
          <a:p>
            <a:r>
              <a:rPr lang="en-GB" dirty="0">
                <a:hlinkClick r:id="rId2"/>
              </a:rPr>
              <a:t>https://en.wikipedia.org/wiki/List_of_protein-ligand_docking_software</a:t>
            </a:r>
            <a:endParaRPr lang="en-GB" dirty="0"/>
          </a:p>
          <a:p>
            <a:r>
              <a:rPr lang="en-GB" dirty="0"/>
              <a:t>Docking peptides use Haddock</a:t>
            </a:r>
          </a:p>
          <a:p>
            <a:r>
              <a:rPr lang="en-GB" dirty="0">
                <a:hlinkClick r:id="rId3"/>
              </a:rPr>
              <a:t>https://www.bonvinlab.org/software/haddock2.4/</a:t>
            </a:r>
            <a:endParaRPr lang="en-GB" dirty="0"/>
          </a:p>
          <a:p>
            <a:endParaRPr lang="en-GB" dirty="0"/>
          </a:p>
        </p:txBody>
      </p:sp>
    </p:spTree>
    <p:extLst>
      <p:ext uri="{BB962C8B-B14F-4D97-AF65-F5344CB8AC3E}">
        <p14:creationId xmlns:p14="http://schemas.microsoft.com/office/powerpoint/2010/main" val="1339291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E19D75-6657-365D-099C-B38FC4EDC64F}"/>
              </a:ext>
            </a:extLst>
          </p:cNvPr>
          <p:cNvSpPr>
            <a:spLocks noGrp="1"/>
          </p:cNvSpPr>
          <p:nvPr>
            <p:ph type="title"/>
          </p:nvPr>
        </p:nvSpPr>
        <p:spPr/>
        <p:txBody>
          <a:bodyPr/>
          <a:lstStyle/>
          <a:p>
            <a:r>
              <a:rPr lang="en-GB" dirty="0"/>
              <a:t>What if there is no crystal structure?</a:t>
            </a:r>
          </a:p>
        </p:txBody>
      </p:sp>
      <p:pic>
        <p:nvPicPr>
          <p:cNvPr id="5" name="Content Placeholder 4" descr="A screenshot of a computer&#10;&#10;Description automatically generated">
            <a:extLst>
              <a:ext uri="{FF2B5EF4-FFF2-40B4-BE49-F238E27FC236}">
                <a16:creationId xmlns:a16="http://schemas.microsoft.com/office/drawing/2014/main" id="{76E16277-B905-637A-BD5D-BD9CC7CAEE37}"/>
              </a:ext>
            </a:extLst>
          </p:cNvPr>
          <p:cNvPicPr>
            <a:picLocks noGrp="1" noChangeAspect="1"/>
          </p:cNvPicPr>
          <p:nvPr>
            <p:ph idx="1"/>
          </p:nvPr>
        </p:nvPicPr>
        <p:blipFill>
          <a:blip r:embed="rId2"/>
          <a:stretch>
            <a:fillRect/>
          </a:stretch>
        </p:blipFill>
        <p:spPr>
          <a:xfrm>
            <a:off x="0" y="1348601"/>
            <a:ext cx="9144000" cy="4998997"/>
          </a:xfrm>
        </p:spPr>
      </p:pic>
      <p:sp>
        <p:nvSpPr>
          <p:cNvPr id="6" name="TextBox 5">
            <a:extLst>
              <a:ext uri="{FF2B5EF4-FFF2-40B4-BE49-F238E27FC236}">
                <a16:creationId xmlns:a16="http://schemas.microsoft.com/office/drawing/2014/main" id="{874C23AC-7D15-097D-52E1-0CEAAC1F61B0}"/>
              </a:ext>
            </a:extLst>
          </p:cNvPr>
          <p:cNvSpPr txBox="1"/>
          <p:nvPr/>
        </p:nvSpPr>
        <p:spPr>
          <a:xfrm>
            <a:off x="5220072" y="6347598"/>
            <a:ext cx="3676006" cy="461665"/>
          </a:xfrm>
          <a:prstGeom prst="rect">
            <a:avLst/>
          </a:prstGeom>
          <a:noFill/>
        </p:spPr>
        <p:txBody>
          <a:bodyPr wrap="none" rtlCol="0">
            <a:spAutoFit/>
          </a:bodyPr>
          <a:lstStyle/>
          <a:p>
            <a:r>
              <a:rPr lang="en-GB" b="0" dirty="0"/>
              <a:t>https://</a:t>
            </a:r>
            <a:r>
              <a:rPr lang="en-GB" b="0" dirty="0" err="1"/>
              <a:t>alphafold.ebi.ac.uk</a:t>
            </a:r>
            <a:endParaRPr lang="en-GB" b="0" dirty="0"/>
          </a:p>
        </p:txBody>
      </p:sp>
    </p:spTree>
    <p:extLst>
      <p:ext uri="{BB962C8B-B14F-4D97-AF65-F5344CB8AC3E}">
        <p14:creationId xmlns:p14="http://schemas.microsoft.com/office/powerpoint/2010/main" val="1989830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4F3B1B-4A26-9660-E8F7-57057DD4D910}"/>
              </a:ext>
            </a:extLst>
          </p:cNvPr>
          <p:cNvSpPr>
            <a:spLocks noGrp="1"/>
          </p:cNvSpPr>
          <p:nvPr>
            <p:ph type="title"/>
          </p:nvPr>
        </p:nvSpPr>
        <p:spPr/>
        <p:txBody>
          <a:bodyPr/>
          <a:lstStyle/>
          <a:p>
            <a:r>
              <a:rPr lang="en-GB" dirty="0"/>
              <a:t>Results</a:t>
            </a:r>
          </a:p>
        </p:txBody>
      </p:sp>
      <p:pic>
        <p:nvPicPr>
          <p:cNvPr id="5" name="Content Placeholder 4" descr="A screenshot of a computer&#10;&#10;Description automatically generated">
            <a:extLst>
              <a:ext uri="{FF2B5EF4-FFF2-40B4-BE49-F238E27FC236}">
                <a16:creationId xmlns:a16="http://schemas.microsoft.com/office/drawing/2014/main" id="{7F36A738-4FAB-6E72-8055-98AB246F38E2}"/>
              </a:ext>
            </a:extLst>
          </p:cNvPr>
          <p:cNvPicPr>
            <a:picLocks noGrp="1" noChangeAspect="1"/>
          </p:cNvPicPr>
          <p:nvPr>
            <p:ph idx="1"/>
          </p:nvPr>
        </p:nvPicPr>
        <p:blipFill>
          <a:blip r:embed="rId2"/>
          <a:stretch>
            <a:fillRect/>
          </a:stretch>
        </p:blipFill>
        <p:spPr>
          <a:xfrm>
            <a:off x="687263" y="1295400"/>
            <a:ext cx="7769474" cy="5105400"/>
          </a:xfrm>
        </p:spPr>
      </p:pic>
    </p:spTree>
    <p:extLst>
      <p:ext uri="{BB962C8B-B14F-4D97-AF65-F5344CB8AC3E}">
        <p14:creationId xmlns:p14="http://schemas.microsoft.com/office/powerpoint/2010/main" val="1390419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72DF2-8843-87C6-36D1-49CD7927857D}"/>
              </a:ext>
            </a:extLst>
          </p:cNvPr>
          <p:cNvSpPr>
            <a:spLocks noGrp="1"/>
          </p:cNvSpPr>
          <p:nvPr>
            <p:ph type="title"/>
          </p:nvPr>
        </p:nvSpPr>
        <p:spPr/>
        <p:txBody>
          <a:bodyPr/>
          <a:lstStyle/>
          <a:p>
            <a:r>
              <a:rPr lang="en-GB" sz="4000" dirty="0" err="1"/>
              <a:t>macOSX</a:t>
            </a:r>
            <a:r>
              <a:rPr lang="en-GB" sz="4000" dirty="0"/>
              <a:t> is a UNIX operating system</a:t>
            </a:r>
          </a:p>
        </p:txBody>
      </p:sp>
      <p:sp>
        <p:nvSpPr>
          <p:cNvPr id="3" name="Content Placeholder 2">
            <a:extLst>
              <a:ext uri="{FF2B5EF4-FFF2-40B4-BE49-F238E27FC236}">
                <a16:creationId xmlns:a16="http://schemas.microsoft.com/office/drawing/2014/main" id="{40BDBDFB-5624-8321-DA9C-1CF4F87535CC}"/>
              </a:ext>
            </a:extLst>
          </p:cNvPr>
          <p:cNvSpPr>
            <a:spLocks noGrp="1"/>
          </p:cNvSpPr>
          <p:nvPr>
            <p:ph idx="1"/>
          </p:nvPr>
        </p:nvSpPr>
        <p:spPr/>
        <p:txBody>
          <a:bodyPr/>
          <a:lstStyle/>
          <a:p>
            <a:r>
              <a:rPr lang="en-GB" dirty="0"/>
              <a:t>If you start up the Terminal application which is in the Utilities folder in the Applications folder. You should see a window something like this:-</a:t>
            </a:r>
          </a:p>
        </p:txBody>
      </p:sp>
      <p:pic>
        <p:nvPicPr>
          <p:cNvPr id="4" name="Picture 3">
            <a:extLst>
              <a:ext uri="{FF2B5EF4-FFF2-40B4-BE49-F238E27FC236}">
                <a16:creationId xmlns:a16="http://schemas.microsoft.com/office/drawing/2014/main" id="{FACA3D53-8496-16C2-9B08-87CD909A05E7}"/>
              </a:ext>
            </a:extLst>
          </p:cNvPr>
          <p:cNvPicPr>
            <a:picLocks noChangeAspect="1"/>
          </p:cNvPicPr>
          <p:nvPr/>
        </p:nvPicPr>
        <p:blipFill>
          <a:blip r:embed="rId2"/>
          <a:stretch>
            <a:fillRect/>
          </a:stretch>
        </p:blipFill>
        <p:spPr>
          <a:xfrm>
            <a:off x="2483768" y="2924944"/>
            <a:ext cx="3708400" cy="2324100"/>
          </a:xfrm>
          <a:prstGeom prst="rect">
            <a:avLst/>
          </a:prstGeom>
        </p:spPr>
        <p:style>
          <a:lnRef idx="2">
            <a:schemeClr val="accent2"/>
          </a:lnRef>
          <a:fillRef idx="1">
            <a:schemeClr val="lt1"/>
          </a:fillRef>
          <a:effectRef idx="0">
            <a:schemeClr val="accent2"/>
          </a:effectRef>
          <a:fontRef idx="minor">
            <a:schemeClr val="dk1"/>
          </a:fontRef>
        </p:style>
      </p:pic>
      <p:sp>
        <p:nvSpPr>
          <p:cNvPr id="5" name="TextBox 4">
            <a:extLst>
              <a:ext uri="{FF2B5EF4-FFF2-40B4-BE49-F238E27FC236}">
                <a16:creationId xmlns:a16="http://schemas.microsoft.com/office/drawing/2014/main" id="{1FFE0658-607F-D558-FE98-2BC1A4616FCF}"/>
              </a:ext>
            </a:extLst>
          </p:cNvPr>
          <p:cNvSpPr txBox="1"/>
          <p:nvPr/>
        </p:nvSpPr>
        <p:spPr>
          <a:xfrm>
            <a:off x="517044" y="5565913"/>
            <a:ext cx="8372805" cy="830997"/>
          </a:xfrm>
          <a:prstGeom prst="rect">
            <a:avLst/>
          </a:prstGeom>
          <a:noFill/>
        </p:spPr>
        <p:txBody>
          <a:bodyPr wrap="none" rtlCol="0">
            <a:spAutoFit/>
          </a:bodyPr>
          <a:lstStyle/>
          <a:p>
            <a:r>
              <a:rPr lang="en-GB" b="0" dirty="0">
                <a:hlinkClick r:id="rId3"/>
              </a:rPr>
              <a:t>https://macinchem.org/2023/02/18/useful-unix-commands/</a:t>
            </a:r>
            <a:endParaRPr lang="en-GB" b="0" dirty="0"/>
          </a:p>
          <a:p>
            <a:r>
              <a:rPr lang="en-GB" b="0" dirty="0">
                <a:hlinkClick r:id="rId4"/>
              </a:rPr>
              <a:t>https://www-users.york.ac.uk/~pjh503/linux/commands.html</a:t>
            </a:r>
            <a:r>
              <a:rPr lang="en-GB" b="0" dirty="0"/>
              <a:t> </a:t>
            </a:r>
          </a:p>
        </p:txBody>
      </p:sp>
    </p:spTree>
    <p:extLst>
      <p:ext uri="{BB962C8B-B14F-4D97-AF65-F5344CB8AC3E}">
        <p14:creationId xmlns:p14="http://schemas.microsoft.com/office/powerpoint/2010/main" val="16869462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F7060-64BC-6FD8-2E9E-D5C799C720DD}"/>
              </a:ext>
            </a:extLst>
          </p:cNvPr>
          <p:cNvSpPr>
            <a:spLocks noGrp="1"/>
          </p:cNvSpPr>
          <p:nvPr>
            <p:ph type="ctrTitle"/>
          </p:nvPr>
        </p:nvSpPr>
        <p:spPr/>
        <p:txBody>
          <a:bodyPr/>
          <a:lstStyle/>
          <a:p>
            <a:r>
              <a:rPr lang="en-US" sz="3600" dirty="0"/>
              <a:t>The many roles of computational chemistry</a:t>
            </a:r>
            <a:endParaRPr lang="en-GB" sz="3600" dirty="0"/>
          </a:p>
        </p:txBody>
      </p:sp>
      <p:sp>
        <p:nvSpPr>
          <p:cNvPr id="4" name="Subtitle 3">
            <a:extLst>
              <a:ext uri="{FF2B5EF4-FFF2-40B4-BE49-F238E27FC236}">
                <a16:creationId xmlns:a16="http://schemas.microsoft.com/office/drawing/2014/main" id="{7631E773-9748-6D33-EE7D-18019FB13BFF}"/>
              </a:ext>
            </a:extLst>
          </p:cNvPr>
          <p:cNvSpPr>
            <a:spLocks noGrp="1"/>
          </p:cNvSpPr>
          <p:nvPr>
            <p:ph type="subTitle" idx="1"/>
          </p:nvPr>
        </p:nvSpPr>
        <p:spPr/>
        <p:txBody>
          <a:bodyPr/>
          <a:lstStyle/>
          <a:p>
            <a:endParaRPr lang="en-GB"/>
          </a:p>
        </p:txBody>
      </p:sp>
    </p:spTree>
    <p:extLst>
      <p:ext uri="{BB962C8B-B14F-4D97-AF65-F5344CB8AC3E}">
        <p14:creationId xmlns:p14="http://schemas.microsoft.com/office/powerpoint/2010/main" val="10457449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42701-FD02-4CF2-2418-31B7919CC948}"/>
              </a:ext>
            </a:extLst>
          </p:cNvPr>
          <p:cNvSpPr>
            <a:spLocks noGrp="1"/>
          </p:cNvSpPr>
          <p:nvPr>
            <p:ph type="title"/>
          </p:nvPr>
        </p:nvSpPr>
        <p:spPr/>
        <p:txBody>
          <a:bodyPr/>
          <a:lstStyle/>
          <a:p>
            <a:r>
              <a:rPr lang="en-GB" dirty="0"/>
              <a:t>Identifying a hit is just the first step</a:t>
            </a:r>
          </a:p>
        </p:txBody>
      </p:sp>
      <p:sp>
        <p:nvSpPr>
          <p:cNvPr id="3" name="Content Placeholder 2">
            <a:extLst>
              <a:ext uri="{FF2B5EF4-FFF2-40B4-BE49-F238E27FC236}">
                <a16:creationId xmlns:a16="http://schemas.microsoft.com/office/drawing/2014/main" id="{17DFEECB-0C58-0699-C791-EB37CA0C3E91}"/>
              </a:ext>
            </a:extLst>
          </p:cNvPr>
          <p:cNvSpPr>
            <a:spLocks noGrp="1"/>
          </p:cNvSpPr>
          <p:nvPr>
            <p:ph idx="1"/>
          </p:nvPr>
        </p:nvSpPr>
        <p:spPr/>
        <p:txBody>
          <a:bodyPr/>
          <a:lstStyle/>
          <a:p>
            <a:r>
              <a:rPr lang="en-GB" sz="1800" dirty="0"/>
              <a:t>Hit identification</a:t>
            </a:r>
          </a:p>
          <a:p>
            <a:r>
              <a:rPr lang="en-GB" sz="1800" dirty="0"/>
              <a:t>Binding affinity optimisation/QSAR</a:t>
            </a:r>
          </a:p>
          <a:p>
            <a:r>
              <a:rPr lang="en-GB" sz="1800" dirty="0"/>
              <a:t>Efficacy</a:t>
            </a:r>
          </a:p>
          <a:p>
            <a:r>
              <a:rPr lang="en-GB" sz="1800" dirty="0"/>
              <a:t>Selectivity</a:t>
            </a:r>
          </a:p>
          <a:p>
            <a:r>
              <a:rPr lang="en-GB" sz="1800" dirty="0"/>
              <a:t>Cell penetration</a:t>
            </a:r>
          </a:p>
          <a:p>
            <a:r>
              <a:rPr lang="en-GB" sz="1800" dirty="0"/>
              <a:t>Crystal form/polymorph/stability</a:t>
            </a:r>
          </a:p>
          <a:p>
            <a:r>
              <a:rPr lang="en-GB" sz="1800" dirty="0"/>
              <a:t>Solubility</a:t>
            </a:r>
          </a:p>
          <a:p>
            <a:r>
              <a:rPr lang="en-GB" sz="1800" dirty="0"/>
              <a:t>Absorption</a:t>
            </a:r>
          </a:p>
          <a:p>
            <a:r>
              <a:rPr lang="en-GB" sz="1800" dirty="0"/>
              <a:t>Plasma protein binding</a:t>
            </a:r>
          </a:p>
          <a:p>
            <a:r>
              <a:rPr lang="en-GB" sz="1800" dirty="0"/>
              <a:t>Metabolism</a:t>
            </a:r>
          </a:p>
          <a:p>
            <a:pPr lvl="1"/>
            <a:r>
              <a:rPr lang="en-GB" sz="1800" dirty="0"/>
              <a:t>First pass CYP, AO, second pass</a:t>
            </a:r>
          </a:p>
          <a:p>
            <a:r>
              <a:rPr lang="en-GB" sz="1800" dirty="0"/>
              <a:t>CYP inhibition</a:t>
            </a:r>
          </a:p>
          <a:p>
            <a:r>
              <a:rPr lang="en-GB" sz="1800" dirty="0"/>
              <a:t>CYP induction</a:t>
            </a:r>
          </a:p>
          <a:p>
            <a:r>
              <a:rPr lang="en-GB" sz="1800" dirty="0"/>
              <a:t>Transporters</a:t>
            </a:r>
          </a:p>
          <a:p>
            <a:r>
              <a:rPr lang="en-GB" sz="1800" dirty="0"/>
              <a:t>Predicting doses</a:t>
            </a:r>
          </a:p>
          <a:p>
            <a:r>
              <a:rPr lang="en-GB" sz="1800" dirty="0"/>
              <a:t>Toxicity</a:t>
            </a:r>
          </a:p>
          <a:p>
            <a:pPr lvl="1"/>
            <a:endParaRPr lang="en-GB" sz="1400" dirty="0"/>
          </a:p>
          <a:p>
            <a:endParaRPr lang="en-GB" sz="1800" dirty="0"/>
          </a:p>
        </p:txBody>
      </p:sp>
      <p:sp>
        <p:nvSpPr>
          <p:cNvPr id="4" name="TextBox 3">
            <a:extLst>
              <a:ext uri="{FF2B5EF4-FFF2-40B4-BE49-F238E27FC236}">
                <a16:creationId xmlns:a16="http://schemas.microsoft.com/office/drawing/2014/main" id="{D280F8E4-5612-CC24-7D62-4755398F89F3}"/>
              </a:ext>
            </a:extLst>
          </p:cNvPr>
          <p:cNvSpPr txBox="1"/>
          <p:nvPr/>
        </p:nvSpPr>
        <p:spPr>
          <a:xfrm>
            <a:off x="5675243" y="3329609"/>
            <a:ext cx="3361253" cy="1200329"/>
          </a:xfrm>
          <a:prstGeom prst="rect">
            <a:avLst/>
          </a:prstGeom>
          <a:noFill/>
        </p:spPr>
        <p:txBody>
          <a:bodyPr wrap="square" rtlCol="0">
            <a:spAutoFit/>
          </a:bodyPr>
          <a:lstStyle/>
          <a:p>
            <a:r>
              <a:rPr lang="en-GB" dirty="0"/>
              <a:t>Computational Chemistry can help with all</a:t>
            </a:r>
          </a:p>
        </p:txBody>
      </p:sp>
      <p:sp>
        <p:nvSpPr>
          <p:cNvPr id="6" name="Right Brace 5">
            <a:extLst>
              <a:ext uri="{FF2B5EF4-FFF2-40B4-BE49-F238E27FC236}">
                <a16:creationId xmlns:a16="http://schemas.microsoft.com/office/drawing/2014/main" id="{8030B7A9-DA77-907A-A8BA-0EC36648FB27}"/>
              </a:ext>
            </a:extLst>
          </p:cNvPr>
          <p:cNvSpPr/>
          <p:nvPr/>
        </p:nvSpPr>
        <p:spPr bwMode="auto">
          <a:xfrm>
            <a:off x="4860032" y="1295400"/>
            <a:ext cx="527179" cy="5373960"/>
          </a:xfrm>
          <a:prstGeom prst="rightBrace">
            <a:avLst/>
          </a:prstGeom>
          <a:no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199030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095BA-B7BC-885B-3AB1-394AE46B87A8}"/>
              </a:ext>
            </a:extLst>
          </p:cNvPr>
          <p:cNvSpPr>
            <a:spLocks noGrp="1"/>
          </p:cNvSpPr>
          <p:nvPr>
            <p:ph type="title"/>
          </p:nvPr>
        </p:nvSpPr>
        <p:spPr/>
        <p:txBody>
          <a:bodyPr/>
          <a:lstStyle/>
          <a:p>
            <a:r>
              <a:rPr lang="en-GB" sz="4400" dirty="0"/>
              <a:t>Binding affinity optimisation/QSAR</a:t>
            </a:r>
            <a:endParaRPr lang="en-GB" dirty="0"/>
          </a:p>
        </p:txBody>
      </p:sp>
      <p:sp>
        <p:nvSpPr>
          <p:cNvPr id="3" name="Content Placeholder 2">
            <a:extLst>
              <a:ext uri="{FF2B5EF4-FFF2-40B4-BE49-F238E27FC236}">
                <a16:creationId xmlns:a16="http://schemas.microsoft.com/office/drawing/2014/main" id="{DC3A0731-ACF9-9596-4C44-0CFA2335E90C}"/>
              </a:ext>
            </a:extLst>
          </p:cNvPr>
          <p:cNvSpPr>
            <a:spLocks noGrp="1"/>
          </p:cNvSpPr>
          <p:nvPr>
            <p:ph idx="1"/>
          </p:nvPr>
        </p:nvSpPr>
        <p:spPr/>
        <p:txBody>
          <a:bodyPr/>
          <a:lstStyle/>
          <a:p>
            <a:r>
              <a:rPr lang="en-GB" dirty="0"/>
              <a:t>Accurate prediction of binding affinity is very hard and time-consuming</a:t>
            </a:r>
          </a:p>
          <a:p>
            <a:r>
              <a:rPr lang="en-GB" dirty="0"/>
              <a:t>Lead optimisation can involve off-targets for which no structural information is available.</a:t>
            </a:r>
          </a:p>
          <a:p>
            <a:r>
              <a:rPr lang="en-GB" dirty="0"/>
              <a:t>Several computational approaches available</a:t>
            </a:r>
          </a:p>
        </p:txBody>
      </p:sp>
    </p:spTree>
    <p:extLst>
      <p:ext uri="{BB962C8B-B14F-4D97-AF65-F5344CB8AC3E}">
        <p14:creationId xmlns:p14="http://schemas.microsoft.com/office/powerpoint/2010/main" val="7061255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348A90-BB3C-24D5-A42A-DB11560CDC05}"/>
              </a:ext>
            </a:extLst>
          </p:cNvPr>
          <p:cNvSpPr>
            <a:spLocks noGrp="1"/>
          </p:cNvSpPr>
          <p:nvPr>
            <p:ph type="title"/>
          </p:nvPr>
        </p:nvSpPr>
        <p:spPr/>
        <p:txBody>
          <a:bodyPr/>
          <a:lstStyle/>
          <a:p>
            <a:r>
              <a:rPr lang="en-GB" dirty="0" err="1"/>
              <a:t>Waterswap</a:t>
            </a:r>
            <a:r>
              <a:rPr lang="en-GB" dirty="0"/>
              <a:t> etc</a:t>
            </a:r>
          </a:p>
        </p:txBody>
      </p:sp>
      <p:sp>
        <p:nvSpPr>
          <p:cNvPr id="3" name="Content Placeholder 2">
            <a:extLst>
              <a:ext uri="{FF2B5EF4-FFF2-40B4-BE49-F238E27FC236}">
                <a16:creationId xmlns:a16="http://schemas.microsoft.com/office/drawing/2014/main" id="{24981A87-C431-7CD7-A2FD-5203222C74CA}"/>
              </a:ext>
            </a:extLst>
          </p:cNvPr>
          <p:cNvSpPr>
            <a:spLocks noGrp="1"/>
          </p:cNvSpPr>
          <p:nvPr>
            <p:ph idx="1"/>
          </p:nvPr>
        </p:nvSpPr>
        <p:spPr/>
        <p:txBody>
          <a:bodyPr/>
          <a:lstStyle/>
          <a:p>
            <a:r>
              <a:rPr lang="en-US" sz="3200" dirty="0" err="1"/>
              <a:t>Waterswap</a:t>
            </a:r>
            <a:r>
              <a:rPr lang="en-US" sz="3200" dirty="0"/>
              <a:t> (</a:t>
            </a:r>
            <a:r>
              <a:rPr lang="en-US" sz="3200" dirty="0">
                <a:hlinkClick r:id="rId2"/>
              </a:rPr>
              <a:t>https://doi.org/10.1063/1.3519057</a:t>
            </a:r>
            <a:r>
              <a:rPr lang="en-US" sz="3200" dirty="0"/>
              <a:t>) swaps a ligand bound to a protein with an equivalent volume of bulk water, requires 48 h using 32-core machine for single calculation.</a:t>
            </a:r>
          </a:p>
          <a:p>
            <a:r>
              <a:rPr lang="en-GB" dirty="0"/>
              <a:t>The affect is to move the from being bound to the protein, to being free in solution, while simultaneously transferring an equivalent volume of water from being free in solution to being bound to the protein.</a:t>
            </a:r>
          </a:p>
        </p:txBody>
      </p:sp>
    </p:spTree>
    <p:extLst>
      <p:ext uri="{BB962C8B-B14F-4D97-AF65-F5344CB8AC3E}">
        <p14:creationId xmlns:p14="http://schemas.microsoft.com/office/powerpoint/2010/main" val="3689768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A59627-572D-11D1-1E05-3F0A10D4F625}"/>
              </a:ext>
            </a:extLst>
          </p:cNvPr>
          <p:cNvSpPr>
            <a:spLocks noGrp="1"/>
          </p:cNvSpPr>
          <p:nvPr>
            <p:ph type="title"/>
          </p:nvPr>
        </p:nvSpPr>
        <p:spPr/>
        <p:txBody>
          <a:bodyPr/>
          <a:lstStyle/>
          <a:p>
            <a:r>
              <a:rPr lang="en-GB" dirty="0"/>
              <a:t>Caveats</a:t>
            </a:r>
          </a:p>
        </p:txBody>
      </p:sp>
      <p:sp>
        <p:nvSpPr>
          <p:cNvPr id="3" name="Content Placeholder 2">
            <a:extLst>
              <a:ext uri="{FF2B5EF4-FFF2-40B4-BE49-F238E27FC236}">
                <a16:creationId xmlns:a16="http://schemas.microsoft.com/office/drawing/2014/main" id="{95762234-32F8-AC1C-8F65-20D9B9329E3D}"/>
              </a:ext>
            </a:extLst>
          </p:cNvPr>
          <p:cNvSpPr>
            <a:spLocks noGrp="1"/>
          </p:cNvSpPr>
          <p:nvPr>
            <p:ph idx="1"/>
          </p:nvPr>
        </p:nvSpPr>
        <p:spPr/>
        <p:txBody>
          <a:bodyPr/>
          <a:lstStyle/>
          <a:p>
            <a:r>
              <a:rPr lang="en-GB" dirty="0">
                <a:solidFill>
                  <a:srgbClr val="333333"/>
                </a:solidFill>
                <a:latin typeface="Helvetica" pitchFamily="2" charset="0"/>
              </a:rPr>
              <a:t>Needs high resolution crystal structure, with waters identified.</a:t>
            </a:r>
          </a:p>
          <a:p>
            <a:r>
              <a:rPr lang="en-GB" dirty="0">
                <a:solidFill>
                  <a:srgbClr val="333333"/>
                </a:solidFill>
                <a:latin typeface="Helvetica" pitchFamily="2" charset="0"/>
              </a:rPr>
              <a:t>I</a:t>
            </a:r>
            <a:r>
              <a:rPr lang="en-GB" b="0" i="0" u="none" strike="noStrike" dirty="0">
                <a:solidFill>
                  <a:srgbClr val="333333"/>
                </a:solidFill>
                <a:effectLst/>
                <a:latin typeface="Helvetica" pitchFamily="2" charset="0"/>
              </a:rPr>
              <a:t>t neglects terms such as </a:t>
            </a:r>
            <a:r>
              <a:rPr lang="en-GB" b="0" i="0" u="none" strike="noStrike" dirty="0" err="1">
                <a:solidFill>
                  <a:srgbClr val="333333"/>
                </a:solidFill>
                <a:effectLst/>
                <a:latin typeface="Helvetica" pitchFamily="2" charset="0"/>
              </a:rPr>
              <a:t>polarisability</a:t>
            </a:r>
            <a:r>
              <a:rPr lang="en-GB" b="0" i="0" u="none" strike="noStrike" dirty="0">
                <a:solidFill>
                  <a:srgbClr val="333333"/>
                </a:solidFill>
                <a:effectLst/>
                <a:latin typeface="Helvetica" pitchFamily="2" charset="0"/>
              </a:rPr>
              <a:t>, ionic effects and concentration effects</a:t>
            </a:r>
            <a:endParaRPr lang="en-GB" dirty="0">
              <a:latin typeface="Helvetica" pitchFamily="2" charset="0"/>
            </a:endParaRPr>
          </a:p>
          <a:p>
            <a:r>
              <a:rPr lang="en-GB" dirty="0" err="1">
                <a:latin typeface="Helvetica" pitchFamily="2" charset="0"/>
              </a:rPr>
              <a:t>Waterswap</a:t>
            </a:r>
            <a:r>
              <a:rPr lang="en-GB" dirty="0">
                <a:latin typeface="Helvetica" pitchFamily="2" charset="0"/>
              </a:rPr>
              <a:t> is best used to rank binding of different ligands, or to compare binding free energies of different binding modes of the same ligand.</a:t>
            </a:r>
          </a:p>
        </p:txBody>
      </p:sp>
    </p:spTree>
    <p:extLst>
      <p:ext uri="{BB962C8B-B14F-4D97-AF65-F5344CB8AC3E}">
        <p14:creationId xmlns:p14="http://schemas.microsoft.com/office/powerpoint/2010/main" val="2075336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07608-2F2D-16B0-0DEE-D8E6CB124906}"/>
              </a:ext>
            </a:extLst>
          </p:cNvPr>
          <p:cNvSpPr>
            <a:spLocks noGrp="1"/>
          </p:cNvSpPr>
          <p:nvPr>
            <p:ph type="title"/>
          </p:nvPr>
        </p:nvSpPr>
        <p:spPr/>
        <p:txBody>
          <a:bodyPr/>
          <a:lstStyle/>
          <a:p>
            <a:r>
              <a:rPr lang="en-GB" dirty="0"/>
              <a:t>Downloading </a:t>
            </a:r>
            <a:r>
              <a:rPr lang="en-GB" dirty="0" err="1"/>
              <a:t>DataWarrior</a:t>
            </a:r>
            <a:endParaRPr lang="en-GB" dirty="0"/>
          </a:p>
        </p:txBody>
      </p:sp>
      <p:sp>
        <p:nvSpPr>
          <p:cNvPr id="3" name="Content Placeholder 2">
            <a:extLst>
              <a:ext uri="{FF2B5EF4-FFF2-40B4-BE49-F238E27FC236}">
                <a16:creationId xmlns:a16="http://schemas.microsoft.com/office/drawing/2014/main" id="{BD028656-F811-BB0B-91F4-03B4A415BC4E}"/>
              </a:ext>
            </a:extLst>
          </p:cNvPr>
          <p:cNvSpPr>
            <a:spLocks noGrp="1"/>
          </p:cNvSpPr>
          <p:nvPr>
            <p:ph idx="1"/>
          </p:nvPr>
        </p:nvSpPr>
        <p:spPr/>
        <p:txBody>
          <a:bodyPr/>
          <a:lstStyle/>
          <a:p>
            <a:r>
              <a:rPr lang="en-GB" dirty="0" err="1"/>
              <a:t>DataWarrior</a:t>
            </a:r>
            <a:endParaRPr lang="en-GB" dirty="0"/>
          </a:p>
          <a:p>
            <a:pPr lvl="1"/>
            <a:r>
              <a:rPr lang="en-GB" dirty="0"/>
              <a:t>Download from </a:t>
            </a:r>
            <a:r>
              <a:rPr lang="en-GB" dirty="0">
                <a:hlinkClick r:id="rId2"/>
              </a:rPr>
              <a:t>https://openmolecules.org/datawarrior/download.html</a:t>
            </a:r>
            <a:endParaRPr lang="en-GB" dirty="0"/>
          </a:p>
          <a:p>
            <a:pPr lvl="1"/>
            <a:endParaRPr lang="en-GB" dirty="0"/>
          </a:p>
        </p:txBody>
      </p:sp>
      <p:pic>
        <p:nvPicPr>
          <p:cNvPr id="5" name="Picture 4" descr="A screenshot of a computer&#10;&#10;Description automatically generated">
            <a:extLst>
              <a:ext uri="{FF2B5EF4-FFF2-40B4-BE49-F238E27FC236}">
                <a16:creationId xmlns:a16="http://schemas.microsoft.com/office/drawing/2014/main" id="{83B956DD-0FA9-B637-12B6-DA0786E6B39F}"/>
              </a:ext>
            </a:extLst>
          </p:cNvPr>
          <p:cNvPicPr>
            <a:picLocks noChangeAspect="1"/>
          </p:cNvPicPr>
          <p:nvPr/>
        </p:nvPicPr>
        <p:blipFill>
          <a:blip r:embed="rId3"/>
          <a:stretch>
            <a:fillRect/>
          </a:stretch>
        </p:blipFill>
        <p:spPr>
          <a:xfrm>
            <a:off x="1763688" y="3311357"/>
            <a:ext cx="4752528" cy="3525853"/>
          </a:xfrm>
          <a:prstGeom prst="rect">
            <a:avLst/>
          </a:prstGeom>
        </p:spPr>
      </p:pic>
      <p:sp>
        <p:nvSpPr>
          <p:cNvPr id="6" name="Frame 5">
            <a:extLst>
              <a:ext uri="{FF2B5EF4-FFF2-40B4-BE49-F238E27FC236}">
                <a16:creationId xmlns:a16="http://schemas.microsoft.com/office/drawing/2014/main" id="{56017B92-9F1C-3432-0A36-D5B9A169EEE4}"/>
              </a:ext>
            </a:extLst>
          </p:cNvPr>
          <p:cNvSpPr/>
          <p:nvPr/>
        </p:nvSpPr>
        <p:spPr bwMode="auto">
          <a:xfrm>
            <a:off x="3275856" y="3311357"/>
            <a:ext cx="1476672" cy="3285995"/>
          </a:xfrm>
          <a:prstGeom prst="frame">
            <a:avLst>
              <a:gd name="adj1" fmla="val 3077"/>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18261742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A1350-A476-E3BA-E8B0-0F7576C76F8E}"/>
              </a:ext>
            </a:extLst>
          </p:cNvPr>
          <p:cNvSpPr>
            <a:spLocks noGrp="1"/>
          </p:cNvSpPr>
          <p:nvPr>
            <p:ph type="title"/>
          </p:nvPr>
        </p:nvSpPr>
        <p:spPr/>
        <p:txBody>
          <a:bodyPr/>
          <a:lstStyle/>
          <a:p>
            <a:r>
              <a:rPr lang="en-GB" dirty="0"/>
              <a:t>Free-energy perturbation (FEP)</a:t>
            </a:r>
          </a:p>
        </p:txBody>
      </p:sp>
      <p:sp>
        <p:nvSpPr>
          <p:cNvPr id="3" name="Content Placeholder 2">
            <a:extLst>
              <a:ext uri="{FF2B5EF4-FFF2-40B4-BE49-F238E27FC236}">
                <a16:creationId xmlns:a16="http://schemas.microsoft.com/office/drawing/2014/main" id="{B463DBB2-3738-A766-A013-19D3C218EC4E}"/>
              </a:ext>
            </a:extLst>
          </p:cNvPr>
          <p:cNvSpPr>
            <a:spLocks noGrp="1"/>
          </p:cNvSpPr>
          <p:nvPr>
            <p:ph idx="1"/>
          </p:nvPr>
        </p:nvSpPr>
        <p:spPr/>
        <p:txBody>
          <a:bodyPr/>
          <a:lstStyle/>
          <a:p>
            <a:r>
              <a:rPr lang="en-GB" sz="2800" dirty="0">
                <a:latin typeface="Helvetica" pitchFamily="2" charset="0"/>
              </a:rPr>
              <a:t>Free Energy Perturbation(FEP) (https://</a:t>
            </a:r>
            <a:r>
              <a:rPr lang="en-GB" sz="2800" dirty="0" err="1">
                <a:latin typeface="Helvetica" pitchFamily="2" charset="0"/>
              </a:rPr>
              <a:t>doi.org</a:t>
            </a:r>
            <a:r>
              <a:rPr lang="en-GB" sz="2800" dirty="0">
                <a:latin typeface="Helvetica" pitchFamily="2" charset="0"/>
              </a:rPr>
              <a:t>/10.1021/ja512751q) requires high quality known ligand affinity/X-ray structure. Calculates impact of small structural change to ligand (assumes little/no protein flexibility),  throughput is about 1 compound per GPU-day.</a:t>
            </a:r>
          </a:p>
          <a:p>
            <a:endParaRPr lang="en-GB" dirty="0"/>
          </a:p>
          <a:p>
            <a:endParaRPr lang="en-GB" dirty="0"/>
          </a:p>
        </p:txBody>
      </p:sp>
      <p:pic>
        <p:nvPicPr>
          <p:cNvPr id="5" name="Picture 4" descr="A close-up of a molecule&#10;&#10;Description automatically generated">
            <a:extLst>
              <a:ext uri="{FF2B5EF4-FFF2-40B4-BE49-F238E27FC236}">
                <a16:creationId xmlns:a16="http://schemas.microsoft.com/office/drawing/2014/main" id="{FBF4147D-4262-B433-131C-FED6015F17AA}"/>
              </a:ext>
            </a:extLst>
          </p:cNvPr>
          <p:cNvPicPr>
            <a:picLocks noChangeAspect="1"/>
          </p:cNvPicPr>
          <p:nvPr/>
        </p:nvPicPr>
        <p:blipFill>
          <a:blip r:embed="rId2"/>
          <a:stretch>
            <a:fillRect/>
          </a:stretch>
        </p:blipFill>
        <p:spPr>
          <a:xfrm>
            <a:off x="1763688" y="3948670"/>
            <a:ext cx="5765180" cy="2909330"/>
          </a:xfrm>
          <a:prstGeom prst="rect">
            <a:avLst/>
          </a:prstGeom>
        </p:spPr>
      </p:pic>
    </p:spTree>
    <p:extLst>
      <p:ext uri="{BB962C8B-B14F-4D97-AF65-F5344CB8AC3E}">
        <p14:creationId xmlns:p14="http://schemas.microsoft.com/office/powerpoint/2010/main" val="23665484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9F3A0-CABE-8ECD-C81C-3C7334B4C51C}"/>
              </a:ext>
            </a:extLst>
          </p:cNvPr>
          <p:cNvSpPr>
            <a:spLocks noGrp="1"/>
          </p:cNvSpPr>
          <p:nvPr>
            <p:ph type="title"/>
          </p:nvPr>
        </p:nvSpPr>
        <p:spPr/>
        <p:txBody>
          <a:bodyPr/>
          <a:lstStyle/>
          <a:p>
            <a:r>
              <a:rPr lang="en-GB" dirty="0"/>
              <a:t>Validation of </a:t>
            </a:r>
            <a:r>
              <a:rPr lang="en-GB" dirty="0" err="1"/>
              <a:t>protochol</a:t>
            </a:r>
            <a:endParaRPr lang="en-GB" dirty="0"/>
          </a:p>
        </p:txBody>
      </p:sp>
      <p:sp>
        <p:nvSpPr>
          <p:cNvPr id="7" name="Content Placeholder 6">
            <a:extLst>
              <a:ext uri="{FF2B5EF4-FFF2-40B4-BE49-F238E27FC236}">
                <a16:creationId xmlns:a16="http://schemas.microsoft.com/office/drawing/2014/main" id="{A4160E36-6699-00FE-91A7-C023620DC8F5}"/>
              </a:ext>
            </a:extLst>
          </p:cNvPr>
          <p:cNvSpPr>
            <a:spLocks noGrp="1"/>
          </p:cNvSpPr>
          <p:nvPr>
            <p:ph idx="1"/>
          </p:nvPr>
        </p:nvSpPr>
        <p:spPr/>
        <p:txBody>
          <a:bodyPr/>
          <a:lstStyle/>
          <a:p>
            <a:r>
              <a:rPr lang="en-GB" dirty="0"/>
              <a:t>Needs high quality crystal structure and a range of measured binding affinities</a:t>
            </a:r>
          </a:p>
        </p:txBody>
      </p:sp>
      <p:pic>
        <p:nvPicPr>
          <p:cNvPr id="8" name="Content Placeholder 3">
            <a:extLst>
              <a:ext uri="{FF2B5EF4-FFF2-40B4-BE49-F238E27FC236}">
                <a16:creationId xmlns:a16="http://schemas.microsoft.com/office/drawing/2014/main" id="{BBE6D6C8-3156-0C02-CB06-BCCF8B211B7C}"/>
              </a:ext>
            </a:extLst>
          </p:cNvPr>
          <p:cNvPicPr>
            <a:picLocks noChangeAspect="1"/>
          </p:cNvPicPr>
          <p:nvPr/>
        </p:nvPicPr>
        <p:blipFill>
          <a:blip r:embed="rId2"/>
          <a:stretch>
            <a:fillRect/>
          </a:stretch>
        </p:blipFill>
        <p:spPr bwMode="auto">
          <a:xfrm>
            <a:off x="213621" y="2564904"/>
            <a:ext cx="8716758" cy="331236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TextBox 8">
            <a:extLst>
              <a:ext uri="{FF2B5EF4-FFF2-40B4-BE49-F238E27FC236}">
                <a16:creationId xmlns:a16="http://schemas.microsoft.com/office/drawing/2014/main" id="{FC674CA9-2065-4753-8468-0542CC5CE948}"/>
              </a:ext>
            </a:extLst>
          </p:cNvPr>
          <p:cNvSpPr txBox="1"/>
          <p:nvPr/>
        </p:nvSpPr>
        <p:spPr>
          <a:xfrm>
            <a:off x="1456602" y="6353145"/>
            <a:ext cx="7473777" cy="400110"/>
          </a:xfrm>
          <a:prstGeom prst="rect">
            <a:avLst/>
          </a:prstGeom>
          <a:noFill/>
        </p:spPr>
        <p:txBody>
          <a:bodyPr wrap="none" rtlCol="0">
            <a:spAutoFit/>
          </a:bodyPr>
          <a:lstStyle/>
          <a:p>
            <a:r>
              <a:rPr lang="en-GB" sz="2000" b="0" dirty="0"/>
              <a:t>https://</a:t>
            </a:r>
            <a:r>
              <a:rPr lang="en-GB" sz="2000" b="0" dirty="0" err="1"/>
              <a:t>www.cresset-group.com</a:t>
            </a:r>
            <a:r>
              <a:rPr lang="en-GB" sz="2000" b="0" dirty="0"/>
              <a:t>/discovery/specific/</a:t>
            </a:r>
            <a:r>
              <a:rPr lang="en-GB" sz="2000" b="0" dirty="0" err="1"/>
              <a:t>fep</a:t>
            </a:r>
            <a:r>
              <a:rPr lang="en-GB" sz="2000" b="0" dirty="0"/>
              <a:t>-outsource/</a:t>
            </a:r>
          </a:p>
        </p:txBody>
      </p:sp>
    </p:spTree>
    <p:extLst>
      <p:ext uri="{BB962C8B-B14F-4D97-AF65-F5344CB8AC3E}">
        <p14:creationId xmlns:p14="http://schemas.microsoft.com/office/powerpoint/2010/main" val="1577253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21DAD-822E-289E-C37E-CF27240E26EF}"/>
              </a:ext>
            </a:extLst>
          </p:cNvPr>
          <p:cNvSpPr>
            <a:spLocks noGrp="1"/>
          </p:cNvSpPr>
          <p:nvPr>
            <p:ph type="title"/>
          </p:nvPr>
        </p:nvSpPr>
        <p:spPr/>
        <p:txBody>
          <a:bodyPr/>
          <a:lstStyle/>
          <a:p>
            <a:r>
              <a:rPr lang="en-GB" dirty="0"/>
              <a:t>Limitations</a:t>
            </a:r>
          </a:p>
        </p:txBody>
      </p:sp>
      <p:sp>
        <p:nvSpPr>
          <p:cNvPr id="3" name="Content Placeholder 2">
            <a:extLst>
              <a:ext uri="{FF2B5EF4-FFF2-40B4-BE49-F238E27FC236}">
                <a16:creationId xmlns:a16="http://schemas.microsoft.com/office/drawing/2014/main" id="{93421045-C7C0-DAD4-22AB-5D80242CE55E}"/>
              </a:ext>
            </a:extLst>
          </p:cNvPr>
          <p:cNvSpPr>
            <a:spLocks noGrp="1"/>
          </p:cNvSpPr>
          <p:nvPr>
            <p:ph idx="1"/>
          </p:nvPr>
        </p:nvSpPr>
        <p:spPr/>
        <p:txBody>
          <a:bodyPr/>
          <a:lstStyle/>
          <a:p>
            <a:r>
              <a:rPr lang="en-GB" sz="2800" dirty="0"/>
              <a:t>Changes in charge cause issues (ionisation)</a:t>
            </a:r>
          </a:p>
          <a:p>
            <a:r>
              <a:rPr lang="en-GB" sz="2800" dirty="0"/>
              <a:t>Breaking/Making rings</a:t>
            </a:r>
          </a:p>
          <a:p>
            <a:r>
              <a:rPr lang="en-GB" sz="2800" dirty="0"/>
              <a:t>Major changes in ligand structure</a:t>
            </a:r>
          </a:p>
          <a:p>
            <a:r>
              <a:rPr lang="en-GB" sz="2800" dirty="0"/>
              <a:t>May need to run different conformations separately</a:t>
            </a:r>
          </a:p>
          <a:p>
            <a:r>
              <a:rPr lang="en-GB" sz="2800" dirty="0"/>
              <a:t>No conformational change in protein</a:t>
            </a:r>
          </a:p>
        </p:txBody>
      </p:sp>
      <p:pic>
        <p:nvPicPr>
          <p:cNvPr id="5" name="Picture 4">
            <a:extLst>
              <a:ext uri="{FF2B5EF4-FFF2-40B4-BE49-F238E27FC236}">
                <a16:creationId xmlns:a16="http://schemas.microsoft.com/office/drawing/2014/main" id="{6F1DB5E9-B155-0F7F-7186-E958B93EE9AF}"/>
              </a:ext>
            </a:extLst>
          </p:cNvPr>
          <p:cNvPicPr>
            <a:picLocks noChangeAspect="1"/>
          </p:cNvPicPr>
          <p:nvPr/>
        </p:nvPicPr>
        <p:blipFill>
          <a:blip r:embed="rId2"/>
          <a:stretch>
            <a:fillRect/>
          </a:stretch>
        </p:blipFill>
        <p:spPr>
          <a:xfrm>
            <a:off x="1259632" y="4005064"/>
            <a:ext cx="6048672" cy="2166017"/>
          </a:xfrm>
          <a:prstGeom prst="rect">
            <a:avLst/>
          </a:prstGeom>
        </p:spPr>
      </p:pic>
    </p:spTree>
    <p:extLst>
      <p:ext uri="{BB962C8B-B14F-4D97-AF65-F5344CB8AC3E}">
        <p14:creationId xmlns:p14="http://schemas.microsoft.com/office/powerpoint/2010/main" val="32235668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E4D95-9601-4D6F-3317-A7B22F5F7FAB}"/>
              </a:ext>
            </a:extLst>
          </p:cNvPr>
          <p:cNvSpPr>
            <a:spLocks noGrp="1"/>
          </p:cNvSpPr>
          <p:nvPr>
            <p:ph type="title"/>
          </p:nvPr>
        </p:nvSpPr>
        <p:spPr/>
        <p:txBody>
          <a:bodyPr/>
          <a:lstStyle/>
          <a:p>
            <a:r>
              <a:rPr lang="en-GB" dirty="0"/>
              <a:t>Matched molecular pairs (MMP)</a:t>
            </a:r>
          </a:p>
        </p:txBody>
      </p:sp>
      <p:sp>
        <p:nvSpPr>
          <p:cNvPr id="3" name="Content Placeholder 2">
            <a:extLst>
              <a:ext uri="{FF2B5EF4-FFF2-40B4-BE49-F238E27FC236}">
                <a16:creationId xmlns:a16="http://schemas.microsoft.com/office/drawing/2014/main" id="{41FFC866-68AD-5CA2-625D-892F0BE072C5}"/>
              </a:ext>
            </a:extLst>
          </p:cNvPr>
          <p:cNvSpPr>
            <a:spLocks noGrp="1"/>
          </p:cNvSpPr>
          <p:nvPr>
            <p:ph idx="1"/>
          </p:nvPr>
        </p:nvSpPr>
        <p:spPr/>
        <p:txBody>
          <a:bodyPr/>
          <a:lstStyle/>
          <a:p>
            <a:r>
              <a:rPr lang="en-GB" dirty="0"/>
              <a:t>MMP analysis is a method in cheminformatics that compares the properties of two molecules that differ only by a single chemical transformation, such as the substitution of a hydrogen atom by a chlorine atom. </a:t>
            </a:r>
          </a:p>
          <a:p>
            <a:r>
              <a:rPr lang="en-GB" dirty="0"/>
              <a:t>Any difference in a biological activity might be ascribed to the change.</a:t>
            </a:r>
          </a:p>
        </p:txBody>
      </p:sp>
    </p:spTree>
    <p:extLst>
      <p:ext uri="{BB962C8B-B14F-4D97-AF65-F5344CB8AC3E}">
        <p14:creationId xmlns:p14="http://schemas.microsoft.com/office/powerpoint/2010/main" val="6155390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69954-BC39-C408-EB8B-18EF4BC3C183}"/>
              </a:ext>
            </a:extLst>
          </p:cNvPr>
          <p:cNvSpPr>
            <a:spLocks noGrp="1"/>
          </p:cNvSpPr>
          <p:nvPr>
            <p:ph type="title"/>
          </p:nvPr>
        </p:nvSpPr>
        <p:spPr/>
        <p:txBody>
          <a:bodyPr/>
          <a:lstStyle/>
          <a:p>
            <a:r>
              <a:rPr lang="en-GB" dirty="0"/>
              <a:t>MMP</a:t>
            </a:r>
          </a:p>
        </p:txBody>
      </p:sp>
      <p:pic>
        <p:nvPicPr>
          <p:cNvPr id="5" name="Content Placeholder 4" descr="A diagram of a diagram&#10;&#10;Description automatically generated with medium confidence">
            <a:extLst>
              <a:ext uri="{FF2B5EF4-FFF2-40B4-BE49-F238E27FC236}">
                <a16:creationId xmlns:a16="http://schemas.microsoft.com/office/drawing/2014/main" id="{CFC6CABD-3424-BA8C-6A71-1D544D82C3FE}"/>
              </a:ext>
            </a:extLst>
          </p:cNvPr>
          <p:cNvPicPr>
            <a:picLocks noGrp="1" noChangeAspect="1"/>
          </p:cNvPicPr>
          <p:nvPr>
            <p:ph idx="1"/>
          </p:nvPr>
        </p:nvPicPr>
        <p:blipFill>
          <a:blip r:embed="rId2"/>
          <a:stretch>
            <a:fillRect/>
          </a:stretch>
        </p:blipFill>
        <p:spPr>
          <a:xfrm>
            <a:off x="2121069" y="1295400"/>
            <a:ext cx="4901862" cy="5105400"/>
          </a:xfrm>
        </p:spPr>
      </p:pic>
    </p:spTree>
    <p:extLst>
      <p:ext uri="{BB962C8B-B14F-4D97-AF65-F5344CB8AC3E}">
        <p14:creationId xmlns:p14="http://schemas.microsoft.com/office/powerpoint/2010/main" val="39308478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0817A-EF0E-5F98-D874-AEC85AF8C353}"/>
              </a:ext>
            </a:extLst>
          </p:cNvPr>
          <p:cNvSpPr>
            <a:spLocks noGrp="1"/>
          </p:cNvSpPr>
          <p:nvPr>
            <p:ph type="title"/>
          </p:nvPr>
        </p:nvSpPr>
        <p:spPr/>
        <p:txBody>
          <a:bodyPr/>
          <a:lstStyle/>
          <a:p>
            <a:r>
              <a:rPr lang="en-GB" dirty="0"/>
              <a:t>MMP analysis</a:t>
            </a:r>
          </a:p>
        </p:txBody>
      </p:sp>
      <p:pic>
        <p:nvPicPr>
          <p:cNvPr id="4" name="Content Placeholder 3">
            <a:extLst>
              <a:ext uri="{FF2B5EF4-FFF2-40B4-BE49-F238E27FC236}">
                <a16:creationId xmlns:a16="http://schemas.microsoft.com/office/drawing/2014/main" id="{360C9884-C3EA-5F34-9AD9-76314E872FDE}"/>
              </a:ext>
            </a:extLst>
          </p:cNvPr>
          <p:cNvPicPr>
            <a:picLocks noGrp="1" noChangeAspect="1"/>
          </p:cNvPicPr>
          <p:nvPr>
            <p:ph idx="1"/>
          </p:nvPr>
        </p:nvPicPr>
        <p:blipFill>
          <a:blip r:embed="rId2"/>
          <a:stretch>
            <a:fillRect/>
          </a:stretch>
        </p:blipFill>
        <p:spPr>
          <a:xfrm>
            <a:off x="2724436" y="1295400"/>
            <a:ext cx="3695128" cy="5105400"/>
          </a:xfrm>
        </p:spPr>
      </p:pic>
    </p:spTree>
    <p:extLst>
      <p:ext uri="{BB962C8B-B14F-4D97-AF65-F5344CB8AC3E}">
        <p14:creationId xmlns:p14="http://schemas.microsoft.com/office/powerpoint/2010/main" val="18813591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22E5C-A98F-DA47-11DB-856CA2702D13}"/>
              </a:ext>
            </a:extLst>
          </p:cNvPr>
          <p:cNvSpPr>
            <a:spLocks noGrp="1"/>
          </p:cNvSpPr>
          <p:nvPr>
            <p:ph type="title"/>
          </p:nvPr>
        </p:nvSpPr>
        <p:spPr/>
        <p:txBody>
          <a:bodyPr/>
          <a:lstStyle/>
          <a:p>
            <a:r>
              <a:rPr lang="en-GB" dirty="0"/>
              <a:t>Pharmacophore models</a:t>
            </a:r>
          </a:p>
        </p:txBody>
      </p:sp>
      <p:pic>
        <p:nvPicPr>
          <p:cNvPr id="5" name="Content Placeholder 4" descr="A structure of a molecule&#10;&#10;Description automatically generated">
            <a:extLst>
              <a:ext uri="{FF2B5EF4-FFF2-40B4-BE49-F238E27FC236}">
                <a16:creationId xmlns:a16="http://schemas.microsoft.com/office/drawing/2014/main" id="{8190B580-E7A2-E1DD-A05F-8D7FF89555F5}"/>
              </a:ext>
            </a:extLst>
          </p:cNvPr>
          <p:cNvPicPr>
            <a:picLocks noGrp="1" noChangeAspect="1"/>
          </p:cNvPicPr>
          <p:nvPr>
            <p:ph idx="1"/>
          </p:nvPr>
        </p:nvPicPr>
        <p:blipFill>
          <a:blip r:embed="rId2"/>
          <a:stretch>
            <a:fillRect/>
          </a:stretch>
        </p:blipFill>
        <p:spPr>
          <a:xfrm>
            <a:off x="93065" y="1295400"/>
            <a:ext cx="8957869" cy="5105400"/>
          </a:xfrm>
        </p:spPr>
      </p:pic>
    </p:spTree>
    <p:extLst>
      <p:ext uri="{BB962C8B-B14F-4D97-AF65-F5344CB8AC3E}">
        <p14:creationId xmlns:p14="http://schemas.microsoft.com/office/powerpoint/2010/main" val="40908525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39749D-AFDF-9D9C-4F28-C077FAD4BA61}"/>
              </a:ext>
            </a:extLst>
          </p:cNvPr>
          <p:cNvSpPr>
            <a:spLocks noGrp="1"/>
          </p:cNvSpPr>
          <p:nvPr>
            <p:ph type="title"/>
          </p:nvPr>
        </p:nvSpPr>
        <p:spPr/>
        <p:txBody>
          <a:bodyPr/>
          <a:lstStyle/>
          <a:p>
            <a:r>
              <a:rPr lang="en-GB" dirty="0"/>
              <a:t>Pharmacophore features</a:t>
            </a:r>
          </a:p>
        </p:txBody>
      </p:sp>
      <p:sp>
        <p:nvSpPr>
          <p:cNvPr id="3" name="Content Placeholder 2">
            <a:extLst>
              <a:ext uri="{FF2B5EF4-FFF2-40B4-BE49-F238E27FC236}">
                <a16:creationId xmlns:a16="http://schemas.microsoft.com/office/drawing/2014/main" id="{C3AB77EA-D3FE-384E-D235-A1AC8AE352BE}"/>
              </a:ext>
            </a:extLst>
          </p:cNvPr>
          <p:cNvSpPr>
            <a:spLocks noGrp="1"/>
          </p:cNvSpPr>
          <p:nvPr>
            <p:ph idx="1"/>
          </p:nvPr>
        </p:nvSpPr>
        <p:spPr>
          <a:xfrm>
            <a:off x="0" y="1295400"/>
            <a:ext cx="9036496" cy="5105400"/>
          </a:xfrm>
        </p:spPr>
        <p:txBody>
          <a:bodyPr/>
          <a:lstStyle/>
          <a:p>
            <a:r>
              <a:rPr lang="en-GB" dirty="0">
                <a:latin typeface="Helvetica" pitchFamily="2" charset="0"/>
              </a:rPr>
              <a:t>A pharmacophore is an abstract description of molecular features that are necessary for molecular recognition of a ligand by a biological macromolecule.</a:t>
            </a:r>
          </a:p>
          <a:p>
            <a:r>
              <a:rPr lang="en-GB" dirty="0">
                <a:latin typeface="Helvetica" pitchFamily="2" charset="0"/>
              </a:rPr>
              <a:t>Typical pharmacophore features include hydrophobic centroids, aromatic rings, hydrogen bond acceptors or donors, cations, and anions. These pharmacophore points may be located on the ligand itself or may be projected points presumed to be located in the receptor.</a:t>
            </a:r>
          </a:p>
          <a:p>
            <a:endParaRPr lang="en-GB" dirty="0">
              <a:latin typeface="Helvetica" pitchFamily="2" charset="0"/>
            </a:endParaRPr>
          </a:p>
        </p:txBody>
      </p:sp>
    </p:spTree>
    <p:extLst>
      <p:ext uri="{BB962C8B-B14F-4D97-AF65-F5344CB8AC3E}">
        <p14:creationId xmlns:p14="http://schemas.microsoft.com/office/powerpoint/2010/main" val="33257927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B0E27-1A27-467A-B979-AD370400CD4C}"/>
              </a:ext>
            </a:extLst>
          </p:cNvPr>
          <p:cNvSpPr>
            <a:spLocks noGrp="1"/>
          </p:cNvSpPr>
          <p:nvPr>
            <p:ph type="title"/>
          </p:nvPr>
        </p:nvSpPr>
        <p:spPr/>
        <p:txBody>
          <a:bodyPr/>
          <a:lstStyle/>
          <a:p>
            <a:r>
              <a:rPr lang="en-GB" dirty="0"/>
              <a:t>Some examples</a:t>
            </a:r>
          </a:p>
        </p:txBody>
      </p:sp>
      <p:pic>
        <p:nvPicPr>
          <p:cNvPr id="4" name="Content Placeholder 3">
            <a:extLst>
              <a:ext uri="{FF2B5EF4-FFF2-40B4-BE49-F238E27FC236}">
                <a16:creationId xmlns:a16="http://schemas.microsoft.com/office/drawing/2014/main" id="{2717B71B-7D6E-7D10-E60F-3DE35FF0D592}"/>
              </a:ext>
            </a:extLst>
          </p:cNvPr>
          <p:cNvPicPr>
            <a:picLocks noGrp="1" noChangeAspect="1"/>
          </p:cNvPicPr>
          <p:nvPr>
            <p:ph idx="1"/>
          </p:nvPr>
        </p:nvPicPr>
        <p:blipFill>
          <a:blip r:embed="rId2"/>
          <a:stretch>
            <a:fillRect/>
          </a:stretch>
        </p:blipFill>
        <p:spPr>
          <a:xfrm>
            <a:off x="5868144" y="1412776"/>
            <a:ext cx="2844437" cy="5105400"/>
          </a:xfrm>
          <a:prstGeom prst="rect">
            <a:avLst/>
          </a:prstGeom>
        </p:spPr>
      </p:pic>
      <p:pic>
        <p:nvPicPr>
          <p:cNvPr id="5" name="Content Placeholder 4" descr="A structure of a molecule&#10;&#10;Description automatically generated">
            <a:extLst>
              <a:ext uri="{FF2B5EF4-FFF2-40B4-BE49-F238E27FC236}">
                <a16:creationId xmlns:a16="http://schemas.microsoft.com/office/drawing/2014/main" id="{C6DC3AA0-5525-5C01-FDAB-E367B45C01A3}"/>
              </a:ext>
            </a:extLst>
          </p:cNvPr>
          <p:cNvPicPr>
            <a:picLocks noChangeAspect="1"/>
          </p:cNvPicPr>
          <p:nvPr/>
        </p:nvPicPr>
        <p:blipFill>
          <a:blip r:embed="rId3"/>
          <a:stretch>
            <a:fillRect/>
          </a:stretch>
        </p:blipFill>
        <p:spPr bwMode="auto">
          <a:xfrm>
            <a:off x="121970" y="1484784"/>
            <a:ext cx="5631063" cy="3209338"/>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7588060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2119BF-90A5-C4E4-930E-54A25F524DAB}"/>
              </a:ext>
            </a:extLst>
          </p:cNvPr>
          <p:cNvSpPr>
            <a:spLocks noGrp="1"/>
          </p:cNvSpPr>
          <p:nvPr>
            <p:ph type="title"/>
          </p:nvPr>
        </p:nvSpPr>
        <p:spPr/>
        <p:txBody>
          <a:bodyPr/>
          <a:lstStyle/>
          <a:p>
            <a:r>
              <a:rPr lang="en-GB" dirty="0"/>
              <a:t>QSAR</a:t>
            </a:r>
          </a:p>
        </p:txBody>
      </p:sp>
      <p:sp>
        <p:nvSpPr>
          <p:cNvPr id="3" name="Content Placeholder 2">
            <a:extLst>
              <a:ext uri="{FF2B5EF4-FFF2-40B4-BE49-F238E27FC236}">
                <a16:creationId xmlns:a16="http://schemas.microsoft.com/office/drawing/2014/main" id="{D477D812-3EA2-4868-12AE-D492CD5C67B0}"/>
              </a:ext>
            </a:extLst>
          </p:cNvPr>
          <p:cNvSpPr>
            <a:spLocks noGrp="1"/>
          </p:cNvSpPr>
          <p:nvPr>
            <p:ph idx="1"/>
          </p:nvPr>
        </p:nvSpPr>
        <p:spPr/>
        <p:txBody>
          <a:bodyPr/>
          <a:lstStyle/>
          <a:p>
            <a:r>
              <a:rPr lang="en-GB" dirty="0"/>
              <a:t>Quantitative structure–activity relationship models (QSAR models) are regression or classification models used to explain and predict activity.</a:t>
            </a:r>
          </a:p>
          <a:p>
            <a:r>
              <a:rPr lang="en-GB" dirty="0"/>
              <a:t>Many algorithms are available.</a:t>
            </a:r>
          </a:p>
          <a:p>
            <a:r>
              <a:rPr lang="en-GB" dirty="0"/>
              <a:t>Many descriptors are available</a:t>
            </a:r>
          </a:p>
          <a:p>
            <a:r>
              <a:rPr lang="en-GB" dirty="0"/>
              <a:t>Many fingerprints are available</a:t>
            </a:r>
          </a:p>
        </p:txBody>
      </p:sp>
    </p:spTree>
    <p:extLst>
      <p:ext uri="{BB962C8B-B14F-4D97-AF65-F5344CB8AC3E}">
        <p14:creationId xmlns:p14="http://schemas.microsoft.com/office/powerpoint/2010/main" val="2169482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528A67-8EA1-B406-63FA-16AB7BEE5C82}"/>
              </a:ext>
            </a:extLst>
          </p:cNvPr>
          <p:cNvSpPr>
            <a:spLocks noGrp="1"/>
          </p:cNvSpPr>
          <p:nvPr>
            <p:ph type="title"/>
          </p:nvPr>
        </p:nvSpPr>
        <p:spPr/>
        <p:txBody>
          <a:bodyPr/>
          <a:lstStyle/>
          <a:p>
            <a:r>
              <a:rPr lang="en-GB" dirty="0"/>
              <a:t>Installing </a:t>
            </a:r>
            <a:r>
              <a:rPr lang="en-GB" dirty="0" err="1"/>
              <a:t>DataWarrior</a:t>
            </a:r>
            <a:endParaRPr lang="en-GB" dirty="0"/>
          </a:p>
        </p:txBody>
      </p:sp>
      <p:sp>
        <p:nvSpPr>
          <p:cNvPr id="3" name="Content Placeholder 2">
            <a:extLst>
              <a:ext uri="{FF2B5EF4-FFF2-40B4-BE49-F238E27FC236}">
                <a16:creationId xmlns:a16="http://schemas.microsoft.com/office/drawing/2014/main" id="{D5174EF1-A33C-FA6A-C699-EAAD525EBDC8}"/>
              </a:ext>
            </a:extLst>
          </p:cNvPr>
          <p:cNvSpPr>
            <a:spLocks noGrp="1"/>
          </p:cNvSpPr>
          <p:nvPr>
            <p:ph idx="1"/>
          </p:nvPr>
        </p:nvSpPr>
        <p:spPr/>
        <p:txBody>
          <a:bodyPr/>
          <a:lstStyle/>
          <a:p>
            <a:r>
              <a:rPr lang="en-GB" dirty="0"/>
              <a:t>Click on the file datawarrior610.dmg in your downloads folder</a:t>
            </a:r>
          </a:p>
          <a:p>
            <a:r>
              <a:rPr lang="en-GB" dirty="0"/>
              <a:t>Drag the </a:t>
            </a:r>
            <a:r>
              <a:rPr lang="en-GB" dirty="0" err="1"/>
              <a:t>DataWarrior</a:t>
            </a:r>
            <a:r>
              <a:rPr lang="en-GB" dirty="0"/>
              <a:t> application to the Applications folder shortcut icon,</a:t>
            </a:r>
          </a:p>
        </p:txBody>
      </p:sp>
      <p:pic>
        <p:nvPicPr>
          <p:cNvPr id="5" name="Picture 4" descr="A screenshot of a computer&#10;&#10;Description automatically generated">
            <a:extLst>
              <a:ext uri="{FF2B5EF4-FFF2-40B4-BE49-F238E27FC236}">
                <a16:creationId xmlns:a16="http://schemas.microsoft.com/office/drawing/2014/main" id="{0CCE66E4-361B-93B1-A6F5-4E6AEDC8C2E4}"/>
              </a:ext>
            </a:extLst>
          </p:cNvPr>
          <p:cNvPicPr>
            <a:picLocks noChangeAspect="1"/>
          </p:cNvPicPr>
          <p:nvPr/>
        </p:nvPicPr>
        <p:blipFill>
          <a:blip r:embed="rId2"/>
          <a:stretch>
            <a:fillRect/>
          </a:stretch>
        </p:blipFill>
        <p:spPr>
          <a:xfrm>
            <a:off x="1763688" y="3480755"/>
            <a:ext cx="5040560" cy="3072445"/>
          </a:xfrm>
          <a:prstGeom prst="rect">
            <a:avLst/>
          </a:prstGeom>
        </p:spPr>
      </p:pic>
    </p:spTree>
    <p:extLst>
      <p:ext uri="{BB962C8B-B14F-4D97-AF65-F5344CB8AC3E}">
        <p14:creationId xmlns:p14="http://schemas.microsoft.com/office/powerpoint/2010/main" val="1086933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32FB1-1773-6F81-A253-D3D4ECED8852}"/>
              </a:ext>
            </a:extLst>
          </p:cNvPr>
          <p:cNvSpPr>
            <a:spLocks noGrp="1"/>
          </p:cNvSpPr>
          <p:nvPr>
            <p:ph type="title"/>
          </p:nvPr>
        </p:nvSpPr>
        <p:spPr/>
        <p:txBody>
          <a:bodyPr/>
          <a:lstStyle/>
          <a:p>
            <a:r>
              <a:rPr lang="en-GB" dirty="0"/>
              <a:t>Descriptors</a:t>
            </a:r>
          </a:p>
        </p:txBody>
      </p:sp>
      <p:sp>
        <p:nvSpPr>
          <p:cNvPr id="3" name="Content Placeholder 2">
            <a:extLst>
              <a:ext uri="{FF2B5EF4-FFF2-40B4-BE49-F238E27FC236}">
                <a16:creationId xmlns:a16="http://schemas.microsoft.com/office/drawing/2014/main" id="{3D5C87B3-65D7-8CD2-E4E4-839980789363}"/>
              </a:ext>
            </a:extLst>
          </p:cNvPr>
          <p:cNvSpPr>
            <a:spLocks noGrp="1"/>
          </p:cNvSpPr>
          <p:nvPr>
            <p:ph idx="1"/>
          </p:nvPr>
        </p:nvSpPr>
        <p:spPr/>
        <p:txBody>
          <a:bodyPr/>
          <a:lstStyle/>
          <a:p>
            <a:r>
              <a:rPr lang="en-GB" dirty="0"/>
              <a:t>Calculated properties</a:t>
            </a:r>
          </a:p>
          <a:p>
            <a:pPr lvl="1"/>
            <a:r>
              <a:rPr lang="en-GB" dirty="0" err="1"/>
              <a:t>MWt</a:t>
            </a:r>
            <a:r>
              <a:rPr lang="en-GB" dirty="0"/>
              <a:t>, </a:t>
            </a:r>
            <a:r>
              <a:rPr lang="en-GB" dirty="0" err="1"/>
              <a:t>LogP</a:t>
            </a:r>
            <a:r>
              <a:rPr lang="en-GB" dirty="0"/>
              <a:t>, TPSA, </a:t>
            </a:r>
            <a:r>
              <a:rPr lang="en-GB" dirty="0" err="1"/>
              <a:t>pKa</a:t>
            </a:r>
            <a:r>
              <a:rPr lang="en-GB" dirty="0"/>
              <a:t>, </a:t>
            </a:r>
            <a:r>
              <a:rPr lang="en-GB" dirty="0" err="1"/>
              <a:t>LogD</a:t>
            </a:r>
            <a:r>
              <a:rPr lang="en-GB" dirty="0"/>
              <a:t>, Dipole, Atomic charge ……</a:t>
            </a:r>
          </a:p>
          <a:p>
            <a:r>
              <a:rPr lang="en-GB" dirty="0"/>
              <a:t>Atom/bond counts</a:t>
            </a:r>
          </a:p>
          <a:p>
            <a:pPr lvl="1"/>
            <a:r>
              <a:rPr lang="en-GB" dirty="0"/>
              <a:t>HAC, RBC, HBA, HBD, Aromatic atoms, sp3</a:t>
            </a:r>
          </a:p>
          <a:p>
            <a:pPr lvl="1"/>
            <a:r>
              <a:rPr lang="en-GB" dirty="0"/>
              <a:t>Functional groups</a:t>
            </a:r>
          </a:p>
          <a:p>
            <a:pPr lvl="1"/>
            <a:endParaRPr lang="en-GB" dirty="0"/>
          </a:p>
          <a:p>
            <a:r>
              <a:rPr lang="en-GB" dirty="0"/>
              <a:t>Also Shape and Electrostatics descriptors</a:t>
            </a:r>
          </a:p>
          <a:p>
            <a:pPr lvl="1"/>
            <a:endParaRPr lang="en-GB" dirty="0"/>
          </a:p>
        </p:txBody>
      </p:sp>
    </p:spTree>
    <p:extLst>
      <p:ext uri="{BB962C8B-B14F-4D97-AF65-F5344CB8AC3E}">
        <p14:creationId xmlns:p14="http://schemas.microsoft.com/office/powerpoint/2010/main" val="5294323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A7A604-ACD7-6A35-D4A5-706E7571B57D}"/>
              </a:ext>
            </a:extLst>
          </p:cNvPr>
          <p:cNvSpPr>
            <a:spLocks noGrp="1"/>
          </p:cNvSpPr>
          <p:nvPr>
            <p:ph type="title"/>
          </p:nvPr>
        </p:nvSpPr>
        <p:spPr/>
        <p:txBody>
          <a:bodyPr/>
          <a:lstStyle/>
          <a:p>
            <a:r>
              <a:rPr lang="en-GB" dirty="0"/>
              <a:t>Fingerprints</a:t>
            </a:r>
          </a:p>
        </p:txBody>
      </p:sp>
      <p:sp>
        <p:nvSpPr>
          <p:cNvPr id="3" name="Content Placeholder 2">
            <a:extLst>
              <a:ext uri="{FF2B5EF4-FFF2-40B4-BE49-F238E27FC236}">
                <a16:creationId xmlns:a16="http://schemas.microsoft.com/office/drawing/2014/main" id="{A1D1FC55-7574-DF40-587D-96992E787677}"/>
              </a:ext>
            </a:extLst>
          </p:cNvPr>
          <p:cNvSpPr>
            <a:spLocks noGrp="1"/>
          </p:cNvSpPr>
          <p:nvPr>
            <p:ph idx="1"/>
          </p:nvPr>
        </p:nvSpPr>
        <p:spPr/>
        <p:txBody>
          <a:bodyPr/>
          <a:lstStyle/>
          <a:p>
            <a:r>
              <a:rPr lang="en-US" dirty="0"/>
              <a:t>Atom Pairs</a:t>
            </a:r>
          </a:p>
          <a:p>
            <a:r>
              <a:rPr lang="en-US" dirty="0"/>
              <a:t>Topological torsions</a:t>
            </a:r>
          </a:p>
          <a:p>
            <a:r>
              <a:rPr lang="en-US" dirty="0"/>
              <a:t>Circular fingerprints</a:t>
            </a:r>
          </a:p>
          <a:p>
            <a:endParaRPr lang="en-GB" dirty="0"/>
          </a:p>
        </p:txBody>
      </p:sp>
      <p:pic>
        <p:nvPicPr>
          <p:cNvPr id="4" name="Picture 3">
            <a:extLst>
              <a:ext uri="{FF2B5EF4-FFF2-40B4-BE49-F238E27FC236}">
                <a16:creationId xmlns:a16="http://schemas.microsoft.com/office/drawing/2014/main" id="{ED58D8E1-BB7C-FC2F-94AF-59DA53C428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484784"/>
            <a:ext cx="3565525" cy="1146175"/>
          </a:xfrm>
          <a:prstGeom prst="rect">
            <a:avLst/>
          </a:prstGeom>
          <a:noFill/>
          <a:ln>
            <a:noFill/>
          </a:ln>
          <a:effectLst/>
          <a:extLst>
            <a:ext uri="{909E8E84-426E-40dd-AFC4-6F175D3DCCD1}">
              <a14:hiddenFill xmlns:lc="http://schemas.openxmlformats.org/drawingml/2006/lockedCanvas" xmlns:a14="http://schemas.microsoft.com/office/drawing/2010/main" xmlns="">
                <a:solidFill>
                  <a:schemeClr val="accent1"/>
                </a:solidFill>
              </a14:hiddenFill>
            </a:ext>
            <a:ext uri="{91240B29-F687-4f45-9708-019B960494DF}">
              <a14:hiddenLine xmlns:lc="http://schemas.openxmlformats.org/drawingml/2006/lockedCanvas" xmlns:a14="http://schemas.microsoft.com/office/drawing/2010/main" xmlns="" w="9525">
                <a:solidFill>
                  <a:schemeClr val="tx1"/>
                </a:solidFill>
                <a:miter lim="800000"/>
                <a:headEnd/>
                <a:tailEnd/>
              </a14:hiddenLine>
            </a:ext>
            <a:ext uri="{AF507438-7753-43e0-B8FC-AC1667EBCBE1}">
              <a14:hiddenEffects xmlns:lc="http://schemas.openxmlformats.org/drawingml/2006/lockedCanvas" xmlns:a14="http://schemas.microsoft.com/office/drawing/2010/main" xmlns="">
                <a:effectLst>
                  <a:outerShdw blurRad="63500" dist="38099" dir="2700000" algn="ctr" rotWithShape="0">
                    <a:srgbClr val="000000">
                      <a:alpha val="74998"/>
                    </a:srgbClr>
                  </a:outerShdw>
                </a:effectLst>
              </a14:hiddenEffects>
            </a:ext>
          </a:extLst>
        </p:spPr>
      </p:pic>
      <p:pic>
        <p:nvPicPr>
          <p:cNvPr id="6" name="Picture 2" descr="Fig. 1">
            <a:extLst>
              <a:ext uri="{FF2B5EF4-FFF2-40B4-BE49-F238E27FC236}">
                <a16:creationId xmlns:a16="http://schemas.microsoft.com/office/drawing/2014/main" id="{1619A56A-573B-7B88-36D9-55957426E5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9400" y="3140968"/>
            <a:ext cx="4588864" cy="3521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314829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B0D105-AA10-564F-BCE9-0E665E7796D5}"/>
              </a:ext>
            </a:extLst>
          </p:cNvPr>
          <p:cNvSpPr>
            <a:spLocks noGrp="1"/>
          </p:cNvSpPr>
          <p:nvPr>
            <p:ph type="title"/>
          </p:nvPr>
        </p:nvSpPr>
        <p:spPr/>
        <p:txBody>
          <a:bodyPr/>
          <a:lstStyle/>
          <a:p>
            <a:r>
              <a:rPr lang="en-US" dirty="0"/>
              <a:t>Machine Learning Algorithms</a:t>
            </a:r>
          </a:p>
        </p:txBody>
      </p:sp>
      <p:sp>
        <p:nvSpPr>
          <p:cNvPr id="3" name="Content Placeholder 2">
            <a:extLst>
              <a:ext uri="{FF2B5EF4-FFF2-40B4-BE49-F238E27FC236}">
                <a16:creationId xmlns:a16="http://schemas.microsoft.com/office/drawing/2014/main" id="{85CE2241-5480-E641-82B6-66885FB51BEA}"/>
              </a:ext>
            </a:extLst>
          </p:cNvPr>
          <p:cNvSpPr>
            <a:spLocks noGrp="1"/>
          </p:cNvSpPr>
          <p:nvPr>
            <p:ph idx="1"/>
          </p:nvPr>
        </p:nvSpPr>
        <p:spPr>
          <a:xfrm>
            <a:off x="0" y="1295400"/>
            <a:ext cx="4355976" cy="5105400"/>
          </a:xfrm>
        </p:spPr>
        <p:txBody>
          <a:bodyPr/>
          <a:lstStyle/>
          <a:p>
            <a:r>
              <a:rPr lang="en-US" dirty="0"/>
              <a:t>Linear regression</a:t>
            </a:r>
          </a:p>
          <a:p>
            <a:pPr lvl="1"/>
            <a:r>
              <a:rPr lang="en-US" dirty="0"/>
              <a:t>Fits a line (or plane) to a dataset</a:t>
            </a:r>
          </a:p>
          <a:p>
            <a:pPr lvl="1"/>
            <a:r>
              <a:rPr lang="en-US" dirty="0"/>
              <a:t>Simple, very fast</a:t>
            </a:r>
          </a:p>
          <a:p>
            <a:pPr lvl="1"/>
            <a:r>
              <a:rPr lang="en-US" dirty="0"/>
              <a:t>Can use multiple variables</a:t>
            </a:r>
          </a:p>
          <a:p>
            <a:pPr lvl="1"/>
            <a:r>
              <a:rPr lang="en-US" dirty="0"/>
              <a:t>But most data not linear in drug discovery</a:t>
            </a:r>
          </a:p>
        </p:txBody>
      </p:sp>
      <p:pic>
        <p:nvPicPr>
          <p:cNvPr id="5" name="Picture 4">
            <a:extLst>
              <a:ext uri="{FF2B5EF4-FFF2-40B4-BE49-F238E27FC236}">
                <a16:creationId xmlns:a16="http://schemas.microsoft.com/office/drawing/2014/main" id="{E9862F4A-3250-804E-811C-D26F29371E1C}"/>
              </a:ext>
            </a:extLst>
          </p:cNvPr>
          <p:cNvPicPr>
            <a:picLocks noChangeAspect="1"/>
          </p:cNvPicPr>
          <p:nvPr/>
        </p:nvPicPr>
        <p:blipFill>
          <a:blip r:embed="rId2"/>
          <a:stretch>
            <a:fillRect/>
          </a:stretch>
        </p:blipFill>
        <p:spPr>
          <a:xfrm>
            <a:off x="3923928" y="1700808"/>
            <a:ext cx="4896544" cy="3746921"/>
          </a:xfrm>
          <a:prstGeom prst="rect">
            <a:avLst/>
          </a:prstGeom>
        </p:spPr>
      </p:pic>
    </p:spTree>
    <p:extLst>
      <p:ext uri="{BB962C8B-B14F-4D97-AF65-F5344CB8AC3E}">
        <p14:creationId xmlns:p14="http://schemas.microsoft.com/office/powerpoint/2010/main" val="25348631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6A2875-8C5F-0543-883E-9DE448549C62}"/>
              </a:ext>
            </a:extLst>
          </p:cNvPr>
          <p:cNvSpPr>
            <a:spLocks noGrp="1"/>
          </p:cNvSpPr>
          <p:nvPr>
            <p:ph type="title"/>
          </p:nvPr>
        </p:nvSpPr>
        <p:spPr/>
        <p:txBody>
          <a:bodyPr/>
          <a:lstStyle/>
          <a:p>
            <a:r>
              <a:rPr lang="en-US" dirty="0"/>
              <a:t>Decision Trees and Random Forest</a:t>
            </a:r>
          </a:p>
        </p:txBody>
      </p:sp>
      <p:sp>
        <p:nvSpPr>
          <p:cNvPr id="3" name="Content Placeholder 2">
            <a:extLst>
              <a:ext uri="{FF2B5EF4-FFF2-40B4-BE49-F238E27FC236}">
                <a16:creationId xmlns:a16="http://schemas.microsoft.com/office/drawing/2014/main" id="{5C6E91DC-D5ED-EB48-BFBD-3E57A7231B6E}"/>
              </a:ext>
            </a:extLst>
          </p:cNvPr>
          <p:cNvSpPr>
            <a:spLocks noGrp="1"/>
          </p:cNvSpPr>
          <p:nvPr>
            <p:ph idx="1"/>
          </p:nvPr>
        </p:nvSpPr>
        <p:spPr>
          <a:xfrm>
            <a:off x="0" y="1295400"/>
            <a:ext cx="5220072" cy="5105400"/>
          </a:xfrm>
        </p:spPr>
        <p:txBody>
          <a:bodyPr/>
          <a:lstStyle/>
          <a:p>
            <a:r>
              <a:rPr lang="en-GB" dirty="0"/>
              <a:t>There are many variants of decision trees, but they all do the same thing</a:t>
            </a:r>
          </a:p>
          <a:p>
            <a:pPr lvl="1"/>
            <a:r>
              <a:rPr lang="en-GB" dirty="0"/>
              <a:t>Subdivide the Descriptor space into regions with mostly the same label.</a:t>
            </a:r>
          </a:p>
          <a:p>
            <a:pPr lvl="1"/>
            <a:r>
              <a:rPr lang="en-GB" dirty="0"/>
              <a:t> Random Forest can use a lot of memory</a:t>
            </a:r>
          </a:p>
          <a:p>
            <a:pPr lvl="1"/>
            <a:r>
              <a:rPr lang="en-GB" dirty="0"/>
              <a:t>Good for large data sets</a:t>
            </a:r>
          </a:p>
          <a:p>
            <a:pPr lvl="1"/>
            <a:r>
              <a:rPr lang="en-GB" dirty="0"/>
              <a:t>Can identify most important descriptors</a:t>
            </a:r>
            <a:endParaRPr lang="en-US" dirty="0"/>
          </a:p>
        </p:txBody>
      </p:sp>
      <p:pic>
        <p:nvPicPr>
          <p:cNvPr id="4" name="Picture 5">
            <a:extLst>
              <a:ext uri="{FF2B5EF4-FFF2-40B4-BE49-F238E27FC236}">
                <a16:creationId xmlns:a16="http://schemas.microsoft.com/office/drawing/2014/main" id="{6EAA93E3-EA8A-B843-9E55-5ACCA122AA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484784"/>
            <a:ext cx="4341228" cy="298427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5634275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D4C61-7808-6341-B9CC-D09CB2F91D64}"/>
              </a:ext>
            </a:extLst>
          </p:cNvPr>
          <p:cNvSpPr>
            <a:spLocks noGrp="1"/>
          </p:cNvSpPr>
          <p:nvPr>
            <p:ph type="title"/>
          </p:nvPr>
        </p:nvSpPr>
        <p:spPr/>
        <p:txBody>
          <a:bodyPr/>
          <a:lstStyle/>
          <a:p>
            <a:r>
              <a:rPr lang="en-US" dirty="0"/>
              <a:t>K-nearest </a:t>
            </a:r>
            <a:r>
              <a:rPr lang="en-US" dirty="0" err="1"/>
              <a:t>neighbours</a:t>
            </a:r>
            <a:endParaRPr lang="en-US" dirty="0"/>
          </a:p>
        </p:txBody>
      </p:sp>
      <p:sp>
        <p:nvSpPr>
          <p:cNvPr id="3" name="Content Placeholder 2">
            <a:extLst>
              <a:ext uri="{FF2B5EF4-FFF2-40B4-BE49-F238E27FC236}">
                <a16:creationId xmlns:a16="http://schemas.microsoft.com/office/drawing/2014/main" id="{51F94B48-6D9A-1A4A-A1CD-73709A7A87F9}"/>
              </a:ext>
            </a:extLst>
          </p:cNvPr>
          <p:cNvSpPr>
            <a:spLocks noGrp="1"/>
          </p:cNvSpPr>
          <p:nvPr>
            <p:ph idx="1"/>
          </p:nvPr>
        </p:nvSpPr>
        <p:spPr/>
        <p:txBody>
          <a:bodyPr/>
          <a:lstStyle/>
          <a:p>
            <a:r>
              <a:rPr lang="en-US" sz="2800" dirty="0"/>
              <a:t>Classification tool </a:t>
            </a:r>
            <a:r>
              <a:rPr lang="en-GB" sz="2800" dirty="0"/>
              <a:t>based on feature similarity</a:t>
            </a:r>
          </a:p>
          <a:p>
            <a:r>
              <a:rPr lang="en-GB" sz="2800" dirty="0"/>
              <a:t>Makes no assumptions about the nature of descriptors</a:t>
            </a:r>
          </a:p>
          <a:p>
            <a:r>
              <a:rPr lang="en-GB" sz="2800" dirty="0"/>
              <a:t>K represents the number of training data points lying in proximity to the test data point which are used to find the class.</a:t>
            </a:r>
          </a:p>
          <a:p>
            <a:pPr lvl="1"/>
            <a:r>
              <a:rPr lang="en-GB" sz="2400" dirty="0"/>
              <a:t>Very fast, even for very large datasets</a:t>
            </a:r>
          </a:p>
          <a:p>
            <a:pPr lvl="1"/>
            <a:r>
              <a:rPr lang="en-GB" sz="2400" dirty="0"/>
              <a:t>Every point has to go in a cluster</a:t>
            </a:r>
          </a:p>
          <a:p>
            <a:pPr lvl="1"/>
            <a:endParaRPr lang="en-GB" sz="2400" dirty="0"/>
          </a:p>
          <a:p>
            <a:pPr lvl="1"/>
            <a:r>
              <a:rPr lang="en-GB" sz="2400" dirty="0"/>
              <a:t>There are other clustering tools</a:t>
            </a:r>
          </a:p>
          <a:p>
            <a:endParaRPr lang="en-GB" sz="2800" dirty="0"/>
          </a:p>
        </p:txBody>
      </p:sp>
      <p:pic>
        <p:nvPicPr>
          <p:cNvPr id="5" name="Picture 4">
            <a:extLst>
              <a:ext uri="{FF2B5EF4-FFF2-40B4-BE49-F238E27FC236}">
                <a16:creationId xmlns:a16="http://schemas.microsoft.com/office/drawing/2014/main" id="{CF073310-FB64-9245-BF2D-5DFBD672C48F}"/>
              </a:ext>
            </a:extLst>
          </p:cNvPr>
          <p:cNvPicPr>
            <a:picLocks noChangeAspect="1"/>
          </p:cNvPicPr>
          <p:nvPr/>
        </p:nvPicPr>
        <p:blipFill>
          <a:blip r:embed="rId2"/>
          <a:stretch>
            <a:fillRect/>
          </a:stretch>
        </p:blipFill>
        <p:spPr>
          <a:xfrm>
            <a:off x="5076056" y="4614288"/>
            <a:ext cx="4067944" cy="2257708"/>
          </a:xfrm>
          <a:prstGeom prst="rect">
            <a:avLst/>
          </a:prstGeom>
        </p:spPr>
      </p:pic>
    </p:spTree>
    <p:extLst>
      <p:ext uri="{BB962C8B-B14F-4D97-AF65-F5344CB8AC3E}">
        <p14:creationId xmlns:p14="http://schemas.microsoft.com/office/powerpoint/2010/main" val="29990301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789D8F-A002-6E56-A9B9-81BB7798BD45}"/>
              </a:ext>
            </a:extLst>
          </p:cNvPr>
          <p:cNvSpPr>
            <a:spLocks noGrp="1"/>
          </p:cNvSpPr>
          <p:nvPr>
            <p:ph type="title"/>
          </p:nvPr>
        </p:nvSpPr>
        <p:spPr/>
        <p:txBody>
          <a:bodyPr/>
          <a:lstStyle/>
          <a:p>
            <a:r>
              <a:rPr lang="en-GB" dirty="0"/>
              <a:t>Cell Penetration</a:t>
            </a:r>
          </a:p>
        </p:txBody>
      </p:sp>
      <p:sp>
        <p:nvSpPr>
          <p:cNvPr id="7" name="Content Placeholder 6">
            <a:extLst>
              <a:ext uri="{FF2B5EF4-FFF2-40B4-BE49-F238E27FC236}">
                <a16:creationId xmlns:a16="http://schemas.microsoft.com/office/drawing/2014/main" id="{659A6B4E-B06B-8F24-4AE9-474889BE30BE}"/>
              </a:ext>
            </a:extLst>
          </p:cNvPr>
          <p:cNvSpPr>
            <a:spLocks noGrp="1"/>
          </p:cNvSpPr>
          <p:nvPr>
            <p:ph idx="1"/>
          </p:nvPr>
        </p:nvSpPr>
        <p:spPr/>
        <p:txBody>
          <a:bodyPr/>
          <a:lstStyle/>
          <a:p>
            <a:r>
              <a:rPr lang="en-GB" dirty="0"/>
              <a:t>Compounds are often much less active in cell-based assays</a:t>
            </a:r>
          </a:p>
        </p:txBody>
      </p:sp>
      <p:pic>
        <p:nvPicPr>
          <p:cNvPr id="8" name="Content Placeholder 4">
            <a:extLst>
              <a:ext uri="{FF2B5EF4-FFF2-40B4-BE49-F238E27FC236}">
                <a16:creationId xmlns:a16="http://schemas.microsoft.com/office/drawing/2014/main" id="{46A1B87D-3BBF-4A91-F2B7-D49578B6BAD6}"/>
              </a:ext>
            </a:extLst>
          </p:cNvPr>
          <p:cNvPicPr>
            <a:picLocks noChangeAspect="1"/>
          </p:cNvPicPr>
          <p:nvPr/>
        </p:nvPicPr>
        <p:blipFill>
          <a:blip r:embed="rId2"/>
          <a:stretch>
            <a:fillRect/>
          </a:stretch>
        </p:blipFill>
        <p:spPr bwMode="auto">
          <a:xfrm>
            <a:off x="2015716" y="2492896"/>
            <a:ext cx="5112568" cy="4192306"/>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7452404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706C8-A590-CA83-49C8-D2E2E10565DA}"/>
              </a:ext>
            </a:extLst>
          </p:cNvPr>
          <p:cNvSpPr>
            <a:spLocks noGrp="1"/>
          </p:cNvSpPr>
          <p:nvPr>
            <p:ph type="title"/>
          </p:nvPr>
        </p:nvSpPr>
        <p:spPr/>
        <p:txBody>
          <a:bodyPr/>
          <a:lstStyle/>
          <a:p>
            <a:r>
              <a:rPr lang="en-GB" dirty="0"/>
              <a:t>Influence of </a:t>
            </a:r>
            <a:r>
              <a:rPr lang="en-GB" dirty="0" err="1"/>
              <a:t>LogD</a:t>
            </a:r>
            <a:r>
              <a:rPr lang="en-GB" dirty="0"/>
              <a:t> on permeability </a:t>
            </a:r>
          </a:p>
        </p:txBody>
      </p:sp>
      <p:pic>
        <p:nvPicPr>
          <p:cNvPr id="4" name="Content Placeholder 3">
            <a:extLst>
              <a:ext uri="{FF2B5EF4-FFF2-40B4-BE49-F238E27FC236}">
                <a16:creationId xmlns:a16="http://schemas.microsoft.com/office/drawing/2014/main" id="{675B1642-8ADE-2927-4C01-6C2E1EDA615D}"/>
              </a:ext>
            </a:extLst>
          </p:cNvPr>
          <p:cNvPicPr>
            <a:picLocks noGrp="1" noChangeAspect="1"/>
          </p:cNvPicPr>
          <p:nvPr>
            <p:ph idx="1"/>
          </p:nvPr>
        </p:nvPicPr>
        <p:blipFill>
          <a:blip r:embed="rId2"/>
          <a:stretch>
            <a:fillRect/>
          </a:stretch>
        </p:blipFill>
        <p:spPr>
          <a:xfrm>
            <a:off x="2217385" y="1416899"/>
            <a:ext cx="4709229" cy="4716084"/>
          </a:xfrm>
        </p:spPr>
      </p:pic>
      <p:sp>
        <p:nvSpPr>
          <p:cNvPr id="5" name="TextBox 4">
            <a:extLst>
              <a:ext uri="{FF2B5EF4-FFF2-40B4-BE49-F238E27FC236}">
                <a16:creationId xmlns:a16="http://schemas.microsoft.com/office/drawing/2014/main" id="{B1FC15E8-3DDC-9BF3-941A-87C409D74B64}"/>
              </a:ext>
            </a:extLst>
          </p:cNvPr>
          <p:cNvSpPr txBox="1"/>
          <p:nvPr/>
        </p:nvSpPr>
        <p:spPr>
          <a:xfrm>
            <a:off x="251520" y="6396335"/>
            <a:ext cx="8755923" cy="461665"/>
          </a:xfrm>
          <a:prstGeom prst="rect">
            <a:avLst/>
          </a:prstGeom>
          <a:noFill/>
        </p:spPr>
        <p:txBody>
          <a:bodyPr wrap="none" rtlCol="0">
            <a:spAutoFit/>
          </a:bodyPr>
          <a:lstStyle/>
          <a:p>
            <a:r>
              <a:rPr lang="en-GB" b="0" dirty="0"/>
              <a:t>Pampa = Rapid screen using artificial hexadecane membranes</a:t>
            </a:r>
          </a:p>
        </p:txBody>
      </p:sp>
    </p:spTree>
    <p:extLst>
      <p:ext uri="{BB962C8B-B14F-4D97-AF65-F5344CB8AC3E}">
        <p14:creationId xmlns:p14="http://schemas.microsoft.com/office/powerpoint/2010/main" val="391638312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524D5-CC3B-5A80-4404-53184A5A1B23}"/>
              </a:ext>
            </a:extLst>
          </p:cNvPr>
          <p:cNvSpPr>
            <a:spLocks noGrp="1"/>
          </p:cNvSpPr>
          <p:nvPr>
            <p:ph type="title"/>
          </p:nvPr>
        </p:nvSpPr>
        <p:spPr/>
        <p:txBody>
          <a:bodyPr/>
          <a:lstStyle/>
          <a:p>
            <a:r>
              <a:rPr lang="en-GB" dirty="0"/>
              <a:t>ADME</a:t>
            </a:r>
          </a:p>
        </p:txBody>
      </p:sp>
      <p:sp>
        <p:nvSpPr>
          <p:cNvPr id="3" name="Content Placeholder 2">
            <a:extLst>
              <a:ext uri="{FF2B5EF4-FFF2-40B4-BE49-F238E27FC236}">
                <a16:creationId xmlns:a16="http://schemas.microsoft.com/office/drawing/2014/main" id="{6B679636-759C-4909-1696-BAC5E720EC35}"/>
              </a:ext>
            </a:extLst>
          </p:cNvPr>
          <p:cNvSpPr>
            <a:spLocks noGrp="1"/>
          </p:cNvSpPr>
          <p:nvPr>
            <p:ph idx="1"/>
          </p:nvPr>
        </p:nvSpPr>
        <p:spPr/>
        <p:txBody>
          <a:bodyPr/>
          <a:lstStyle/>
          <a:p>
            <a:r>
              <a:rPr lang="en-GB" dirty="0"/>
              <a:t>Absorption</a:t>
            </a:r>
          </a:p>
          <a:p>
            <a:r>
              <a:rPr lang="en-GB" dirty="0"/>
              <a:t>Distribution</a:t>
            </a:r>
          </a:p>
          <a:p>
            <a:r>
              <a:rPr lang="en-GB" dirty="0"/>
              <a:t>Metabolism</a:t>
            </a:r>
          </a:p>
          <a:p>
            <a:r>
              <a:rPr lang="en-GB" dirty="0"/>
              <a:t>Excretion</a:t>
            </a:r>
          </a:p>
          <a:p>
            <a:endParaRPr lang="en-GB" dirty="0"/>
          </a:p>
          <a:p>
            <a:r>
              <a:rPr lang="en-GB" dirty="0"/>
              <a:t>Absorption is influenced by solubility and cell penetration</a:t>
            </a:r>
          </a:p>
          <a:p>
            <a:pPr lvl="1"/>
            <a:r>
              <a:rPr lang="en-GB" dirty="0"/>
              <a:t>Solubility is very difficult to predict computationally</a:t>
            </a:r>
          </a:p>
        </p:txBody>
      </p:sp>
    </p:spTree>
    <p:extLst>
      <p:ext uri="{BB962C8B-B14F-4D97-AF65-F5344CB8AC3E}">
        <p14:creationId xmlns:p14="http://schemas.microsoft.com/office/powerpoint/2010/main" val="38697236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D123F-728B-77CE-D2EE-D466D3F4C849}"/>
              </a:ext>
            </a:extLst>
          </p:cNvPr>
          <p:cNvSpPr>
            <a:spLocks noGrp="1"/>
          </p:cNvSpPr>
          <p:nvPr>
            <p:ph type="title"/>
          </p:nvPr>
        </p:nvSpPr>
        <p:spPr/>
        <p:txBody>
          <a:bodyPr/>
          <a:lstStyle/>
          <a:p>
            <a:r>
              <a:rPr lang="en-GB" dirty="0"/>
              <a:t>Distribution</a:t>
            </a:r>
          </a:p>
        </p:txBody>
      </p:sp>
      <p:sp>
        <p:nvSpPr>
          <p:cNvPr id="3" name="Content Placeholder 2">
            <a:extLst>
              <a:ext uri="{FF2B5EF4-FFF2-40B4-BE49-F238E27FC236}">
                <a16:creationId xmlns:a16="http://schemas.microsoft.com/office/drawing/2014/main" id="{8A4D3E11-6427-6290-851D-6D992CCDFE10}"/>
              </a:ext>
            </a:extLst>
          </p:cNvPr>
          <p:cNvSpPr>
            <a:spLocks noGrp="1"/>
          </p:cNvSpPr>
          <p:nvPr>
            <p:ph idx="1"/>
          </p:nvPr>
        </p:nvSpPr>
        <p:spPr/>
        <p:txBody>
          <a:bodyPr/>
          <a:lstStyle/>
          <a:p>
            <a:r>
              <a:rPr lang="en-GB" sz="2400" dirty="0"/>
              <a:t>The distribution of a drug is often measured as a volume of distribution (</a:t>
            </a:r>
            <a:r>
              <a:rPr lang="en-GB" sz="2400" dirty="0" err="1"/>
              <a:t>Vdss</a:t>
            </a:r>
            <a:r>
              <a:rPr lang="en-GB" sz="2400" dirty="0"/>
              <a:t>), and is a measure of the fluid volume that would be required to contain the amount of drug present in the body at the same concentration as that measured in the plasma.</a:t>
            </a:r>
          </a:p>
        </p:txBody>
      </p:sp>
      <p:pic>
        <p:nvPicPr>
          <p:cNvPr id="4" name="Picture 3">
            <a:extLst>
              <a:ext uri="{FF2B5EF4-FFF2-40B4-BE49-F238E27FC236}">
                <a16:creationId xmlns:a16="http://schemas.microsoft.com/office/drawing/2014/main" id="{73330FB4-2D2E-39C8-53DC-9D9C09F64D70}"/>
              </a:ext>
            </a:extLst>
          </p:cNvPr>
          <p:cNvPicPr>
            <a:picLocks noChangeAspect="1"/>
          </p:cNvPicPr>
          <p:nvPr/>
        </p:nvPicPr>
        <p:blipFill>
          <a:blip r:embed="rId2"/>
          <a:stretch>
            <a:fillRect/>
          </a:stretch>
        </p:blipFill>
        <p:spPr>
          <a:xfrm>
            <a:off x="179512" y="3323922"/>
            <a:ext cx="3573016" cy="2606978"/>
          </a:xfrm>
          <a:prstGeom prst="rect">
            <a:avLst/>
          </a:prstGeom>
        </p:spPr>
      </p:pic>
      <p:graphicFrame>
        <p:nvGraphicFramePr>
          <p:cNvPr id="6" name="Table 5">
            <a:extLst>
              <a:ext uri="{FF2B5EF4-FFF2-40B4-BE49-F238E27FC236}">
                <a16:creationId xmlns:a16="http://schemas.microsoft.com/office/drawing/2014/main" id="{8979EFB7-6C80-F889-3761-362C1B1FE59E}"/>
              </a:ext>
            </a:extLst>
          </p:cNvPr>
          <p:cNvGraphicFramePr>
            <a:graphicFrameLocks noGrp="1"/>
          </p:cNvGraphicFramePr>
          <p:nvPr>
            <p:extLst>
              <p:ext uri="{D42A27DB-BD31-4B8C-83A1-F6EECF244321}">
                <p14:modId xmlns:p14="http://schemas.microsoft.com/office/powerpoint/2010/main" val="3694741374"/>
              </p:ext>
            </p:extLst>
          </p:nvPr>
        </p:nvGraphicFramePr>
        <p:xfrm>
          <a:off x="3825752" y="3077492"/>
          <a:ext cx="5245023" cy="3310890"/>
        </p:xfrm>
        <a:graphic>
          <a:graphicData uri="http://schemas.openxmlformats.org/drawingml/2006/table">
            <a:tbl>
              <a:tblPr/>
              <a:tblGrid>
                <a:gridCol w="1034280">
                  <a:extLst>
                    <a:ext uri="{9D8B030D-6E8A-4147-A177-3AD203B41FA5}">
                      <a16:colId xmlns:a16="http://schemas.microsoft.com/office/drawing/2014/main" val="1939105004"/>
                    </a:ext>
                  </a:extLst>
                </a:gridCol>
                <a:gridCol w="648072">
                  <a:extLst>
                    <a:ext uri="{9D8B030D-6E8A-4147-A177-3AD203B41FA5}">
                      <a16:colId xmlns:a16="http://schemas.microsoft.com/office/drawing/2014/main" val="2220793616"/>
                    </a:ext>
                  </a:extLst>
                </a:gridCol>
                <a:gridCol w="1670501">
                  <a:extLst>
                    <a:ext uri="{9D8B030D-6E8A-4147-A177-3AD203B41FA5}">
                      <a16:colId xmlns:a16="http://schemas.microsoft.com/office/drawing/2014/main" val="1864046685"/>
                    </a:ext>
                  </a:extLst>
                </a:gridCol>
                <a:gridCol w="1892170">
                  <a:extLst>
                    <a:ext uri="{9D8B030D-6E8A-4147-A177-3AD203B41FA5}">
                      <a16:colId xmlns:a16="http://schemas.microsoft.com/office/drawing/2014/main" val="4066359124"/>
                    </a:ext>
                  </a:extLst>
                </a:gridCol>
              </a:tblGrid>
              <a:tr h="247091">
                <a:tc>
                  <a:txBody>
                    <a:bodyPr/>
                    <a:lstStyle/>
                    <a:p>
                      <a:pPr algn="l" fontAlgn="base"/>
                      <a:r>
                        <a:rPr lang="en-GB" b="1">
                          <a:effectLst/>
                          <a:latin typeface="inherit"/>
                        </a:rPr>
                        <a:t>Drug</a:t>
                      </a:r>
                    </a:p>
                  </a:txBody>
                  <a:tcPr marL="47625" marR="47625" marT="47625" marB="47625" anchor="ctr">
                    <a:lnL>
                      <a:noFill/>
                    </a:lnL>
                    <a:lnR>
                      <a:noFill/>
                    </a:lnR>
                    <a:lnT>
                      <a:noFill/>
                    </a:lnT>
                    <a:lnB>
                      <a:noFill/>
                    </a:lnB>
                    <a:solidFill>
                      <a:srgbClr val="FFFFFF"/>
                    </a:solidFill>
                  </a:tcPr>
                </a:tc>
                <a:tc>
                  <a:txBody>
                    <a:bodyPr/>
                    <a:lstStyle/>
                    <a:p>
                      <a:pPr algn="l" fontAlgn="base"/>
                      <a:r>
                        <a:rPr lang="en-GB" b="1">
                          <a:effectLst/>
                          <a:latin typeface="inherit"/>
                        </a:rPr>
                        <a:t>V</a:t>
                      </a:r>
                      <a:r>
                        <a:rPr lang="en-GB" b="1" baseline="-25000">
                          <a:effectLst/>
                          <a:latin typeface="inherit"/>
                        </a:rPr>
                        <a:t>D</a:t>
                      </a:r>
                      <a:endParaRPr lang="en-GB" b="1">
                        <a:effectLst/>
                        <a:latin typeface="inherit"/>
                      </a:endParaRPr>
                    </a:p>
                  </a:txBody>
                  <a:tcPr marL="47625" marR="47625" marT="47625" marB="47625" anchor="ctr">
                    <a:lnL>
                      <a:noFill/>
                    </a:lnL>
                    <a:lnR>
                      <a:noFill/>
                    </a:lnR>
                    <a:lnT>
                      <a:noFill/>
                    </a:lnT>
                    <a:lnB>
                      <a:noFill/>
                    </a:lnB>
                    <a:solidFill>
                      <a:srgbClr val="FFFFFF"/>
                    </a:solidFill>
                  </a:tcPr>
                </a:tc>
                <a:tc>
                  <a:txBody>
                    <a:bodyPr/>
                    <a:lstStyle/>
                    <a:p>
                      <a:pPr algn="l" fontAlgn="base"/>
                      <a:r>
                        <a:rPr lang="en-GB" b="1">
                          <a:effectLst/>
                          <a:latin typeface="inherit"/>
                        </a:rPr>
                        <a:t>Comments</a:t>
                      </a:r>
                    </a:p>
                  </a:txBody>
                  <a:tcPr marL="47625" marR="47625" marT="47625" marB="47625" anchor="ctr">
                    <a:lnL>
                      <a:noFill/>
                    </a:lnL>
                    <a:lnR>
                      <a:noFill/>
                    </a:lnR>
                    <a:lnT>
                      <a:noFill/>
                    </a:lnT>
                    <a:lnB>
                      <a:noFill/>
                    </a:lnB>
                    <a:solidFill>
                      <a:srgbClr val="FFFFFF"/>
                    </a:solidFill>
                  </a:tcPr>
                </a:tc>
                <a:tc>
                  <a:txBody>
                    <a:bodyPr/>
                    <a:lstStyle/>
                    <a:p>
                      <a:pPr algn="l" fontAlgn="base"/>
                      <a:r>
                        <a:rPr lang="en-GB" b="1">
                          <a:effectLst/>
                          <a:latin typeface="inherit"/>
                        </a:rPr>
                        <a:t>Properties</a:t>
                      </a:r>
                    </a:p>
                  </a:txBody>
                  <a:tcPr marL="47625" marR="47625" marT="47625" marB="47625" anchor="ctr">
                    <a:lnL>
                      <a:noFill/>
                    </a:lnL>
                    <a:lnR>
                      <a:noFill/>
                    </a:lnR>
                    <a:lnT>
                      <a:noFill/>
                    </a:lnT>
                    <a:lnB>
                      <a:noFill/>
                    </a:lnB>
                    <a:solidFill>
                      <a:srgbClr val="FFFFFF"/>
                    </a:solidFill>
                  </a:tcPr>
                </a:tc>
                <a:extLst>
                  <a:ext uri="{0D108BD9-81ED-4DB2-BD59-A6C34878D82A}">
                    <a16:rowId xmlns:a16="http://schemas.microsoft.com/office/drawing/2014/main" val="2842240596"/>
                  </a:ext>
                </a:extLst>
              </a:tr>
              <a:tr h="613905">
                <a:tc>
                  <a:txBody>
                    <a:bodyPr/>
                    <a:lstStyle/>
                    <a:p>
                      <a:pPr algn="l" fontAlgn="t"/>
                      <a:r>
                        <a:rPr lang="en-GB" sz="1400" u="sng" dirty="0">
                          <a:solidFill>
                            <a:srgbClr val="0080FF"/>
                          </a:solidFill>
                          <a:effectLst/>
                          <a:latin typeface="inherit"/>
                          <a:hlinkClick r:id="rId3"/>
                        </a:rPr>
                        <a:t>Warfarin</a:t>
                      </a:r>
                      <a:endParaRPr lang="en-GB" sz="1400" dirty="0">
                        <a:effectLst/>
                        <a:latin typeface="inherit"/>
                      </a:endParaRPr>
                    </a:p>
                  </a:txBody>
                  <a:tcPr marL="47625" marR="47625" marT="47625" marB="47625">
                    <a:lnL>
                      <a:noFill/>
                    </a:lnL>
                    <a:lnR>
                      <a:noFill/>
                    </a:lnR>
                    <a:lnT>
                      <a:noFill/>
                    </a:lnT>
                    <a:lnB>
                      <a:noFill/>
                    </a:lnB>
                    <a:solidFill>
                      <a:srgbClr val="F2F2F2"/>
                    </a:solidFill>
                  </a:tcPr>
                </a:tc>
                <a:tc>
                  <a:txBody>
                    <a:bodyPr/>
                    <a:lstStyle/>
                    <a:p>
                      <a:pPr algn="l" fontAlgn="t"/>
                      <a:r>
                        <a:rPr lang="en-GB" sz="1400">
                          <a:effectLst/>
                          <a:latin typeface="inherit"/>
                        </a:rPr>
                        <a:t>8L</a:t>
                      </a:r>
                    </a:p>
                  </a:txBody>
                  <a:tcPr marL="47625" marR="47625" marT="47625" marB="47625">
                    <a:lnL>
                      <a:noFill/>
                    </a:lnL>
                    <a:lnR>
                      <a:noFill/>
                    </a:lnR>
                    <a:lnT>
                      <a:noFill/>
                    </a:lnT>
                    <a:lnB>
                      <a:noFill/>
                    </a:lnB>
                    <a:solidFill>
                      <a:srgbClr val="F2F2F2"/>
                    </a:solidFill>
                  </a:tcPr>
                </a:tc>
                <a:tc>
                  <a:txBody>
                    <a:bodyPr/>
                    <a:lstStyle/>
                    <a:p>
                      <a:pPr algn="l" fontAlgn="t"/>
                      <a:r>
                        <a:rPr lang="en-GB" sz="1400" dirty="0">
                          <a:effectLst/>
                          <a:latin typeface="inherit"/>
                        </a:rPr>
                        <a:t>Reflects a high degree of plasma protein binding.</a:t>
                      </a:r>
                    </a:p>
                  </a:txBody>
                  <a:tcPr marL="47625" marR="47625" marT="47625" marB="47625">
                    <a:lnL>
                      <a:noFill/>
                    </a:lnL>
                    <a:lnR>
                      <a:noFill/>
                    </a:lnR>
                    <a:lnT>
                      <a:noFill/>
                    </a:lnT>
                    <a:lnB>
                      <a:noFill/>
                    </a:lnB>
                    <a:solidFill>
                      <a:srgbClr val="F2F2F2"/>
                    </a:solidFill>
                  </a:tcPr>
                </a:tc>
                <a:tc>
                  <a:txBody>
                    <a:bodyPr/>
                    <a:lstStyle/>
                    <a:p>
                      <a:pPr algn="l" fontAlgn="t"/>
                      <a:r>
                        <a:rPr lang="en-GB" sz="1400">
                          <a:effectLst/>
                          <a:latin typeface="inherit"/>
                        </a:rPr>
                        <a:t>PPB=99%, T1/2=37-89h</a:t>
                      </a:r>
                    </a:p>
                  </a:txBody>
                  <a:tcPr marL="47625" marR="47625" marT="47625" marB="47625">
                    <a:lnL>
                      <a:noFill/>
                    </a:lnL>
                    <a:lnR>
                      <a:noFill/>
                    </a:lnR>
                    <a:lnT>
                      <a:noFill/>
                    </a:lnT>
                    <a:lnB>
                      <a:noFill/>
                    </a:lnB>
                    <a:solidFill>
                      <a:srgbClr val="F2F2F2"/>
                    </a:solidFill>
                  </a:tcPr>
                </a:tc>
                <a:extLst>
                  <a:ext uri="{0D108BD9-81ED-4DB2-BD59-A6C34878D82A}">
                    <a16:rowId xmlns:a16="http://schemas.microsoft.com/office/drawing/2014/main" val="3567117052"/>
                  </a:ext>
                </a:extLst>
              </a:tr>
              <a:tr h="430498">
                <a:tc>
                  <a:txBody>
                    <a:bodyPr/>
                    <a:lstStyle/>
                    <a:p>
                      <a:pPr algn="l" fontAlgn="t"/>
                      <a:r>
                        <a:rPr lang="en-GB" sz="1400" u="sng">
                          <a:solidFill>
                            <a:srgbClr val="0080FF"/>
                          </a:solidFill>
                          <a:effectLst/>
                          <a:latin typeface="inherit"/>
                          <a:hlinkClick r:id="rId4"/>
                        </a:rPr>
                        <a:t>Theophylline</a:t>
                      </a:r>
                      <a:endParaRPr lang="en-GB" sz="1400">
                        <a:effectLst/>
                        <a:latin typeface="inherit"/>
                      </a:endParaRPr>
                    </a:p>
                  </a:txBody>
                  <a:tcPr marL="47625" marR="47625" marT="47625" marB="47625">
                    <a:lnL>
                      <a:noFill/>
                    </a:lnL>
                    <a:lnR>
                      <a:noFill/>
                    </a:lnR>
                    <a:lnT>
                      <a:noFill/>
                    </a:lnT>
                    <a:lnB>
                      <a:noFill/>
                    </a:lnB>
                    <a:solidFill>
                      <a:srgbClr val="FFFFFF"/>
                    </a:solidFill>
                  </a:tcPr>
                </a:tc>
                <a:tc>
                  <a:txBody>
                    <a:bodyPr/>
                    <a:lstStyle/>
                    <a:p>
                      <a:pPr algn="l" fontAlgn="t"/>
                      <a:r>
                        <a:rPr lang="en-GB" sz="1400">
                          <a:effectLst/>
                          <a:latin typeface="inherit"/>
                        </a:rPr>
                        <a:t>30L</a:t>
                      </a:r>
                    </a:p>
                  </a:txBody>
                  <a:tcPr marL="47625" marR="47625" marT="47625" marB="47625">
                    <a:lnL>
                      <a:noFill/>
                    </a:lnL>
                    <a:lnR>
                      <a:noFill/>
                    </a:lnR>
                    <a:lnT>
                      <a:noFill/>
                    </a:lnT>
                    <a:lnB>
                      <a:noFill/>
                    </a:lnB>
                    <a:solidFill>
                      <a:srgbClr val="FFFFFF"/>
                    </a:solidFill>
                  </a:tcPr>
                </a:tc>
                <a:tc>
                  <a:txBody>
                    <a:bodyPr/>
                    <a:lstStyle/>
                    <a:p>
                      <a:pPr algn="l" fontAlgn="t"/>
                      <a:r>
                        <a:rPr lang="en-GB" sz="1400">
                          <a:effectLst/>
                          <a:latin typeface="inherit"/>
                        </a:rPr>
                        <a:t>Represents distribution in total body water.</a:t>
                      </a:r>
                    </a:p>
                  </a:txBody>
                  <a:tcPr marL="47625" marR="47625" marT="47625" marB="47625">
                    <a:lnL>
                      <a:noFill/>
                    </a:lnL>
                    <a:lnR>
                      <a:noFill/>
                    </a:lnR>
                    <a:lnT>
                      <a:noFill/>
                    </a:lnT>
                    <a:lnB>
                      <a:noFill/>
                    </a:lnB>
                    <a:solidFill>
                      <a:srgbClr val="FFFFFF"/>
                    </a:solidFill>
                  </a:tcPr>
                </a:tc>
                <a:tc>
                  <a:txBody>
                    <a:bodyPr/>
                    <a:lstStyle/>
                    <a:p>
                      <a:pPr algn="l" fontAlgn="t"/>
                      <a:r>
                        <a:rPr lang="en-GB" sz="1400">
                          <a:effectLst/>
                          <a:latin typeface="inherit"/>
                        </a:rPr>
                        <a:t>PPB=40%, T1/2=8h</a:t>
                      </a:r>
                    </a:p>
                  </a:txBody>
                  <a:tcPr marL="47625" marR="47625" marT="47625" marB="47625">
                    <a:lnL>
                      <a:noFill/>
                    </a:lnL>
                    <a:lnR>
                      <a:noFill/>
                    </a:lnR>
                    <a:lnT>
                      <a:noFill/>
                    </a:lnT>
                    <a:lnB>
                      <a:noFill/>
                    </a:lnB>
                    <a:solidFill>
                      <a:srgbClr val="FFFFFF"/>
                    </a:solidFill>
                  </a:tcPr>
                </a:tc>
                <a:extLst>
                  <a:ext uri="{0D108BD9-81ED-4DB2-BD59-A6C34878D82A}">
                    <a16:rowId xmlns:a16="http://schemas.microsoft.com/office/drawing/2014/main" val="2943645758"/>
                  </a:ext>
                </a:extLst>
              </a:tr>
              <a:tr h="613905">
                <a:tc>
                  <a:txBody>
                    <a:bodyPr/>
                    <a:lstStyle/>
                    <a:p>
                      <a:pPr algn="l" fontAlgn="t"/>
                      <a:r>
                        <a:rPr lang="en-GB" sz="1400" u="sng">
                          <a:solidFill>
                            <a:srgbClr val="0080FF"/>
                          </a:solidFill>
                          <a:effectLst/>
                          <a:latin typeface="inherit"/>
                          <a:hlinkClick r:id="rId5"/>
                        </a:rPr>
                        <a:t>Chloroquine</a:t>
                      </a:r>
                      <a:endParaRPr lang="en-GB" sz="1400">
                        <a:effectLst/>
                        <a:latin typeface="inherit"/>
                      </a:endParaRPr>
                    </a:p>
                  </a:txBody>
                  <a:tcPr marL="47625" marR="47625" marT="47625" marB="47625">
                    <a:lnL>
                      <a:noFill/>
                    </a:lnL>
                    <a:lnR>
                      <a:noFill/>
                    </a:lnR>
                    <a:lnT>
                      <a:noFill/>
                    </a:lnT>
                    <a:lnB>
                      <a:noFill/>
                    </a:lnB>
                    <a:solidFill>
                      <a:srgbClr val="F2F2F2"/>
                    </a:solidFill>
                  </a:tcPr>
                </a:tc>
                <a:tc>
                  <a:txBody>
                    <a:bodyPr/>
                    <a:lstStyle/>
                    <a:p>
                      <a:pPr algn="l" fontAlgn="t"/>
                      <a:r>
                        <a:rPr lang="en-GB" sz="1400">
                          <a:effectLst/>
                          <a:latin typeface="inherit"/>
                        </a:rPr>
                        <a:t>15000L</a:t>
                      </a:r>
                    </a:p>
                  </a:txBody>
                  <a:tcPr marL="47625" marR="47625" marT="47625" marB="47625">
                    <a:lnL>
                      <a:noFill/>
                    </a:lnL>
                    <a:lnR>
                      <a:noFill/>
                    </a:lnR>
                    <a:lnT>
                      <a:noFill/>
                    </a:lnT>
                    <a:lnB>
                      <a:noFill/>
                    </a:lnB>
                    <a:solidFill>
                      <a:srgbClr val="F2F2F2"/>
                    </a:solidFill>
                  </a:tcPr>
                </a:tc>
                <a:tc>
                  <a:txBody>
                    <a:bodyPr/>
                    <a:lstStyle/>
                    <a:p>
                      <a:pPr algn="l" fontAlgn="t"/>
                      <a:r>
                        <a:rPr lang="en-GB" sz="1400">
                          <a:effectLst/>
                          <a:latin typeface="inherit"/>
                        </a:rPr>
                        <a:t>Highly lipophilic molecules which partitions into body fat</a:t>
                      </a:r>
                    </a:p>
                  </a:txBody>
                  <a:tcPr marL="47625" marR="47625" marT="47625" marB="47625">
                    <a:lnL>
                      <a:noFill/>
                    </a:lnL>
                    <a:lnR>
                      <a:noFill/>
                    </a:lnR>
                    <a:lnT>
                      <a:noFill/>
                    </a:lnT>
                    <a:lnB>
                      <a:noFill/>
                    </a:lnB>
                    <a:solidFill>
                      <a:srgbClr val="F2F2F2"/>
                    </a:solidFill>
                  </a:tcPr>
                </a:tc>
                <a:tc>
                  <a:txBody>
                    <a:bodyPr/>
                    <a:lstStyle/>
                    <a:p>
                      <a:pPr algn="l" fontAlgn="t"/>
                      <a:r>
                        <a:rPr lang="en-GB" sz="1400">
                          <a:effectLst/>
                          <a:latin typeface="inherit"/>
                        </a:rPr>
                        <a:t>PPB=55%, T1/2=1-2 months</a:t>
                      </a:r>
                    </a:p>
                  </a:txBody>
                  <a:tcPr marL="47625" marR="47625" marT="47625" marB="47625">
                    <a:lnL>
                      <a:noFill/>
                    </a:lnL>
                    <a:lnR>
                      <a:noFill/>
                    </a:lnR>
                    <a:lnT>
                      <a:noFill/>
                    </a:lnT>
                    <a:lnB>
                      <a:noFill/>
                    </a:lnB>
                    <a:solidFill>
                      <a:srgbClr val="F2F2F2"/>
                    </a:solidFill>
                  </a:tcPr>
                </a:tc>
                <a:extLst>
                  <a:ext uri="{0D108BD9-81ED-4DB2-BD59-A6C34878D82A}">
                    <a16:rowId xmlns:a16="http://schemas.microsoft.com/office/drawing/2014/main" val="3519922007"/>
                  </a:ext>
                </a:extLst>
              </a:tr>
              <a:tr h="430498">
                <a:tc>
                  <a:txBody>
                    <a:bodyPr/>
                    <a:lstStyle/>
                    <a:p>
                      <a:pPr algn="l" fontAlgn="t"/>
                      <a:r>
                        <a:rPr lang="en-GB" sz="1400" u="sng">
                          <a:solidFill>
                            <a:srgbClr val="0080FF"/>
                          </a:solidFill>
                          <a:effectLst/>
                          <a:latin typeface="inherit"/>
                          <a:hlinkClick r:id="rId6"/>
                        </a:rPr>
                        <a:t>NXY-059</a:t>
                      </a:r>
                      <a:endParaRPr lang="en-GB" sz="1400">
                        <a:effectLst/>
                        <a:latin typeface="inherit"/>
                      </a:endParaRPr>
                    </a:p>
                  </a:txBody>
                  <a:tcPr marL="47625" marR="47625" marT="47625" marB="47625">
                    <a:lnL>
                      <a:noFill/>
                    </a:lnL>
                    <a:lnR>
                      <a:noFill/>
                    </a:lnR>
                    <a:lnT>
                      <a:noFill/>
                    </a:lnT>
                    <a:lnB>
                      <a:noFill/>
                    </a:lnB>
                    <a:solidFill>
                      <a:srgbClr val="FFFFFF"/>
                    </a:solidFill>
                  </a:tcPr>
                </a:tc>
                <a:tc>
                  <a:txBody>
                    <a:bodyPr/>
                    <a:lstStyle/>
                    <a:p>
                      <a:pPr algn="l" fontAlgn="t"/>
                      <a:r>
                        <a:rPr lang="en-GB" sz="1400">
                          <a:effectLst/>
                          <a:latin typeface="inherit"/>
                        </a:rPr>
                        <a:t>8L</a:t>
                      </a:r>
                    </a:p>
                  </a:txBody>
                  <a:tcPr marL="47625" marR="47625" marT="47625" marB="47625">
                    <a:lnL>
                      <a:noFill/>
                    </a:lnL>
                    <a:lnR>
                      <a:noFill/>
                    </a:lnR>
                    <a:lnT>
                      <a:noFill/>
                    </a:lnT>
                    <a:lnB>
                      <a:noFill/>
                    </a:lnB>
                    <a:solidFill>
                      <a:srgbClr val="FFFFFF"/>
                    </a:solidFill>
                  </a:tcPr>
                </a:tc>
                <a:tc>
                  <a:txBody>
                    <a:bodyPr/>
                    <a:lstStyle/>
                    <a:p>
                      <a:pPr algn="l" fontAlgn="t"/>
                      <a:r>
                        <a:rPr lang="en-GB" sz="1400">
                          <a:effectLst/>
                          <a:latin typeface="inherit"/>
                        </a:rPr>
                        <a:t>Highly-charged hydrophilic molecule.</a:t>
                      </a:r>
                    </a:p>
                  </a:txBody>
                  <a:tcPr marL="47625" marR="47625" marT="47625" marB="47625">
                    <a:lnL>
                      <a:noFill/>
                    </a:lnL>
                    <a:lnR>
                      <a:noFill/>
                    </a:lnR>
                    <a:lnT>
                      <a:noFill/>
                    </a:lnT>
                    <a:lnB>
                      <a:noFill/>
                    </a:lnB>
                    <a:solidFill>
                      <a:srgbClr val="FFFFFF"/>
                    </a:solidFill>
                  </a:tcPr>
                </a:tc>
                <a:tc>
                  <a:txBody>
                    <a:bodyPr/>
                    <a:lstStyle/>
                    <a:p>
                      <a:pPr algn="l" fontAlgn="t"/>
                      <a:r>
                        <a:rPr lang="en-GB" sz="1400" dirty="0">
                          <a:effectLst/>
                          <a:latin typeface="inherit"/>
                        </a:rPr>
                        <a:t>PPB=30%, T1/2=2-4h</a:t>
                      </a:r>
                    </a:p>
                  </a:txBody>
                  <a:tcPr marL="47625" marR="47625" marT="47625" marB="47625">
                    <a:lnL>
                      <a:noFill/>
                    </a:lnL>
                    <a:lnR>
                      <a:noFill/>
                    </a:lnR>
                    <a:lnT>
                      <a:noFill/>
                    </a:lnT>
                    <a:lnB>
                      <a:noFill/>
                    </a:lnB>
                    <a:solidFill>
                      <a:srgbClr val="FFFFFF"/>
                    </a:solidFill>
                  </a:tcPr>
                </a:tc>
                <a:extLst>
                  <a:ext uri="{0D108BD9-81ED-4DB2-BD59-A6C34878D82A}">
                    <a16:rowId xmlns:a16="http://schemas.microsoft.com/office/drawing/2014/main" val="4039270088"/>
                  </a:ext>
                </a:extLst>
              </a:tr>
            </a:tbl>
          </a:graphicData>
        </a:graphic>
      </p:graphicFrame>
      <p:sp>
        <p:nvSpPr>
          <p:cNvPr id="7" name="Rectangle 1">
            <a:extLst>
              <a:ext uri="{FF2B5EF4-FFF2-40B4-BE49-F238E27FC236}">
                <a16:creationId xmlns:a16="http://schemas.microsoft.com/office/drawing/2014/main" id="{5060932B-580E-2E3D-56D0-A706968332CA}"/>
              </a:ext>
            </a:extLst>
          </p:cNvPr>
          <p:cNvSpPr>
            <a:spLocks noChangeArrowheads="1"/>
          </p:cNvSpPr>
          <p:nvPr/>
        </p:nvSpPr>
        <p:spPr bwMode="auto">
          <a:xfrm>
            <a:off x="2555776" y="1992024"/>
            <a:ext cx="673224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669892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207C1-2674-7181-B898-321541FCF244}"/>
              </a:ext>
            </a:extLst>
          </p:cNvPr>
          <p:cNvSpPr>
            <a:spLocks noGrp="1"/>
          </p:cNvSpPr>
          <p:nvPr>
            <p:ph type="title"/>
          </p:nvPr>
        </p:nvSpPr>
        <p:spPr/>
        <p:txBody>
          <a:bodyPr/>
          <a:lstStyle/>
          <a:p>
            <a:r>
              <a:rPr lang="en-GB" dirty="0"/>
              <a:t>Plasma Protein Binding</a:t>
            </a:r>
          </a:p>
        </p:txBody>
      </p:sp>
      <p:sp>
        <p:nvSpPr>
          <p:cNvPr id="3" name="Content Placeholder 2">
            <a:extLst>
              <a:ext uri="{FF2B5EF4-FFF2-40B4-BE49-F238E27FC236}">
                <a16:creationId xmlns:a16="http://schemas.microsoft.com/office/drawing/2014/main" id="{D347A423-6457-BA46-735D-2B98206AC7E8}"/>
              </a:ext>
            </a:extLst>
          </p:cNvPr>
          <p:cNvSpPr>
            <a:spLocks noGrp="1"/>
          </p:cNvSpPr>
          <p:nvPr>
            <p:ph idx="1"/>
          </p:nvPr>
        </p:nvSpPr>
        <p:spPr/>
        <p:txBody>
          <a:bodyPr/>
          <a:lstStyle/>
          <a:p>
            <a:r>
              <a:rPr lang="en-GB" sz="2800" dirty="0"/>
              <a:t>In general, acidic and neutral drugs primarily bind to albumin, and basic drugs bind to the acidic alpha-1 acid glycoprotein or Lipoproteins</a:t>
            </a:r>
          </a:p>
        </p:txBody>
      </p:sp>
      <p:pic>
        <p:nvPicPr>
          <p:cNvPr id="4" name="Picture 3">
            <a:extLst>
              <a:ext uri="{FF2B5EF4-FFF2-40B4-BE49-F238E27FC236}">
                <a16:creationId xmlns:a16="http://schemas.microsoft.com/office/drawing/2014/main" id="{88A03E46-25C4-62CD-A6FD-5E42D6654547}"/>
              </a:ext>
            </a:extLst>
          </p:cNvPr>
          <p:cNvPicPr>
            <a:picLocks noChangeAspect="1"/>
          </p:cNvPicPr>
          <p:nvPr/>
        </p:nvPicPr>
        <p:blipFill>
          <a:blip r:embed="rId2"/>
          <a:stretch>
            <a:fillRect/>
          </a:stretch>
        </p:blipFill>
        <p:spPr>
          <a:xfrm>
            <a:off x="1960388" y="2622236"/>
            <a:ext cx="4916836" cy="4335156"/>
          </a:xfrm>
          <a:prstGeom prst="rect">
            <a:avLst/>
          </a:prstGeom>
        </p:spPr>
      </p:pic>
    </p:spTree>
    <p:extLst>
      <p:ext uri="{BB962C8B-B14F-4D97-AF65-F5344CB8AC3E}">
        <p14:creationId xmlns:p14="http://schemas.microsoft.com/office/powerpoint/2010/main" val="349994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5324E-5AEC-54FB-0130-438A35945E55}"/>
              </a:ext>
            </a:extLst>
          </p:cNvPr>
          <p:cNvSpPr>
            <a:spLocks noGrp="1"/>
          </p:cNvSpPr>
          <p:nvPr>
            <p:ph type="title"/>
          </p:nvPr>
        </p:nvSpPr>
        <p:spPr/>
        <p:txBody>
          <a:bodyPr/>
          <a:lstStyle/>
          <a:p>
            <a:r>
              <a:rPr lang="en-GB" dirty="0"/>
              <a:t>Opening </a:t>
            </a:r>
            <a:r>
              <a:rPr lang="en-GB" dirty="0" err="1"/>
              <a:t>DataWarrior</a:t>
            </a:r>
            <a:endParaRPr lang="en-GB" dirty="0"/>
          </a:p>
        </p:txBody>
      </p:sp>
      <p:sp>
        <p:nvSpPr>
          <p:cNvPr id="3" name="Content Placeholder 2">
            <a:extLst>
              <a:ext uri="{FF2B5EF4-FFF2-40B4-BE49-F238E27FC236}">
                <a16:creationId xmlns:a16="http://schemas.microsoft.com/office/drawing/2014/main" id="{C0F793D2-7F16-BBBE-78B5-1C31A470F80E}"/>
              </a:ext>
            </a:extLst>
          </p:cNvPr>
          <p:cNvSpPr>
            <a:spLocks noGrp="1"/>
          </p:cNvSpPr>
          <p:nvPr>
            <p:ph idx="1"/>
          </p:nvPr>
        </p:nvSpPr>
        <p:spPr/>
        <p:txBody>
          <a:bodyPr/>
          <a:lstStyle/>
          <a:p>
            <a:r>
              <a:rPr lang="en-GB" dirty="0" err="1"/>
              <a:t>Doubleclick</a:t>
            </a:r>
            <a:r>
              <a:rPr lang="en-GB" dirty="0"/>
              <a:t> on the </a:t>
            </a:r>
            <a:r>
              <a:rPr lang="en-GB" dirty="0" err="1"/>
              <a:t>DataWarrior</a:t>
            </a:r>
            <a:r>
              <a:rPr lang="en-GB" dirty="0"/>
              <a:t> icon in the applications folder</a:t>
            </a:r>
          </a:p>
          <a:p>
            <a:r>
              <a:rPr lang="en-GB" dirty="0"/>
              <a:t>The first time you will get an alert because the application was not downloaded from the App Store</a:t>
            </a:r>
          </a:p>
        </p:txBody>
      </p:sp>
      <p:pic>
        <p:nvPicPr>
          <p:cNvPr id="7" name="Picture 6" descr="A screenshot of a computer&#10;&#10;Description automatically generated">
            <a:extLst>
              <a:ext uri="{FF2B5EF4-FFF2-40B4-BE49-F238E27FC236}">
                <a16:creationId xmlns:a16="http://schemas.microsoft.com/office/drawing/2014/main" id="{C421F19E-2B96-5F3E-4DAD-60B2D98ABD17}"/>
              </a:ext>
            </a:extLst>
          </p:cNvPr>
          <p:cNvPicPr>
            <a:picLocks noChangeAspect="1"/>
          </p:cNvPicPr>
          <p:nvPr/>
        </p:nvPicPr>
        <p:blipFill>
          <a:blip r:embed="rId2"/>
          <a:stretch>
            <a:fillRect/>
          </a:stretch>
        </p:blipFill>
        <p:spPr>
          <a:xfrm>
            <a:off x="539552" y="3891872"/>
            <a:ext cx="3757095" cy="2966128"/>
          </a:xfrm>
          <a:prstGeom prst="rect">
            <a:avLst/>
          </a:prstGeom>
        </p:spPr>
      </p:pic>
      <p:pic>
        <p:nvPicPr>
          <p:cNvPr id="9" name="Picture 8" descr="A screenshot of a phone&#10;&#10;Description automatically generated">
            <a:extLst>
              <a:ext uri="{FF2B5EF4-FFF2-40B4-BE49-F238E27FC236}">
                <a16:creationId xmlns:a16="http://schemas.microsoft.com/office/drawing/2014/main" id="{4D67BAD4-0F8D-85AB-329C-48B0DED120E8}"/>
              </a:ext>
            </a:extLst>
          </p:cNvPr>
          <p:cNvPicPr>
            <a:picLocks noChangeAspect="1"/>
          </p:cNvPicPr>
          <p:nvPr/>
        </p:nvPicPr>
        <p:blipFill>
          <a:blip r:embed="rId3"/>
          <a:stretch>
            <a:fillRect/>
          </a:stretch>
        </p:blipFill>
        <p:spPr>
          <a:xfrm>
            <a:off x="6012160" y="3897544"/>
            <a:ext cx="2448272" cy="2731856"/>
          </a:xfrm>
          <a:prstGeom prst="rect">
            <a:avLst/>
          </a:prstGeom>
        </p:spPr>
      </p:pic>
    </p:spTree>
    <p:extLst>
      <p:ext uri="{BB962C8B-B14F-4D97-AF65-F5344CB8AC3E}">
        <p14:creationId xmlns:p14="http://schemas.microsoft.com/office/powerpoint/2010/main" val="25958715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13475-EB22-61D0-54E1-690C45FA4968}"/>
              </a:ext>
            </a:extLst>
          </p:cNvPr>
          <p:cNvSpPr>
            <a:spLocks noGrp="1"/>
          </p:cNvSpPr>
          <p:nvPr>
            <p:ph type="title"/>
          </p:nvPr>
        </p:nvSpPr>
        <p:spPr/>
        <p:txBody>
          <a:bodyPr/>
          <a:lstStyle/>
          <a:p>
            <a:r>
              <a:rPr lang="en-GB" dirty="0"/>
              <a:t>Metabolism</a:t>
            </a:r>
          </a:p>
        </p:txBody>
      </p:sp>
      <p:sp>
        <p:nvSpPr>
          <p:cNvPr id="3" name="Content Placeholder 2">
            <a:extLst>
              <a:ext uri="{FF2B5EF4-FFF2-40B4-BE49-F238E27FC236}">
                <a16:creationId xmlns:a16="http://schemas.microsoft.com/office/drawing/2014/main" id="{A13EC28F-FB2C-0E71-1B18-616B7C63CB42}"/>
              </a:ext>
            </a:extLst>
          </p:cNvPr>
          <p:cNvSpPr>
            <a:spLocks noGrp="1"/>
          </p:cNvSpPr>
          <p:nvPr>
            <p:ph idx="1"/>
          </p:nvPr>
        </p:nvSpPr>
        <p:spPr>
          <a:xfrm>
            <a:off x="0" y="1295400"/>
            <a:ext cx="8892480" cy="5105400"/>
          </a:xfrm>
        </p:spPr>
        <p:txBody>
          <a:bodyPr/>
          <a:lstStyle/>
          <a:p>
            <a:r>
              <a:rPr lang="en-GB" dirty="0"/>
              <a:t>Several computational tools to predict sites of metabolism.</a:t>
            </a:r>
          </a:p>
          <a:p>
            <a:r>
              <a:rPr lang="en-GB" dirty="0"/>
              <a:t>Mainly CYP450 mediated</a:t>
            </a:r>
          </a:p>
        </p:txBody>
      </p:sp>
      <p:pic>
        <p:nvPicPr>
          <p:cNvPr id="5" name="Picture 4">
            <a:extLst>
              <a:ext uri="{FF2B5EF4-FFF2-40B4-BE49-F238E27FC236}">
                <a16:creationId xmlns:a16="http://schemas.microsoft.com/office/drawing/2014/main" id="{60CBF737-1A2E-12FB-BD84-8360B9A08D08}"/>
              </a:ext>
            </a:extLst>
          </p:cNvPr>
          <p:cNvPicPr>
            <a:picLocks noChangeAspect="1"/>
          </p:cNvPicPr>
          <p:nvPr/>
        </p:nvPicPr>
        <p:blipFill>
          <a:blip r:embed="rId2"/>
          <a:stretch>
            <a:fillRect/>
          </a:stretch>
        </p:blipFill>
        <p:spPr>
          <a:xfrm>
            <a:off x="2162014" y="3090776"/>
            <a:ext cx="4819972" cy="3427536"/>
          </a:xfrm>
          <a:prstGeom prst="rect">
            <a:avLst/>
          </a:prstGeom>
        </p:spPr>
      </p:pic>
    </p:spTree>
    <p:extLst>
      <p:ext uri="{BB962C8B-B14F-4D97-AF65-F5344CB8AC3E}">
        <p14:creationId xmlns:p14="http://schemas.microsoft.com/office/powerpoint/2010/main" val="1072645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74B283-532C-3905-DEE1-C35AB2657B5B}"/>
              </a:ext>
            </a:extLst>
          </p:cNvPr>
          <p:cNvSpPr>
            <a:spLocks noGrp="1"/>
          </p:cNvSpPr>
          <p:nvPr>
            <p:ph type="title"/>
          </p:nvPr>
        </p:nvSpPr>
        <p:spPr/>
        <p:txBody>
          <a:bodyPr/>
          <a:lstStyle/>
          <a:p>
            <a:r>
              <a:rPr lang="en-GB" dirty="0" err="1"/>
              <a:t>SMARTCyp</a:t>
            </a:r>
            <a:endParaRPr lang="en-GB" dirty="0"/>
          </a:p>
        </p:txBody>
      </p:sp>
      <p:sp>
        <p:nvSpPr>
          <p:cNvPr id="3" name="Content Placeholder 2">
            <a:extLst>
              <a:ext uri="{FF2B5EF4-FFF2-40B4-BE49-F238E27FC236}">
                <a16:creationId xmlns:a16="http://schemas.microsoft.com/office/drawing/2014/main" id="{397853BB-1513-4AAF-F482-ED1CDAC1CBFB}"/>
              </a:ext>
            </a:extLst>
          </p:cNvPr>
          <p:cNvSpPr>
            <a:spLocks noGrp="1"/>
          </p:cNvSpPr>
          <p:nvPr>
            <p:ph idx="1"/>
          </p:nvPr>
        </p:nvSpPr>
        <p:spPr>
          <a:xfrm>
            <a:off x="0" y="1295400"/>
            <a:ext cx="6816824" cy="5105400"/>
          </a:xfrm>
        </p:spPr>
        <p:txBody>
          <a:bodyPr/>
          <a:lstStyle/>
          <a:p>
            <a:r>
              <a:rPr lang="en-GB" dirty="0">
                <a:hlinkClick r:id="rId2"/>
              </a:rPr>
              <a:t>https://smartcyp.sund.ku.dk/mol_to_som</a:t>
            </a:r>
            <a:endParaRPr lang="en-GB" dirty="0"/>
          </a:p>
          <a:p>
            <a:endParaRPr lang="en-GB" dirty="0"/>
          </a:p>
          <a:p>
            <a:endParaRPr lang="en-GB" dirty="0"/>
          </a:p>
        </p:txBody>
      </p:sp>
      <p:pic>
        <p:nvPicPr>
          <p:cNvPr id="4" name="Picture 3">
            <a:extLst>
              <a:ext uri="{FF2B5EF4-FFF2-40B4-BE49-F238E27FC236}">
                <a16:creationId xmlns:a16="http://schemas.microsoft.com/office/drawing/2014/main" id="{85C5FA38-BBFB-8357-67CF-627554DDDE4D}"/>
              </a:ext>
            </a:extLst>
          </p:cNvPr>
          <p:cNvPicPr>
            <a:picLocks noChangeAspect="1"/>
          </p:cNvPicPr>
          <p:nvPr/>
        </p:nvPicPr>
        <p:blipFill>
          <a:blip r:embed="rId3"/>
          <a:stretch>
            <a:fillRect/>
          </a:stretch>
        </p:blipFill>
        <p:spPr>
          <a:xfrm>
            <a:off x="843304" y="2636458"/>
            <a:ext cx="4746240" cy="3904166"/>
          </a:xfrm>
          <a:prstGeom prst="rect">
            <a:avLst/>
          </a:prstGeom>
        </p:spPr>
      </p:pic>
      <p:pic>
        <p:nvPicPr>
          <p:cNvPr id="5" name="Picture 4">
            <a:extLst>
              <a:ext uri="{FF2B5EF4-FFF2-40B4-BE49-F238E27FC236}">
                <a16:creationId xmlns:a16="http://schemas.microsoft.com/office/drawing/2014/main" id="{90C21CE6-BC14-C4B1-3D9B-F3282DB60B15}"/>
              </a:ext>
            </a:extLst>
          </p:cNvPr>
          <p:cNvPicPr>
            <a:picLocks noChangeAspect="1"/>
          </p:cNvPicPr>
          <p:nvPr/>
        </p:nvPicPr>
        <p:blipFill>
          <a:blip r:embed="rId4"/>
          <a:stretch>
            <a:fillRect/>
          </a:stretch>
        </p:blipFill>
        <p:spPr>
          <a:xfrm>
            <a:off x="6816824" y="1405803"/>
            <a:ext cx="2291679" cy="5394995"/>
          </a:xfrm>
          <a:prstGeom prst="rect">
            <a:avLst/>
          </a:prstGeom>
        </p:spPr>
      </p:pic>
    </p:spTree>
    <p:extLst>
      <p:ext uri="{BB962C8B-B14F-4D97-AF65-F5344CB8AC3E}">
        <p14:creationId xmlns:p14="http://schemas.microsoft.com/office/powerpoint/2010/main" val="20971626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DB06D-C936-46D9-F600-39DACDCD4645}"/>
              </a:ext>
            </a:extLst>
          </p:cNvPr>
          <p:cNvSpPr>
            <a:spLocks noGrp="1"/>
          </p:cNvSpPr>
          <p:nvPr>
            <p:ph type="title"/>
          </p:nvPr>
        </p:nvSpPr>
        <p:spPr/>
        <p:txBody>
          <a:bodyPr/>
          <a:lstStyle/>
          <a:p>
            <a:r>
              <a:rPr lang="en-GB" dirty="0" err="1"/>
              <a:t>Xenosite</a:t>
            </a:r>
            <a:endParaRPr lang="en-GB" dirty="0"/>
          </a:p>
        </p:txBody>
      </p:sp>
      <p:sp>
        <p:nvSpPr>
          <p:cNvPr id="3" name="Content Placeholder 2">
            <a:extLst>
              <a:ext uri="{FF2B5EF4-FFF2-40B4-BE49-F238E27FC236}">
                <a16:creationId xmlns:a16="http://schemas.microsoft.com/office/drawing/2014/main" id="{FBF3F980-1C9E-12F8-22F1-6A615590D5E5}"/>
              </a:ext>
            </a:extLst>
          </p:cNvPr>
          <p:cNvSpPr>
            <a:spLocks noGrp="1"/>
          </p:cNvSpPr>
          <p:nvPr>
            <p:ph idx="1"/>
          </p:nvPr>
        </p:nvSpPr>
        <p:spPr>
          <a:xfrm>
            <a:off x="0" y="1295400"/>
            <a:ext cx="6156176" cy="5105400"/>
          </a:xfrm>
        </p:spPr>
        <p:txBody>
          <a:bodyPr/>
          <a:lstStyle/>
          <a:p>
            <a:r>
              <a:rPr lang="en-GB" dirty="0"/>
              <a:t>Uses </a:t>
            </a:r>
            <a:r>
              <a:rPr lang="en-GB" dirty="0" err="1"/>
              <a:t>SMARTCyp</a:t>
            </a:r>
            <a:r>
              <a:rPr lang="en-GB" dirty="0"/>
              <a:t> plus additional QM descriptors</a:t>
            </a:r>
          </a:p>
          <a:p>
            <a:r>
              <a:rPr lang="en-GB" dirty="0"/>
              <a:t>https://</a:t>
            </a:r>
            <a:r>
              <a:rPr lang="en-GB" dirty="0" err="1"/>
              <a:t>xenosite.org</a:t>
            </a:r>
            <a:endParaRPr lang="en-GB" dirty="0"/>
          </a:p>
        </p:txBody>
      </p:sp>
      <p:pic>
        <p:nvPicPr>
          <p:cNvPr id="4" name="Picture 3">
            <a:extLst>
              <a:ext uri="{FF2B5EF4-FFF2-40B4-BE49-F238E27FC236}">
                <a16:creationId xmlns:a16="http://schemas.microsoft.com/office/drawing/2014/main" id="{693CD799-B143-0159-A357-F6387C14C5C9}"/>
              </a:ext>
            </a:extLst>
          </p:cNvPr>
          <p:cNvPicPr>
            <a:picLocks noChangeAspect="1"/>
          </p:cNvPicPr>
          <p:nvPr/>
        </p:nvPicPr>
        <p:blipFill>
          <a:blip r:embed="rId2"/>
          <a:stretch>
            <a:fillRect/>
          </a:stretch>
        </p:blipFill>
        <p:spPr>
          <a:xfrm>
            <a:off x="5868144" y="1295399"/>
            <a:ext cx="3096344" cy="5451047"/>
          </a:xfrm>
          <a:prstGeom prst="rect">
            <a:avLst/>
          </a:prstGeom>
        </p:spPr>
      </p:pic>
    </p:spTree>
    <p:extLst>
      <p:ext uri="{BB962C8B-B14F-4D97-AF65-F5344CB8AC3E}">
        <p14:creationId xmlns:p14="http://schemas.microsoft.com/office/powerpoint/2010/main" val="82312619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81894-D20C-9C84-96AF-23D276F5C932}"/>
              </a:ext>
            </a:extLst>
          </p:cNvPr>
          <p:cNvSpPr>
            <a:spLocks noGrp="1"/>
          </p:cNvSpPr>
          <p:nvPr>
            <p:ph type="title"/>
          </p:nvPr>
        </p:nvSpPr>
        <p:spPr/>
        <p:txBody>
          <a:bodyPr/>
          <a:lstStyle/>
          <a:p>
            <a:r>
              <a:rPr lang="en-GB" dirty="0"/>
              <a:t>FAME</a:t>
            </a:r>
          </a:p>
        </p:txBody>
      </p:sp>
      <p:sp>
        <p:nvSpPr>
          <p:cNvPr id="3" name="Content Placeholder 2">
            <a:extLst>
              <a:ext uri="{FF2B5EF4-FFF2-40B4-BE49-F238E27FC236}">
                <a16:creationId xmlns:a16="http://schemas.microsoft.com/office/drawing/2014/main" id="{5D0FC5C5-8BC9-10BB-E1C3-3F9E6F560626}"/>
              </a:ext>
            </a:extLst>
          </p:cNvPr>
          <p:cNvSpPr>
            <a:spLocks noGrp="1"/>
          </p:cNvSpPr>
          <p:nvPr>
            <p:ph idx="1"/>
          </p:nvPr>
        </p:nvSpPr>
        <p:spPr/>
        <p:txBody>
          <a:bodyPr/>
          <a:lstStyle/>
          <a:p>
            <a:r>
              <a:rPr lang="en-GB" dirty="0"/>
              <a:t>FAME DOI is a collection of random forest models trained on a comprehensive and highly diverse data set of 20,000 small molecules annotated with their experimentally determined sites of metabolism taken from multiple species (rat, dog and human). In addition, dedicated models are available to predict sites of metabolism of phase I and II processes. </a:t>
            </a:r>
          </a:p>
        </p:txBody>
      </p:sp>
      <p:sp>
        <p:nvSpPr>
          <p:cNvPr id="4" name="TextBox 3">
            <a:extLst>
              <a:ext uri="{FF2B5EF4-FFF2-40B4-BE49-F238E27FC236}">
                <a16:creationId xmlns:a16="http://schemas.microsoft.com/office/drawing/2014/main" id="{65873194-6935-6940-A0E6-FF1A6F87A082}"/>
              </a:ext>
            </a:extLst>
          </p:cNvPr>
          <p:cNvSpPr txBox="1"/>
          <p:nvPr/>
        </p:nvSpPr>
        <p:spPr>
          <a:xfrm>
            <a:off x="3995936" y="6322367"/>
            <a:ext cx="4995278" cy="461665"/>
          </a:xfrm>
          <a:prstGeom prst="rect">
            <a:avLst/>
          </a:prstGeom>
          <a:noFill/>
        </p:spPr>
        <p:txBody>
          <a:bodyPr wrap="none" rtlCol="0">
            <a:spAutoFit/>
          </a:bodyPr>
          <a:lstStyle/>
          <a:p>
            <a:r>
              <a:rPr lang="en-GB" b="0" dirty="0"/>
              <a:t>http://</a:t>
            </a:r>
            <a:r>
              <a:rPr lang="en-GB" b="0" dirty="0" err="1"/>
              <a:t>dx.doi.org</a:t>
            </a:r>
            <a:r>
              <a:rPr lang="en-GB" b="0" dirty="0"/>
              <a:t>/10.1021/ci400503s</a:t>
            </a:r>
          </a:p>
        </p:txBody>
      </p:sp>
    </p:spTree>
    <p:extLst>
      <p:ext uri="{BB962C8B-B14F-4D97-AF65-F5344CB8AC3E}">
        <p14:creationId xmlns:p14="http://schemas.microsoft.com/office/powerpoint/2010/main" val="34700949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1D5D3-1501-BFB1-B77E-F645FF84134A}"/>
              </a:ext>
            </a:extLst>
          </p:cNvPr>
          <p:cNvSpPr>
            <a:spLocks noGrp="1"/>
          </p:cNvSpPr>
          <p:nvPr>
            <p:ph type="title"/>
          </p:nvPr>
        </p:nvSpPr>
        <p:spPr/>
        <p:txBody>
          <a:bodyPr/>
          <a:lstStyle/>
          <a:p>
            <a:r>
              <a:rPr lang="en-GB" dirty="0"/>
              <a:t>CYP inhibition</a:t>
            </a:r>
          </a:p>
        </p:txBody>
      </p:sp>
      <p:sp>
        <p:nvSpPr>
          <p:cNvPr id="3" name="Content Placeholder 2">
            <a:extLst>
              <a:ext uri="{FF2B5EF4-FFF2-40B4-BE49-F238E27FC236}">
                <a16:creationId xmlns:a16="http://schemas.microsoft.com/office/drawing/2014/main" id="{9460DCFF-16A4-F56A-3093-860BC0A159B3}"/>
              </a:ext>
            </a:extLst>
          </p:cNvPr>
          <p:cNvSpPr>
            <a:spLocks noGrp="1"/>
          </p:cNvSpPr>
          <p:nvPr>
            <p:ph idx="1"/>
          </p:nvPr>
        </p:nvSpPr>
        <p:spPr/>
        <p:txBody>
          <a:bodyPr/>
          <a:lstStyle/>
          <a:p>
            <a:r>
              <a:rPr lang="en-GB" dirty="0"/>
              <a:t>Nearly all Drug-Drug Interactions (DDI) are due to Phase I enzymes, usually cytochrome P450 enzymes. </a:t>
            </a:r>
          </a:p>
          <a:p>
            <a:r>
              <a:rPr lang="en-GB" dirty="0"/>
              <a:t>Many drug interactions are due to the impact one drug can have on the metabolism of a second drug.</a:t>
            </a:r>
          </a:p>
        </p:txBody>
      </p:sp>
    </p:spTree>
    <p:extLst>
      <p:ext uri="{BB962C8B-B14F-4D97-AF65-F5344CB8AC3E}">
        <p14:creationId xmlns:p14="http://schemas.microsoft.com/office/powerpoint/2010/main" val="42923197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51657C-77F4-8670-BB74-47E752784D0C}"/>
              </a:ext>
            </a:extLst>
          </p:cNvPr>
          <p:cNvSpPr>
            <a:spLocks noGrp="1"/>
          </p:cNvSpPr>
          <p:nvPr>
            <p:ph type="title"/>
          </p:nvPr>
        </p:nvSpPr>
        <p:spPr/>
        <p:txBody>
          <a:bodyPr/>
          <a:lstStyle/>
          <a:p>
            <a:r>
              <a:rPr lang="en-GB" dirty="0"/>
              <a:t>Different CYPs</a:t>
            </a:r>
          </a:p>
        </p:txBody>
      </p:sp>
      <p:pic>
        <p:nvPicPr>
          <p:cNvPr id="4" name="Content Placeholder 3">
            <a:extLst>
              <a:ext uri="{FF2B5EF4-FFF2-40B4-BE49-F238E27FC236}">
                <a16:creationId xmlns:a16="http://schemas.microsoft.com/office/drawing/2014/main" id="{F2318480-291E-1313-1437-B54201813B20}"/>
              </a:ext>
            </a:extLst>
          </p:cNvPr>
          <p:cNvPicPr>
            <a:picLocks noGrp="1" noChangeAspect="1"/>
          </p:cNvPicPr>
          <p:nvPr>
            <p:ph idx="1"/>
          </p:nvPr>
        </p:nvPicPr>
        <p:blipFill>
          <a:blip r:embed="rId2"/>
          <a:stretch>
            <a:fillRect/>
          </a:stretch>
        </p:blipFill>
        <p:spPr>
          <a:xfrm>
            <a:off x="4594593" y="1674832"/>
            <a:ext cx="4181403" cy="4006134"/>
          </a:xfrm>
        </p:spPr>
      </p:pic>
      <p:sp>
        <p:nvSpPr>
          <p:cNvPr id="5" name="TextBox 4">
            <a:extLst>
              <a:ext uri="{FF2B5EF4-FFF2-40B4-BE49-F238E27FC236}">
                <a16:creationId xmlns:a16="http://schemas.microsoft.com/office/drawing/2014/main" id="{CD81D76F-C9ED-FB4E-4317-A2497E2FAEBB}"/>
              </a:ext>
            </a:extLst>
          </p:cNvPr>
          <p:cNvSpPr txBox="1"/>
          <p:nvPr/>
        </p:nvSpPr>
        <p:spPr>
          <a:xfrm>
            <a:off x="5220072" y="5680966"/>
            <a:ext cx="3555924" cy="830997"/>
          </a:xfrm>
          <a:prstGeom prst="rect">
            <a:avLst/>
          </a:prstGeom>
          <a:noFill/>
        </p:spPr>
        <p:txBody>
          <a:bodyPr wrap="square" rtlCol="0">
            <a:spAutoFit/>
          </a:bodyPr>
          <a:lstStyle/>
          <a:p>
            <a:r>
              <a:rPr lang="en-GB" b="0" dirty="0"/>
              <a:t>CYP 2C9 mainly inhibited by acids</a:t>
            </a:r>
          </a:p>
        </p:txBody>
      </p:sp>
      <p:pic>
        <p:nvPicPr>
          <p:cNvPr id="6" name="Picture 5">
            <a:extLst>
              <a:ext uri="{FF2B5EF4-FFF2-40B4-BE49-F238E27FC236}">
                <a16:creationId xmlns:a16="http://schemas.microsoft.com/office/drawing/2014/main" id="{1A863B71-42AC-B504-5F69-64A847CCCAE0}"/>
              </a:ext>
            </a:extLst>
          </p:cNvPr>
          <p:cNvPicPr>
            <a:picLocks noChangeAspect="1"/>
          </p:cNvPicPr>
          <p:nvPr/>
        </p:nvPicPr>
        <p:blipFill>
          <a:blip r:embed="rId3"/>
          <a:stretch>
            <a:fillRect/>
          </a:stretch>
        </p:blipFill>
        <p:spPr>
          <a:xfrm>
            <a:off x="69588" y="1674832"/>
            <a:ext cx="4181402" cy="3949102"/>
          </a:xfrm>
          <a:prstGeom prst="rect">
            <a:avLst/>
          </a:prstGeom>
        </p:spPr>
      </p:pic>
      <p:sp>
        <p:nvSpPr>
          <p:cNvPr id="7" name="TextBox 6">
            <a:extLst>
              <a:ext uri="{FF2B5EF4-FFF2-40B4-BE49-F238E27FC236}">
                <a16:creationId xmlns:a16="http://schemas.microsoft.com/office/drawing/2014/main" id="{772B4A9E-086E-009F-A44F-B943D18E7C16}"/>
              </a:ext>
            </a:extLst>
          </p:cNvPr>
          <p:cNvSpPr txBox="1"/>
          <p:nvPr/>
        </p:nvSpPr>
        <p:spPr>
          <a:xfrm>
            <a:off x="539552" y="5555601"/>
            <a:ext cx="3711438" cy="830997"/>
          </a:xfrm>
          <a:prstGeom prst="rect">
            <a:avLst/>
          </a:prstGeom>
          <a:noFill/>
        </p:spPr>
        <p:txBody>
          <a:bodyPr wrap="square" rtlCol="0">
            <a:spAutoFit/>
          </a:bodyPr>
          <a:lstStyle/>
          <a:p>
            <a:r>
              <a:rPr lang="en-GB" b="0" dirty="0"/>
              <a:t>CYP2D6 mainly inhibited by basic compounds</a:t>
            </a:r>
          </a:p>
        </p:txBody>
      </p:sp>
    </p:spTree>
    <p:extLst>
      <p:ext uri="{BB962C8B-B14F-4D97-AF65-F5344CB8AC3E}">
        <p14:creationId xmlns:p14="http://schemas.microsoft.com/office/powerpoint/2010/main" val="16304435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C47B3-6932-A60A-16B3-FF159A8A1817}"/>
              </a:ext>
            </a:extLst>
          </p:cNvPr>
          <p:cNvSpPr>
            <a:spLocks noGrp="1"/>
          </p:cNvSpPr>
          <p:nvPr>
            <p:ph type="title"/>
          </p:nvPr>
        </p:nvSpPr>
        <p:spPr/>
        <p:txBody>
          <a:bodyPr/>
          <a:lstStyle/>
          <a:p>
            <a:r>
              <a:rPr lang="en-GB" dirty="0"/>
              <a:t>Problematic functional groups</a:t>
            </a:r>
          </a:p>
        </p:txBody>
      </p:sp>
      <p:pic>
        <p:nvPicPr>
          <p:cNvPr id="4" name="Content Placeholder 3">
            <a:extLst>
              <a:ext uri="{FF2B5EF4-FFF2-40B4-BE49-F238E27FC236}">
                <a16:creationId xmlns:a16="http://schemas.microsoft.com/office/drawing/2014/main" id="{26A6C0F4-1F29-E468-FC0B-7746F271E12D}"/>
              </a:ext>
            </a:extLst>
          </p:cNvPr>
          <p:cNvPicPr>
            <a:picLocks noGrp="1" noChangeAspect="1"/>
          </p:cNvPicPr>
          <p:nvPr>
            <p:ph idx="1"/>
          </p:nvPr>
        </p:nvPicPr>
        <p:blipFill>
          <a:blip r:embed="rId2"/>
          <a:stretch>
            <a:fillRect/>
          </a:stretch>
        </p:blipFill>
        <p:spPr>
          <a:xfrm>
            <a:off x="360249" y="1185562"/>
            <a:ext cx="3695128" cy="5105400"/>
          </a:xfrm>
        </p:spPr>
      </p:pic>
      <p:pic>
        <p:nvPicPr>
          <p:cNvPr id="5" name="Picture 4">
            <a:extLst>
              <a:ext uri="{FF2B5EF4-FFF2-40B4-BE49-F238E27FC236}">
                <a16:creationId xmlns:a16="http://schemas.microsoft.com/office/drawing/2014/main" id="{CC691819-B1B7-A24B-5137-8BA3FBC66B03}"/>
              </a:ext>
            </a:extLst>
          </p:cNvPr>
          <p:cNvPicPr>
            <a:picLocks noChangeAspect="1"/>
          </p:cNvPicPr>
          <p:nvPr/>
        </p:nvPicPr>
        <p:blipFill>
          <a:blip r:embed="rId3"/>
          <a:stretch>
            <a:fillRect/>
          </a:stretch>
        </p:blipFill>
        <p:spPr>
          <a:xfrm>
            <a:off x="4592751" y="1420512"/>
            <a:ext cx="4191000" cy="4635500"/>
          </a:xfrm>
          <a:prstGeom prst="rect">
            <a:avLst/>
          </a:prstGeom>
        </p:spPr>
      </p:pic>
      <p:sp>
        <p:nvSpPr>
          <p:cNvPr id="6" name="TextBox 5">
            <a:extLst>
              <a:ext uri="{FF2B5EF4-FFF2-40B4-BE49-F238E27FC236}">
                <a16:creationId xmlns:a16="http://schemas.microsoft.com/office/drawing/2014/main" id="{636941F3-2B96-16F8-6A7F-70708C1F0ABC}"/>
              </a:ext>
            </a:extLst>
          </p:cNvPr>
          <p:cNvSpPr txBox="1"/>
          <p:nvPr/>
        </p:nvSpPr>
        <p:spPr>
          <a:xfrm>
            <a:off x="625488" y="6333524"/>
            <a:ext cx="3164649" cy="461665"/>
          </a:xfrm>
          <a:prstGeom prst="rect">
            <a:avLst/>
          </a:prstGeom>
          <a:noFill/>
        </p:spPr>
        <p:txBody>
          <a:bodyPr wrap="none" rtlCol="0">
            <a:spAutoFit/>
          </a:bodyPr>
          <a:lstStyle/>
          <a:p>
            <a:r>
              <a:rPr lang="en-GB" b="0" dirty="0"/>
              <a:t>Matched pair analysis</a:t>
            </a:r>
          </a:p>
        </p:txBody>
      </p:sp>
    </p:spTree>
    <p:extLst>
      <p:ext uri="{BB962C8B-B14F-4D97-AF65-F5344CB8AC3E}">
        <p14:creationId xmlns:p14="http://schemas.microsoft.com/office/powerpoint/2010/main" val="278182431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395A1-ED73-9ABF-1F77-E5226621DC75}"/>
              </a:ext>
            </a:extLst>
          </p:cNvPr>
          <p:cNvSpPr>
            <a:spLocks noGrp="1"/>
          </p:cNvSpPr>
          <p:nvPr>
            <p:ph type="title"/>
          </p:nvPr>
        </p:nvSpPr>
        <p:spPr/>
        <p:txBody>
          <a:bodyPr/>
          <a:lstStyle/>
          <a:p>
            <a:r>
              <a:rPr lang="en-GB" dirty="0"/>
              <a:t>Transporters</a:t>
            </a:r>
          </a:p>
        </p:txBody>
      </p:sp>
      <p:pic>
        <p:nvPicPr>
          <p:cNvPr id="4" name="Content Placeholder 3">
            <a:extLst>
              <a:ext uri="{FF2B5EF4-FFF2-40B4-BE49-F238E27FC236}">
                <a16:creationId xmlns:a16="http://schemas.microsoft.com/office/drawing/2014/main" id="{28646EBD-8C9B-93BA-6F31-D1BC6F096B21}"/>
              </a:ext>
            </a:extLst>
          </p:cNvPr>
          <p:cNvPicPr>
            <a:picLocks noGrp="1" noChangeAspect="1"/>
          </p:cNvPicPr>
          <p:nvPr>
            <p:ph idx="1"/>
          </p:nvPr>
        </p:nvPicPr>
        <p:blipFill>
          <a:blip r:embed="rId2"/>
          <a:stretch>
            <a:fillRect/>
          </a:stretch>
        </p:blipFill>
        <p:spPr>
          <a:xfrm>
            <a:off x="1225550" y="3140968"/>
            <a:ext cx="6692900" cy="2578100"/>
          </a:xfrm>
        </p:spPr>
      </p:pic>
      <p:sp>
        <p:nvSpPr>
          <p:cNvPr id="5" name="TextBox 4">
            <a:extLst>
              <a:ext uri="{FF2B5EF4-FFF2-40B4-BE49-F238E27FC236}">
                <a16:creationId xmlns:a16="http://schemas.microsoft.com/office/drawing/2014/main" id="{20EC80C8-97C8-8EBF-9096-E9CF8330795F}"/>
              </a:ext>
            </a:extLst>
          </p:cNvPr>
          <p:cNvSpPr txBox="1"/>
          <p:nvPr/>
        </p:nvSpPr>
        <p:spPr>
          <a:xfrm>
            <a:off x="179512" y="1268760"/>
            <a:ext cx="8352928" cy="1569660"/>
          </a:xfrm>
          <a:prstGeom prst="rect">
            <a:avLst/>
          </a:prstGeom>
          <a:noFill/>
        </p:spPr>
        <p:txBody>
          <a:bodyPr wrap="square" rtlCol="0">
            <a:spAutoFit/>
          </a:bodyPr>
          <a:lstStyle/>
          <a:p>
            <a:r>
              <a:rPr lang="en-GB" b="0" dirty="0"/>
              <a:t>The best understood of the transporters is ABCB1 also known as P-</a:t>
            </a:r>
            <a:r>
              <a:rPr lang="en-GB" b="0" dirty="0" err="1"/>
              <a:t>gp</a:t>
            </a:r>
            <a:r>
              <a:rPr lang="en-GB" b="0" dirty="0"/>
              <a:t>, MDR1 (mdr1 in rodents) this transporter is present in the blood-brain barrier, in the gut, on hepatocytes, and the kidney. </a:t>
            </a:r>
          </a:p>
        </p:txBody>
      </p:sp>
    </p:spTree>
    <p:extLst>
      <p:ext uri="{BB962C8B-B14F-4D97-AF65-F5344CB8AC3E}">
        <p14:creationId xmlns:p14="http://schemas.microsoft.com/office/powerpoint/2010/main" val="224664220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68D8E-56CE-A1E1-4AE7-310B7F1FCE17}"/>
              </a:ext>
            </a:extLst>
          </p:cNvPr>
          <p:cNvSpPr>
            <a:spLocks noGrp="1"/>
          </p:cNvSpPr>
          <p:nvPr>
            <p:ph type="title"/>
          </p:nvPr>
        </p:nvSpPr>
        <p:spPr/>
        <p:txBody>
          <a:bodyPr/>
          <a:lstStyle/>
          <a:p>
            <a:r>
              <a:rPr lang="en-GB" dirty="0"/>
              <a:t>Predicting brain penetration</a:t>
            </a:r>
          </a:p>
        </p:txBody>
      </p:sp>
      <p:graphicFrame>
        <p:nvGraphicFramePr>
          <p:cNvPr id="6" name="Content Placeholder 5">
            <a:extLst>
              <a:ext uri="{FF2B5EF4-FFF2-40B4-BE49-F238E27FC236}">
                <a16:creationId xmlns:a16="http://schemas.microsoft.com/office/drawing/2014/main" id="{59D2D3B5-CAAD-A5AE-DE0B-6D30D06BD755}"/>
              </a:ext>
            </a:extLst>
          </p:cNvPr>
          <p:cNvGraphicFramePr>
            <a:graphicFrameLocks noGrp="1"/>
          </p:cNvGraphicFramePr>
          <p:nvPr>
            <p:ph idx="1"/>
            <p:extLst>
              <p:ext uri="{D42A27DB-BD31-4B8C-83A1-F6EECF244321}">
                <p14:modId xmlns:p14="http://schemas.microsoft.com/office/powerpoint/2010/main" val="2502586175"/>
              </p:ext>
            </p:extLst>
          </p:nvPr>
        </p:nvGraphicFramePr>
        <p:xfrm>
          <a:off x="377787" y="2438400"/>
          <a:ext cx="8730717" cy="4349473"/>
        </p:xfrm>
        <a:graphic>
          <a:graphicData uri="http://schemas.openxmlformats.org/drawingml/2006/table">
            <a:tbl>
              <a:tblPr firstRow="1" bandRow="1">
                <a:tableStyleId>{21E4AEA4-8DFA-4A89-87EB-49C32662AFE0}</a:tableStyleId>
              </a:tblPr>
              <a:tblGrid>
                <a:gridCol w="1753243">
                  <a:extLst>
                    <a:ext uri="{9D8B030D-6E8A-4147-A177-3AD203B41FA5}">
                      <a16:colId xmlns:a16="http://schemas.microsoft.com/office/drawing/2014/main" val="2183708762"/>
                    </a:ext>
                  </a:extLst>
                </a:gridCol>
                <a:gridCol w="2105470">
                  <a:extLst>
                    <a:ext uri="{9D8B030D-6E8A-4147-A177-3AD203B41FA5}">
                      <a16:colId xmlns:a16="http://schemas.microsoft.com/office/drawing/2014/main" val="2174571344"/>
                    </a:ext>
                  </a:extLst>
                </a:gridCol>
                <a:gridCol w="1119775">
                  <a:extLst>
                    <a:ext uri="{9D8B030D-6E8A-4147-A177-3AD203B41FA5}">
                      <a16:colId xmlns:a16="http://schemas.microsoft.com/office/drawing/2014/main" val="2950090605"/>
                    </a:ext>
                  </a:extLst>
                </a:gridCol>
                <a:gridCol w="1944216">
                  <a:extLst>
                    <a:ext uri="{9D8B030D-6E8A-4147-A177-3AD203B41FA5}">
                      <a16:colId xmlns:a16="http://schemas.microsoft.com/office/drawing/2014/main" val="816611926"/>
                    </a:ext>
                  </a:extLst>
                </a:gridCol>
                <a:gridCol w="1808013">
                  <a:extLst>
                    <a:ext uri="{9D8B030D-6E8A-4147-A177-3AD203B41FA5}">
                      <a16:colId xmlns:a16="http://schemas.microsoft.com/office/drawing/2014/main" val="2172964280"/>
                    </a:ext>
                  </a:extLst>
                </a:gridCol>
              </a:tblGrid>
              <a:tr h="836437">
                <a:tc>
                  <a:txBody>
                    <a:bodyPr/>
                    <a:lstStyle/>
                    <a:p>
                      <a:pPr fontAlgn="base"/>
                      <a:r>
                        <a:rPr lang="en-GB" sz="1600" b="1" dirty="0">
                          <a:effectLst/>
                        </a:rPr>
                        <a:t>Property </a:t>
                      </a:r>
                      <a:endParaRPr lang="en-GB" sz="1600" b="1" dirty="0">
                        <a:effectLst/>
                        <a:latin typeface="inherit"/>
                      </a:endParaRPr>
                    </a:p>
                  </a:txBody>
                  <a:tcPr anchor="ctr"/>
                </a:tc>
                <a:tc>
                  <a:txBody>
                    <a:bodyPr/>
                    <a:lstStyle/>
                    <a:p>
                      <a:pPr fontAlgn="base"/>
                      <a:r>
                        <a:rPr lang="en-GB" sz="1600" b="1">
                          <a:effectLst/>
                        </a:rPr>
                        <a:t>Transformation (T0) </a:t>
                      </a:r>
                      <a:endParaRPr lang="en-GB" sz="1600" b="1">
                        <a:effectLst/>
                        <a:latin typeface="inherit"/>
                      </a:endParaRPr>
                    </a:p>
                  </a:txBody>
                  <a:tcPr anchor="ctr"/>
                </a:tc>
                <a:tc>
                  <a:txBody>
                    <a:bodyPr/>
                    <a:lstStyle/>
                    <a:p>
                      <a:pPr fontAlgn="base"/>
                      <a:r>
                        <a:rPr lang="en-GB" sz="1600" b="1">
                          <a:effectLst/>
                        </a:rPr>
                        <a:t>Weight </a:t>
                      </a:r>
                      <a:endParaRPr lang="en-GB" sz="1600" b="1">
                        <a:effectLst/>
                        <a:latin typeface="inherit"/>
                      </a:endParaRPr>
                    </a:p>
                  </a:txBody>
                  <a:tcPr anchor="ctr"/>
                </a:tc>
                <a:tc>
                  <a:txBody>
                    <a:bodyPr/>
                    <a:lstStyle/>
                    <a:p>
                      <a:pPr fontAlgn="base"/>
                      <a:r>
                        <a:rPr lang="en-GB" sz="1600" b="1">
                          <a:effectLst/>
                        </a:rPr>
                        <a:t>More desirable range (T0 = 1.0) </a:t>
                      </a:r>
                      <a:endParaRPr lang="en-GB" sz="1600" b="1">
                        <a:effectLst/>
                        <a:latin typeface="inherit"/>
                      </a:endParaRPr>
                    </a:p>
                  </a:txBody>
                  <a:tcPr anchor="ctr"/>
                </a:tc>
                <a:tc>
                  <a:txBody>
                    <a:bodyPr/>
                    <a:lstStyle/>
                    <a:p>
                      <a:pPr fontAlgn="base"/>
                      <a:r>
                        <a:rPr lang="en-GB" sz="1600" b="1">
                          <a:effectLst/>
                        </a:rPr>
                        <a:t>Less desirable range (T0 = 0.0)</a:t>
                      </a:r>
                      <a:endParaRPr lang="en-GB" sz="1600" b="1">
                        <a:effectLst/>
                        <a:latin typeface="inherit"/>
                      </a:endParaRPr>
                    </a:p>
                  </a:txBody>
                  <a:tcPr anchor="ctr"/>
                </a:tc>
                <a:extLst>
                  <a:ext uri="{0D108BD9-81ED-4DB2-BD59-A6C34878D82A}">
                    <a16:rowId xmlns:a16="http://schemas.microsoft.com/office/drawing/2014/main" val="3004151113"/>
                  </a:ext>
                </a:extLst>
              </a:tr>
              <a:tr h="585506">
                <a:tc>
                  <a:txBody>
                    <a:bodyPr/>
                    <a:lstStyle/>
                    <a:p>
                      <a:pPr fontAlgn="base"/>
                      <a:r>
                        <a:rPr lang="en-GB" sz="1600" b="1" dirty="0" err="1">
                          <a:effectLst/>
                        </a:rPr>
                        <a:t>ClogP</a:t>
                      </a:r>
                      <a:r>
                        <a:rPr lang="en-GB" sz="1600" b="1" dirty="0">
                          <a:effectLst/>
                        </a:rPr>
                        <a:t> </a:t>
                      </a:r>
                      <a:endParaRPr lang="en-GB" sz="1600" b="1" dirty="0">
                        <a:effectLst/>
                        <a:latin typeface="inherit"/>
                      </a:endParaRPr>
                    </a:p>
                  </a:txBody>
                  <a:tcPr anchor="ctr"/>
                </a:tc>
                <a:tc>
                  <a:txBody>
                    <a:bodyPr/>
                    <a:lstStyle/>
                    <a:p>
                      <a:pPr fontAlgn="t"/>
                      <a:r>
                        <a:rPr lang="en-GB" sz="1600">
                          <a:effectLst/>
                        </a:rPr>
                        <a:t>monotonic decreasing </a:t>
                      </a:r>
                      <a:endParaRPr lang="en-GB" sz="1600">
                        <a:effectLst/>
                        <a:latin typeface="inherit"/>
                      </a:endParaRPr>
                    </a:p>
                  </a:txBody>
                  <a:tcPr/>
                </a:tc>
                <a:tc>
                  <a:txBody>
                    <a:bodyPr/>
                    <a:lstStyle/>
                    <a:p>
                      <a:pPr fontAlgn="t"/>
                      <a:r>
                        <a:rPr lang="en-GB" sz="1600">
                          <a:effectLst/>
                        </a:rPr>
                        <a:t>1.0 </a:t>
                      </a:r>
                      <a:endParaRPr lang="en-GB" sz="1600">
                        <a:effectLst/>
                        <a:latin typeface="inherit"/>
                      </a:endParaRPr>
                    </a:p>
                  </a:txBody>
                  <a:tcPr/>
                </a:tc>
                <a:tc>
                  <a:txBody>
                    <a:bodyPr/>
                    <a:lstStyle/>
                    <a:p>
                      <a:pPr fontAlgn="t"/>
                      <a:r>
                        <a:rPr lang="en-GB" sz="1600">
                          <a:effectLst/>
                        </a:rPr>
                        <a:t>ClogP &lt;= 3 </a:t>
                      </a:r>
                      <a:endParaRPr lang="en-GB" sz="1600">
                        <a:effectLst/>
                        <a:latin typeface="inherit"/>
                      </a:endParaRPr>
                    </a:p>
                  </a:txBody>
                  <a:tcPr/>
                </a:tc>
                <a:tc>
                  <a:txBody>
                    <a:bodyPr/>
                    <a:lstStyle/>
                    <a:p>
                      <a:pPr fontAlgn="t"/>
                      <a:r>
                        <a:rPr lang="en-GB" sz="1600">
                          <a:effectLst/>
                        </a:rPr>
                        <a:t>ClogP &gt; 5</a:t>
                      </a:r>
                      <a:endParaRPr lang="en-GB" sz="1600">
                        <a:effectLst/>
                        <a:latin typeface="inherit"/>
                      </a:endParaRPr>
                    </a:p>
                  </a:txBody>
                  <a:tcPr/>
                </a:tc>
                <a:extLst>
                  <a:ext uri="{0D108BD9-81ED-4DB2-BD59-A6C34878D82A}">
                    <a16:rowId xmlns:a16="http://schemas.microsoft.com/office/drawing/2014/main" val="2892845820"/>
                  </a:ext>
                </a:extLst>
              </a:tr>
              <a:tr h="585506">
                <a:tc>
                  <a:txBody>
                    <a:bodyPr/>
                    <a:lstStyle/>
                    <a:p>
                      <a:pPr fontAlgn="base"/>
                      <a:r>
                        <a:rPr lang="en-GB" sz="1600" b="1">
                          <a:effectLst/>
                        </a:rPr>
                        <a:t>ClogD </a:t>
                      </a:r>
                      <a:endParaRPr lang="en-GB" sz="1600" b="1">
                        <a:effectLst/>
                        <a:latin typeface="inherit"/>
                      </a:endParaRPr>
                    </a:p>
                  </a:txBody>
                  <a:tcPr anchor="ctr"/>
                </a:tc>
                <a:tc>
                  <a:txBody>
                    <a:bodyPr/>
                    <a:lstStyle/>
                    <a:p>
                      <a:pPr fontAlgn="t"/>
                      <a:r>
                        <a:rPr lang="en-GB" sz="1600">
                          <a:effectLst/>
                        </a:rPr>
                        <a:t>monotonic decreasing </a:t>
                      </a:r>
                      <a:endParaRPr lang="en-GB" sz="1600">
                        <a:effectLst/>
                        <a:latin typeface="inherit"/>
                      </a:endParaRPr>
                    </a:p>
                  </a:txBody>
                  <a:tcPr/>
                </a:tc>
                <a:tc>
                  <a:txBody>
                    <a:bodyPr/>
                    <a:lstStyle/>
                    <a:p>
                      <a:pPr fontAlgn="t"/>
                      <a:r>
                        <a:rPr lang="en-GB" sz="1600">
                          <a:effectLst/>
                        </a:rPr>
                        <a:t>1.0 </a:t>
                      </a:r>
                      <a:endParaRPr lang="en-GB" sz="1600">
                        <a:effectLst/>
                        <a:latin typeface="inherit"/>
                      </a:endParaRPr>
                    </a:p>
                  </a:txBody>
                  <a:tcPr/>
                </a:tc>
                <a:tc>
                  <a:txBody>
                    <a:bodyPr/>
                    <a:lstStyle/>
                    <a:p>
                      <a:pPr fontAlgn="t"/>
                      <a:r>
                        <a:rPr lang="en-GB" sz="1600">
                          <a:effectLst/>
                        </a:rPr>
                        <a:t>ClogD &lt;= 2 </a:t>
                      </a:r>
                      <a:endParaRPr lang="en-GB" sz="1600">
                        <a:effectLst/>
                        <a:latin typeface="inherit"/>
                      </a:endParaRPr>
                    </a:p>
                  </a:txBody>
                  <a:tcPr/>
                </a:tc>
                <a:tc>
                  <a:txBody>
                    <a:bodyPr/>
                    <a:lstStyle/>
                    <a:p>
                      <a:pPr fontAlgn="t"/>
                      <a:r>
                        <a:rPr lang="en-GB" sz="1600">
                          <a:effectLst/>
                        </a:rPr>
                        <a:t>ClogD &gt; 4</a:t>
                      </a:r>
                      <a:endParaRPr lang="en-GB" sz="1600">
                        <a:effectLst/>
                        <a:latin typeface="inherit"/>
                      </a:endParaRPr>
                    </a:p>
                  </a:txBody>
                  <a:tcPr/>
                </a:tc>
                <a:extLst>
                  <a:ext uri="{0D108BD9-81ED-4DB2-BD59-A6C34878D82A}">
                    <a16:rowId xmlns:a16="http://schemas.microsoft.com/office/drawing/2014/main" val="1508745404"/>
                  </a:ext>
                </a:extLst>
              </a:tr>
              <a:tr h="585506">
                <a:tc>
                  <a:txBody>
                    <a:bodyPr/>
                    <a:lstStyle/>
                    <a:p>
                      <a:pPr fontAlgn="base"/>
                      <a:r>
                        <a:rPr lang="en-GB" sz="1600" b="1">
                          <a:effectLst/>
                        </a:rPr>
                        <a:t>MW </a:t>
                      </a:r>
                      <a:endParaRPr lang="en-GB" sz="1600" b="1">
                        <a:effectLst/>
                        <a:latin typeface="inherit"/>
                      </a:endParaRPr>
                    </a:p>
                  </a:txBody>
                  <a:tcPr anchor="ctr"/>
                </a:tc>
                <a:tc>
                  <a:txBody>
                    <a:bodyPr/>
                    <a:lstStyle/>
                    <a:p>
                      <a:pPr fontAlgn="t"/>
                      <a:r>
                        <a:rPr lang="en-GB" sz="1600">
                          <a:effectLst/>
                        </a:rPr>
                        <a:t>monotonic decreasing </a:t>
                      </a:r>
                      <a:endParaRPr lang="en-GB" sz="1600">
                        <a:effectLst/>
                        <a:latin typeface="inherit"/>
                      </a:endParaRPr>
                    </a:p>
                  </a:txBody>
                  <a:tcPr/>
                </a:tc>
                <a:tc>
                  <a:txBody>
                    <a:bodyPr/>
                    <a:lstStyle/>
                    <a:p>
                      <a:pPr fontAlgn="t"/>
                      <a:r>
                        <a:rPr lang="en-GB" sz="1600">
                          <a:effectLst/>
                        </a:rPr>
                        <a:t>1.0 </a:t>
                      </a:r>
                      <a:endParaRPr lang="en-GB" sz="1600">
                        <a:effectLst/>
                        <a:latin typeface="inherit"/>
                      </a:endParaRPr>
                    </a:p>
                  </a:txBody>
                  <a:tcPr/>
                </a:tc>
                <a:tc>
                  <a:txBody>
                    <a:bodyPr/>
                    <a:lstStyle/>
                    <a:p>
                      <a:pPr fontAlgn="t"/>
                      <a:r>
                        <a:rPr lang="en-GB" sz="1600">
                          <a:effectLst/>
                        </a:rPr>
                        <a:t>MW &lt;= 360 </a:t>
                      </a:r>
                      <a:endParaRPr lang="en-GB" sz="1600">
                        <a:effectLst/>
                        <a:latin typeface="inherit"/>
                      </a:endParaRPr>
                    </a:p>
                  </a:txBody>
                  <a:tcPr/>
                </a:tc>
                <a:tc>
                  <a:txBody>
                    <a:bodyPr/>
                    <a:lstStyle/>
                    <a:p>
                      <a:pPr fontAlgn="t"/>
                      <a:r>
                        <a:rPr lang="en-GB" sz="1600">
                          <a:effectLst/>
                        </a:rPr>
                        <a:t>MW&gt; 500</a:t>
                      </a:r>
                      <a:endParaRPr lang="en-GB" sz="1600">
                        <a:effectLst/>
                        <a:latin typeface="inherit"/>
                      </a:endParaRPr>
                    </a:p>
                  </a:txBody>
                  <a:tcPr/>
                </a:tc>
                <a:extLst>
                  <a:ext uri="{0D108BD9-81ED-4DB2-BD59-A6C34878D82A}">
                    <a16:rowId xmlns:a16="http://schemas.microsoft.com/office/drawing/2014/main" val="1040156403"/>
                  </a:ext>
                </a:extLst>
              </a:tr>
              <a:tr h="585506">
                <a:tc>
                  <a:txBody>
                    <a:bodyPr/>
                    <a:lstStyle/>
                    <a:p>
                      <a:pPr fontAlgn="base"/>
                      <a:r>
                        <a:rPr lang="en-GB" sz="1600" b="1">
                          <a:effectLst/>
                        </a:rPr>
                        <a:t>TPSA </a:t>
                      </a:r>
                      <a:endParaRPr lang="en-GB" sz="1600" b="1">
                        <a:effectLst/>
                        <a:latin typeface="inherit"/>
                      </a:endParaRPr>
                    </a:p>
                  </a:txBody>
                  <a:tcPr anchor="ctr"/>
                </a:tc>
                <a:tc>
                  <a:txBody>
                    <a:bodyPr/>
                    <a:lstStyle/>
                    <a:p>
                      <a:pPr fontAlgn="t"/>
                      <a:r>
                        <a:rPr lang="en-GB" sz="1600">
                          <a:effectLst/>
                        </a:rPr>
                        <a:t>hump function </a:t>
                      </a:r>
                      <a:endParaRPr lang="en-GB" sz="1600">
                        <a:effectLst/>
                        <a:latin typeface="inherit"/>
                      </a:endParaRPr>
                    </a:p>
                  </a:txBody>
                  <a:tcPr/>
                </a:tc>
                <a:tc>
                  <a:txBody>
                    <a:bodyPr/>
                    <a:lstStyle/>
                    <a:p>
                      <a:pPr fontAlgn="t"/>
                      <a:r>
                        <a:rPr lang="en-GB" sz="1600">
                          <a:effectLst/>
                        </a:rPr>
                        <a:t>1.0 </a:t>
                      </a:r>
                      <a:endParaRPr lang="en-GB" sz="1600">
                        <a:effectLst/>
                        <a:latin typeface="inherit"/>
                      </a:endParaRPr>
                    </a:p>
                  </a:txBody>
                  <a:tcPr/>
                </a:tc>
                <a:tc>
                  <a:txBody>
                    <a:bodyPr/>
                    <a:lstStyle/>
                    <a:p>
                      <a:pPr fontAlgn="t"/>
                      <a:r>
                        <a:rPr lang="en-GB" sz="1600">
                          <a:effectLst/>
                        </a:rPr>
                        <a:t>40 &lt; TPSA &lt;= 90 </a:t>
                      </a:r>
                      <a:endParaRPr lang="en-GB" sz="1600">
                        <a:effectLst/>
                        <a:latin typeface="inherit"/>
                      </a:endParaRPr>
                    </a:p>
                  </a:txBody>
                  <a:tcPr/>
                </a:tc>
                <a:tc>
                  <a:txBody>
                    <a:bodyPr/>
                    <a:lstStyle/>
                    <a:p>
                      <a:pPr fontAlgn="t"/>
                      <a:r>
                        <a:rPr lang="en-GB" sz="1600">
                          <a:effectLst/>
                        </a:rPr>
                        <a:t>TPSA &lt;= 20; TPSA &gt; 120</a:t>
                      </a:r>
                      <a:endParaRPr lang="en-GB" sz="1600">
                        <a:effectLst/>
                        <a:latin typeface="inherit"/>
                      </a:endParaRPr>
                    </a:p>
                  </a:txBody>
                  <a:tcPr/>
                </a:tc>
                <a:extLst>
                  <a:ext uri="{0D108BD9-81ED-4DB2-BD59-A6C34878D82A}">
                    <a16:rowId xmlns:a16="http://schemas.microsoft.com/office/drawing/2014/main" val="253574548"/>
                  </a:ext>
                </a:extLst>
              </a:tr>
              <a:tr h="585506">
                <a:tc>
                  <a:txBody>
                    <a:bodyPr/>
                    <a:lstStyle/>
                    <a:p>
                      <a:pPr fontAlgn="base"/>
                      <a:r>
                        <a:rPr lang="en-GB" sz="1600" b="1">
                          <a:effectLst/>
                        </a:rPr>
                        <a:t>HBD </a:t>
                      </a:r>
                      <a:endParaRPr lang="en-GB" sz="1600" b="1">
                        <a:effectLst/>
                        <a:latin typeface="inherit"/>
                      </a:endParaRPr>
                    </a:p>
                  </a:txBody>
                  <a:tcPr anchor="ctr"/>
                </a:tc>
                <a:tc>
                  <a:txBody>
                    <a:bodyPr/>
                    <a:lstStyle/>
                    <a:p>
                      <a:pPr fontAlgn="t"/>
                      <a:r>
                        <a:rPr lang="en-GB" sz="1600">
                          <a:effectLst/>
                        </a:rPr>
                        <a:t>monotonic decreasing </a:t>
                      </a:r>
                      <a:endParaRPr lang="en-GB" sz="1600">
                        <a:effectLst/>
                        <a:latin typeface="inherit"/>
                      </a:endParaRPr>
                    </a:p>
                  </a:txBody>
                  <a:tcPr/>
                </a:tc>
                <a:tc>
                  <a:txBody>
                    <a:bodyPr/>
                    <a:lstStyle/>
                    <a:p>
                      <a:pPr fontAlgn="t"/>
                      <a:r>
                        <a:rPr lang="en-GB" sz="1600">
                          <a:effectLst/>
                        </a:rPr>
                        <a:t>1.0 </a:t>
                      </a:r>
                      <a:endParaRPr lang="en-GB" sz="1600">
                        <a:effectLst/>
                        <a:latin typeface="inherit"/>
                      </a:endParaRPr>
                    </a:p>
                  </a:txBody>
                  <a:tcPr/>
                </a:tc>
                <a:tc>
                  <a:txBody>
                    <a:bodyPr/>
                    <a:lstStyle/>
                    <a:p>
                      <a:pPr fontAlgn="t"/>
                      <a:r>
                        <a:rPr lang="en-GB" sz="1600">
                          <a:effectLst/>
                        </a:rPr>
                        <a:t>HBD &lt;= 0.5 </a:t>
                      </a:r>
                      <a:endParaRPr lang="en-GB" sz="1600">
                        <a:effectLst/>
                        <a:latin typeface="inherit"/>
                      </a:endParaRPr>
                    </a:p>
                  </a:txBody>
                  <a:tcPr/>
                </a:tc>
                <a:tc>
                  <a:txBody>
                    <a:bodyPr/>
                    <a:lstStyle/>
                    <a:p>
                      <a:pPr fontAlgn="t"/>
                      <a:r>
                        <a:rPr lang="en-GB" sz="1600">
                          <a:effectLst/>
                        </a:rPr>
                        <a:t>HBD &gt; 3.5</a:t>
                      </a:r>
                      <a:endParaRPr lang="en-GB" sz="1600">
                        <a:effectLst/>
                        <a:latin typeface="inherit"/>
                      </a:endParaRPr>
                    </a:p>
                  </a:txBody>
                  <a:tcPr/>
                </a:tc>
                <a:extLst>
                  <a:ext uri="{0D108BD9-81ED-4DB2-BD59-A6C34878D82A}">
                    <a16:rowId xmlns:a16="http://schemas.microsoft.com/office/drawing/2014/main" val="4250510954"/>
                  </a:ext>
                </a:extLst>
              </a:tr>
              <a:tr h="585506">
                <a:tc>
                  <a:txBody>
                    <a:bodyPr/>
                    <a:lstStyle/>
                    <a:p>
                      <a:pPr fontAlgn="base"/>
                      <a:r>
                        <a:rPr lang="en-GB" sz="1600" b="1">
                          <a:effectLst/>
                        </a:rPr>
                        <a:t>pKa </a:t>
                      </a:r>
                      <a:endParaRPr lang="en-GB" sz="1600" b="1">
                        <a:effectLst/>
                        <a:latin typeface="inherit"/>
                      </a:endParaRPr>
                    </a:p>
                  </a:txBody>
                  <a:tcPr anchor="ctr"/>
                </a:tc>
                <a:tc>
                  <a:txBody>
                    <a:bodyPr/>
                    <a:lstStyle/>
                    <a:p>
                      <a:pPr fontAlgn="t"/>
                      <a:r>
                        <a:rPr lang="en-GB" sz="1600">
                          <a:effectLst/>
                        </a:rPr>
                        <a:t>monotonic decreasing </a:t>
                      </a:r>
                      <a:endParaRPr lang="en-GB" sz="1600">
                        <a:effectLst/>
                        <a:latin typeface="inherit"/>
                      </a:endParaRPr>
                    </a:p>
                  </a:txBody>
                  <a:tcPr/>
                </a:tc>
                <a:tc>
                  <a:txBody>
                    <a:bodyPr/>
                    <a:lstStyle/>
                    <a:p>
                      <a:pPr fontAlgn="t"/>
                      <a:r>
                        <a:rPr lang="en-GB" sz="1600">
                          <a:effectLst/>
                        </a:rPr>
                        <a:t>1.0 </a:t>
                      </a:r>
                      <a:endParaRPr lang="en-GB" sz="1600">
                        <a:effectLst/>
                        <a:latin typeface="inherit"/>
                      </a:endParaRPr>
                    </a:p>
                  </a:txBody>
                  <a:tcPr/>
                </a:tc>
                <a:tc>
                  <a:txBody>
                    <a:bodyPr/>
                    <a:lstStyle/>
                    <a:p>
                      <a:pPr fontAlgn="t"/>
                      <a:r>
                        <a:rPr lang="en-GB" sz="1600">
                          <a:effectLst/>
                        </a:rPr>
                        <a:t>pK</a:t>
                      </a:r>
                      <a:r>
                        <a:rPr lang="en-GB" sz="1600" baseline="-25000">
                          <a:effectLst/>
                        </a:rPr>
                        <a:t>a</a:t>
                      </a:r>
                      <a:r>
                        <a:rPr lang="en-GB" sz="1600">
                          <a:effectLst/>
                        </a:rPr>
                        <a:t> &lt;= 8 </a:t>
                      </a:r>
                      <a:endParaRPr lang="en-GB" sz="1600">
                        <a:effectLst/>
                        <a:latin typeface="inherit"/>
                      </a:endParaRPr>
                    </a:p>
                  </a:txBody>
                  <a:tcPr/>
                </a:tc>
                <a:tc>
                  <a:txBody>
                    <a:bodyPr/>
                    <a:lstStyle/>
                    <a:p>
                      <a:pPr fontAlgn="t"/>
                      <a:r>
                        <a:rPr lang="en-GB" sz="1600" dirty="0" err="1">
                          <a:effectLst/>
                        </a:rPr>
                        <a:t>pK</a:t>
                      </a:r>
                      <a:r>
                        <a:rPr lang="en-GB" sz="1600" baseline="-25000" dirty="0" err="1">
                          <a:effectLst/>
                        </a:rPr>
                        <a:t>a</a:t>
                      </a:r>
                      <a:r>
                        <a:rPr lang="en-GB" sz="1600" dirty="0">
                          <a:effectLst/>
                        </a:rPr>
                        <a:t> &gt; 10</a:t>
                      </a:r>
                      <a:endParaRPr lang="en-GB" sz="1600" dirty="0">
                        <a:effectLst/>
                        <a:latin typeface="inherit"/>
                      </a:endParaRPr>
                    </a:p>
                  </a:txBody>
                  <a:tcPr/>
                </a:tc>
                <a:extLst>
                  <a:ext uri="{0D108BD9-81ED-4DB2-BD59-A6C34878D82A}">
                    <a16:rowId xmlns:a16="http://schemas.microsoft.com/office/drawing/2014/main" val="1609525230"/>
                  </a:ext>
                </a:extLst>
              </a:tr>
            </a:tbl>
          </a:graphicData>
        </a:graphic>
      </p:graphicFrame>
      <p:sp>
        <p:nvSpPr>
          <p:cNvPr id="7" name="TextBox 6">
            <a:extLst>
              <a:ext uri="{FF2B5EF4-FFF2-40B4-BE49-F238E27FC236}">
                <a16:creationId xmlns:a16="http://schemas.microsoft.com/office/drawing/2014/main" id="{0741118D-5FD4-689C-A375-13A87C715036}"/>
              </a:ext>
            </a:extLst>
          </p:cNvPr>
          <p:cNvSpPr txBox="1"/>
          <p:nvPr/>
        </p:nvSpPr>
        <p:spPr>
          <a:xfrm>
            <a:off x="264908" y="1143000"/>
            <a:ext cx="8614184" cy="1200329"/>
          </a:xfrm>
          <a:prstGeom prst="rect">
            <a:avLst/>
          </a:prstGeom>
          <a:noFill/>
        </p:spPr>
        <p:txBody>
          <a:bodyPr wrap="square" rtlCol="0">
            <a:spAutoFit/>
          </a:bodyPr>
          <a:lstStyle/>
          <a:p>
            <a:r>
              <a:rPr lang="en-GB" sz="1800" b="0" dirty="0"/>
              <a:t>The CNS MPO score was built based on six fundamental physicochemical properties: </a:t>
            </a:r>
            <a:r>
              <a:rPr lang="en-GB" sz="1800" b="0" dirty="0" err="1"/>
              <a:t>ClogP</a:t>
            </a:r>
            <a:r>
              <a:rPr lang="en-GB" sz="1800" b="0" dirty="0"/>
              <a:t>, </a:t>
            </a:r>
            <a:r>
              <a:rPr lang="en-GB" sz="1800" b="0" dirty="0" err="1"/>
              <a:t>ClogD</a:t>
            </a:r>
            <a:r>
              <a:rPr lang="en-GB" sz="1800" b="0" dirty="0"/>
              <a:t>, MW, TPSA, HBD, and </a:t>
            </a:r>
            <a:r>
              <a:rPr lang="en-GB" sz="1800" b="0" dirty="0" err="1"/>
              <a:t>pKa</a:t>
            </a:r>
            <a:r>
              <a:rPr lang="en-GB" sz="1800" b="0" dirty="0"/>
              <a:t> each weighted from 0 to 1.0 and most desirable and least desirable ranges for each physicochemical property is displayed in the table below.</a:t>
            </a:r>
          </a:p>
        </p:txBody>
      </p:sp>
    </p:spTree>
    <p:extLst>
      <p:ext uri="{BB962C8B-B14F-4D97-AF65-F5344CB8AC3E}">
        <p14:creationId xmlns:p14="http://schemas.microsoft.com/office/powerpoint/2010/main" val="10495045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6B1E49-5B3B-D7AD-9CED-779D374EB974}"/>
              </a:ext>
            </a:extLst>
          </p:cNvPr>
          <p:cNvSpPr>
            <a:spLocks noGrp="1"/>
          </p:cNvSpPr>
          <p:nvPr>
            <p:ph type="title"/>
          </p:nvPr>
        </p:nvSpPr>
        <p:spPr/>
        <p:txBody>
          <a:bodyPr/>
          <a:lstStyle/>
          <a:p>
            <a:r>
              <a:rPr lang="en-GB" dirty="0"/>
              <a:t>Idiosyncratic Toxicity</a:t>
            </a:r>
          </a:p>
        </p:txBody>
      </p:sp>
      <p:sp>
        <p:nvSpPr>
          <p:cNvPr id="3" name="Content Placeholder 2">
            <a:extLst>
              <a:ext uri="{FF2B5EF4-FFF2-40B4-BE49-F238E27FC236}">
                <a16:creationId xmlns:a16="http://schemas.microsoft.com/office/drawing/2014/main" id="{590AD05B-A55E-9352-D8CF-B32BE501B2A9}"/>
              </a:ext>
            </a:extLst>
          </p:cNvPr>
          <p:cNvSpPr>
            <a:spLocks noGrp="1"/>
          </p:cNvSpPr>
          <p:nvPr>
            <p:ph idx="1"/>
          </p:nvPr>
        </p:nvSpPr>
        <p:spPr/>
        <p:txBody>
          <a:bodyPr/>
          <a:lstStyle/>
          <a:p>
            <a:r>
              <a:rPr lang="en-GB" dirty="0"/>
              <a:t>There are over 2 million serious adverse drug responses (ADR) per annum.</a:t>
            </a:r>
          </a:p>
          <a:p>
            <a:r>
              <a:rPr lang="en-GB" dirty="0"/>
              <a:t>The toxicity can be due to drug-drug interactions but more often is thought to be due metabolic activation. In a study of compounds withdrawn due to hepatotoxicity in 5 out 6 cases there was evidence of reactive metabolites.</a:t>
            </a:r>
          </a:p>
          <a:p>
            <a:r>
              <a:rPr lang="en-GB" dirty="0"/>
              <a:t>Prediction of sites of metabolism can flag potential issues.</a:t>
            </a:r>
          </a:p>
        </p:txBody>
      </p:sp>
    </p:spTree>
    <p:extLst>
      <p:ext uri="{BB962C8B-B14F-4D97-AF65-F5344CB8AC3E}">
        <p14:creationId xmlns:p14="http://schemas.microsoft.com/office/powerpoint/2010/main" val="789707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ABC0A8-038C-3CCC-5AC9-10248870B3AF}"/>
              </a:ext>
            </a:extLst>
          </p:cNvPr>
          <p:cNvSpPr>
            <a:spLocks noGrp="1"/>
          </p:cNvSpPr>
          <p:nvPr>
            <p:ph type="title"/>
          </p:nvPr>
        </p:nvSpPr>
        <p:spPr/>
        <p:txBody>
          <a:bodyPr/>
          <a:lstStyle/>
          <a:p>
            <a:r>
              <a:rPr lang="en-GB" dirty="0"/>
              <a:t>Authorising</a:t>
            </a:r>
          </a:p>
        </p:txBody>
      </p:sp>
      <p:sp>
        <p:nvSpPr>
          <p:cNvPr id="3" name="Content Placeholder 2">
            <a:extLst>
              <a:ext uri="{FF2B5EF4-FFF2-40B4-BE49-F238E27FC236}">
                <a16:creationId xmlns:a16="http://schemas.microsoft.com/office/drawing/2014/main" id="{44507C2E-F6C8-7D37-1C8F-2B826C0EB92D}"/>
              </a:ext>
            </a:extLst>
          </p:cNvPr>
          <p:cNvSpPr>
            <a:spLocks noGrp="1"/>
          </p:cNvSpPr>
          <p:nvPr>
            <p:ph idx="1"/>
          </p:nvPr>
        </p:nvSpPr>
        <p:spPr/>
        <p:txBody>
          <a:bodyPr/>
          <a:lstStyle/>
          <a:p>
            <a:r>
              <a:rPr lang="en-GB" dirty="0"/>
              <a:t>Open System settings</a:t>
            </a:r>
          </a:p>
          <a:p>
            <a:r>
              <a:rPr lang="en-GB" dirty="0"/>
              <a:t>Navigate to Privacy and Security</a:t>
            </a:r>
          </a:p>
        </p:txBody>
      </p:sp>
      <p:pic>
        <p:nvPicPr>
          <p:cNvPr id="5" name="Picture 4" descr="A screenshot of a computer&#10;&#10;Description automatically generated">
            <a:extLst>
              <a:ext uri="{FF2B5EF4-FFF2-40B4-BE49-F238E27FC236}">
                <a16:creationId xmlns:a16="http://schemas.microsoft.com/office/drawing/2014/main" id="{2D79D3B7-4A94-47BD-9C83-3EA70F14D6A4}"/>
              </a:ext>
            </a:extLst>
          </p:cNvPr>
          <p:cNvPicPr>
            <a:picLocks noChangeAspect="1"/>
          </p:cNvPicPr>
          <p:nvPr/>
        </p:nvPicPr>
        <p:blipFill>
          <a:blip r:embed="rId2"/>
          <a:stretch>
            <a:fillRect/>
          </a:stretch>
        </p:blipFill>
        <p:spPr>
          <a:xfrm>
            <a:off x="398021" y="2675842"/>
            <a:ext cx="4159983" cy="3727392"/>
          </a:xfrm>
          <a:prstGeom prst="rect">
            <a:avLst/>
          </a:prstGeom>
        </p:spPr>
      </p:pic>
      <p:sp>
        <p:nvSpPr>
          <p:cNvPr id="6" name="Frame 5">
            <a:extLst>
              <a:ext uri="{FF2B5EF4-FFF2-40B4-BE49-F238E27FC236}">
                <a16:creationId xmlns:a16="http://schemas.microsoft.com/office/drawing/2014/main" id="{84A7C424-59F0-1871-027C-80D9A1C2A2D5}"/>
              </a:ext>
            </a:extLst>
          </p:cNvPr>
          <p:cNvSpPr/>
          <p:nvPr/>
        </p:nvSpPr>
        <p:spPr bwMode="auto">
          <a:xfrm>
            <a:off x="1763688" y="4653136"/>
            <a:ext cx="2794316" cy="648072"/>
          </a:xfrm>
          <a:prstGeom prst="frame">
            <a:avLst>
              <a:gd name="adj1" fmla="val 3298"/>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7" name="TextBox 6">
            <a:extLst>
              <a:ext uri="{FF2B5EF4-FFF2-40B4-BE49-F238E27FC236}">
                <a16:creationId xmlns:a16="http://schemas.microsoft.com/office/drawing/2014/main" id="{1FCE8ACC-702C-0A17-C328-1391B431E423}"/>
              </a:ext>
            </a:extLst>
          </p:cNvPr>
          <p:cNvSpPr txBox="1"/>
          <p:nvPr/>
        </p:nvSpPr>
        <p:spPr>
          <a:xfrm>
            <a:off x="4788024" y="4746339"/>
            <a:ext cx="3179075" cy="830997"/>
          </a:xfrm>
          <a:prstGeom prst="rect">
            <a:avLst/>
          </a:prstGeom>
          <a:noFill/>
        </p:spPr>
        <p:txBody>
          <a:bodyPr wrap="none" rtlCol="0">
            <a:spAutoFit/>
          </a:bodyPr>
          <a:lstStyle/>
          <a:p>
            <a:r>
              <a:rPr lang="en-GB" b="0" dirty="0"/>
              <a:t>Click open anyway</a:t>
            </a:r>
          </a:p>
          <a:p>
            <a:r>
              <a:rPr lang="en-GB" b="0" dirty="0"/>
              <a:t>May ask for password</a:t>
            </a:r>
          </a:p>
        </p:txBody>
      </p:sp>
    </p:spTree>
    <p:extLst>
      <p:ext uri="{BB962C8B-B14F-4D97-AF65-F5344CB8AC3E}">
        <p14:creationId xmlns:p14="http://schemas.microsoft.com/office/powerpoint/2010/main" val="40543303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3744D2-F9F5-50A1-0E88-7B1737A1C735}"/>
              </a:ext>
            </a:extLst>
          </p:cNvPr>
          <p:cNvSpPr>
            <a:spLocks noGrp="1"/>
          </p:cNvSpPr>
          <p:nvPr>
            <p:ph type="title"/>
          </p:nvPr>
        </p:nvSpPr>
        <p:spPr/>
        <p:txBody>
          <a:bodyPr/>
          <a:lstStyle/>
          <a:p>
            <a:r>
              <a:rPr lang="en-GB" dirty="0"/>
              <a:t>Paracetamol</a:t>
            </a:r>
          </a:p>
        </p:txBody>
      </p:sp>
      <p:sp>
        <p:nvSpPr>
          <p:cNvPr id="3" name="Content Placeholder 2">
            <a:extLst>
              <a:ext uri="{FF2B5EF4-FFF2-40B4-BE49-F238E27FC236}">
                <a16:creationId xmlns:a16="http://schemas.microsoft.com/office/drawing/2014/main" id="{613740CB-D8E9-000E-911B-FE8C6935D128}"/>
              </a:ext>
            </a:extLst>
          </p:cNvPr>
          <p:cNvSpPr>
            <a:spLocks noGrp="1"/>
          </p:cNvSpPr>
          <p:nvPr>
            <p:ph idx="1"/>
          </p:nvPr>
        </p:nvSpPr>
        <p:spPr/>
        <p:txBody>
          <a:bodyPr/>
          <a:lstStyle/>
          <a:p>
            <a:r>
              <a:rPr lang="en-GB" sz="2400" dirty="0"/>
              <a:t>Paracetamol at therapeutic doses the main route for clearance is </a:t>
            </a:r>
            <a:r>
              <a:rPr lang="en-GB" sz="2400" dirty="0" err="1"/>
              <a:t>glucuronylation</a:t>
            </a:r>
            <a:r>
              <a:rPr lang="en-GB" sz="2400" dirty="0"/>
              <a:t> and sulphation followed by renal clearance. A minor amount the parent compound is oxidised to N-acetyl-p-</a:t>
            </a:r>
            <a:r>
              <a:rPr lang="en-GB" sz="2400" dirty="0" err="1"/>
              <a:t>benzoquinoneimine</a:t>
            </a:r>
            <a:r>
              <a:rPr lang="en-GB" sz="2400" dirty="0"/>
              <a:t> and mopped up by glutathione (GSH). After overdose however this pathway is saturated and the reactive N-acetyl-p-</a:t>
            </a:r>
            <a:r>
              <a:rPr lang="en-GB" sz="2400" dirty="0" err="1"/>
              <a:t>benzoquinoneimine</a:t>
            </a:r>
            <a:r>
              <a:rPr lang="en-GB" sz="2400" dirty="0"/>
              <a:t> covalently reacts with liver proteins.</a:t>
            </a:r>
          </a:p>
          <a:p>
            <a:endParaRPr lang="en-GB" sz="2400" dirty="0"/>
          </a:p>
          <a:p>
            <a:endParaRPr lang="en-GB" sz="2400" dirty="0"/>
          </a:p>
        </p:txBody>
      </p:sp>
      <p:pic>
        <p:nvPicPr>
          <p:cNvPr id="4" name="Content Placeholder 3">
            <a:extLst>
              <a:ext uri="{FF2B5EF4-FFF2-40B4-BE49-F238E27FC236}">
                <a16:creationId xmlns:a16="http://schemas.microsoft.com/office/drawing/2014/main" id="{DA4FF728-2C2F-F549-8502-071C761B1020}"/>
              </a:ext>
            </a:extLst>
          </p:cNvPr>
          <p:cNvPicPr>
            <a:picLocks noChangeAspect="1"/>
          </p:cNvPicPr>
          <p:nvPr/>
        </p:nvPicPr>
        <p:blipFill>
          <a:blip r:embed="rId2"/>
          <a:stretch>
            <a:fillRect/>
          </a:stretch>
        </p:blipFill>
        <p:spPr bwMode="auto">
          <a:xfrm>
            <a:off x="2915816" y="3695700"/>
            <a:ext cx="3924300" cy="28575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40477636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101BB-2193-43CE-9789-4775D9814C01}"/>
              </a:ext>
            </a:extLst>
          </p:cNvPr>
          <p:cNvSpPr>
            <a:spLocks noGrp="1"/>
          </p:cNvSpPr>
          <p:nvPr>
            <p:ph type="title"/>
          </p:nvPr>
        </p:nvSpPr>
        <p:spPr/>
        <p:txBody>
          <a:bodyPr/>
          <a:lstStyle/>
          <a:p>
            <a:endParaRPr lang="en-GB"/>
          </a:p>
        </p:txBody>
      </p:sp>
      <p:sp>
        <p:nvSpPr>
          <p:cNvPr id="6" name="Content Placeholder 5">
            <a:extLst>
              <a:ext uri="{FF2B5EF4-FFF2-40B4-BE49-F238E27FC236}">
                <a16:creationId xmlns:a16="http://schemas.microsoft.com/office/drawing/2014/main" id="{0F17AA70-80DD-AF42-D7BE-2DF63D9B18AE}"/>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1114103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p:txBody>
          <a:bodyPr/>
          <a:lstStyle/>
          <a:p>
            <a:r>
              <a:rPr lang="en-US"/>
              <a:t>HERG and Adverse Drug Events </a:t>
            </a:r>
          </a:p>
        </p:txBody>
      </p:sp>
      <p:sp>
        <p:nvSpPr>
          <p:cNvPr id="606211" name="Rectangle 3"/>
          <p:cNvSpPr>
            <a:spLocks noGrp="1" noChangeArrowheads="1"/>
          </p:cNvSpPr>
          <p:nvPr>
            <p:ph type="body" idx="1"/>
          </p:nvPr>
        </p:nvSpPr>
        <p:spPr>
          <a:xfrm>
            <a:off x="0" y="1143000"/>
            <a:ext cx="9144000" cy="5105400"/>
          </a:xfrm>
        </p:spPr>
        <p:txBody>
          <a:bodyPr/>
          <a:lstStyle/>
          <a:p>
            <a:pPr>
              <a:lnSpc>
                <a:spcPct val="90000"/>
              </a:lnSpc>
            </a:pPr>
            <a:r>
              <a:rPr lang="en-US" sz="2400">
                <a:latin typeface="Verdana" charset="0"/>
              </a:rPr>
              <a:t>In recent years, a number of drugs have been withdrawn from the market because of reports of sudden cardiac death.</a:t>
            </a:r>
            <a:endParaRPr lang="en-US" sz="2400">
              <a:latin typeface="Lucida Grande" charset="0"/>
            </a:endParaRPr>
          </a:p>
          <a:p>
            <a:pPr>
              <a:lnSpc>
                <a:spcPct val="90000"/>
              </a:lnSpc>
            </a:pPr>
            <a:r>
              <a:rPr lang="en-US" sz="2400">
                <a:latin typeface="Verdana" charset="0"/>
              </a:rPr>
              <a:t>In all cases, long QT syndrome an abnormality of cardiac muscle repolarization that is characterized by the prolongation of the QT interval in the electrocardiogram, was implicated as inducing ventricular tachycardia that can spontaneously degenerate to ventricular fibrillation and cause sudden death.</a:t>
            </a:r>
            <a:endParaRPr lang="en-US" sz="2400">
              <a:latin typeface="Lucida Grande" charset="0"/>
            </a:endParaRPr>
          </a:p>
          <a:p>
            <a:pPr>
              <a:lnSpc>
                <a:spcPct val="90000"/>
              </a:lnSpc>
            </a:pPr>
            <a:r>
              <a:rPr lang="en-US" sz="2400">
                <a:latin typeface="Verdana" charset="0"/>
              </a:rPr>
              <a:t>Virtually every case of a prolonged duration of cardiac action potential related to drug exposure can be traced to one specific mechanism: blockade of IKr current in the heart</a:t>
            </a:r>
            <a:r>
              <a:rPr lang="en-US" sz="2800">
                <a:solidFill>
                  <a:srgbClr val="666666"/>
                </a:solidFill>
                <a:latin typeface="Verdana" charset="0"/>
              </a:rPr>
              <a:t>.</a:t>
            </a:r>
          </a:p>
          <a:p>
            <a:pPr>
              <a:lnSpc>
                <a:spcPct val="90000"/>
              </a:lnSpc>
            </a:pPr>
            <a:endParaRPr lang="en-US" sz="280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2" name="Rectangle 2"/>
          <p:cNvSpPr>
            <a:spLocks noGrp="1" noChangeArrowheads="1"/>
          </p:cNvSpPr>
          <p:nvPr>
            <p:ph type="title"/>
          </p:nvPr>
        </p:nvSpPr>
        <p:spPr/>
        <p:txBody>
          <a:bodyPr/>
          <a:lstStyle/>
          <a:p>
            <a:r>
              <a:rPr lang="en-US"/>
              <a:t>HERG continued</a:t>
            </a:r>
          </a:p>
        </p:txBody>
      </p:sp>
      <p:sp>
        <p:nvSpPr>
          <p:cNvPr id="665603" name="Rectangle 3"/>
          <p:cNvSpPr>
            <a:spLocks noGrp="1" noChangeArrowheads="1"/>
          </p:cNvSpPr>
          <p:nvPr>
            <p:ph type="body" idx="1"/>
          </p:nvPr>
        </p:nvSpPr>
        <p:spPr/>
        <p:txBody>
          <a:bodyPr/>
          <a:lstStyle/>
          <a:p>
            <a:pPr>
              <a:lnSpc>
                <a:spcPct val="90000"/>
              </a:lnSpc>
            </a:pPr>
            <a:r>
              <a:rPr lang="en-US" sz="2800"/>
              <a:t>Probably the most common electrocardiograph side-effect is QT prolongation.</a:t>
            </a:r>
          </a:p>
          <a:p>
            <a:pPr>
              <a:lnSpc>
                <a:spcPct val="90000"/>
              </a:lnSpc>
            </a:pPr>
            <a:r>
              <a:rPr lang="en-US" sz="2800"/>
              <a:t>A drug acting on a cardiac ion channel (usually the HERG potassium channel) delays the repolarisation of cardiac cells during heartbeat.</a:t>
            </a:r>
          </a:p>
          <a:p>
            <a:pPr>
              <a:lnSpc>
                <a:spcPct val="90000"/>
              </a:lnSpc>
            </a:pPr>
            <a:r>
              <a:rPr lang="en-US" sz="2800"/>
              <a:t>This results in an arrhythmia known as </a:t>
            </a:r>
            <a:r>
              <a:rPr lang="ja-JP" altLang="en-US" sz="2800"/>
              <a:t>“</a:t>
            </a:r>
            <a:r>
              <a:rPr lang="en-US" sz="2800"/>
              <a:t>torsades de pointes</a:t>
            </a:r>
            <a:r>
              <a:rPr lang="ja-JP" altLang="en-US" sz="2800"/>
              <a:t>”</a:t>
            </a:r>
            <a:endParaRPr lang="en-US" sz="2800"/>
          </a:p>
          <a:p>
            <a:pPr>
              <a:lnSpc>
                <a:spcPct val="90000"/>
              </a:lnSpc>
            </a:pPr>
            <a:r>
              <a:rPr lang="en-US" sz="2800"/>
              <a:t>If drug levels of even a modest affinity HERG ligand rise, due to inhibition of a co-administered CYP inhibitor, QT prolongation may be observed</a:t>
            </a:r>
          </a:p>
          <a:p>
            <a:pPr>
              <a:lnSpc>
                <a:spcPct val="90000"/>
              </a:lnSpc>
              <a:buFontTx/>
              <a:buNone/>
            </a:pPr>
            <a:endParaRPr lang="en-US" sz="28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body" idx="1"/>
          </p:nvPr>
        </p:nvSpPr>
        <p:spPr/>
        <p:txBody>
          <a:bodyPr/>
          <a:lstStyle/>
          <a:p>
            <a:r>
              <a:rPr lang="en-US" sz="2400"/>
              <a:t>Data driven models</a:t>
            </a:r>
          </a:p>
          <a:p>
            <a:pPr lvl="1"/>
            <a:r>
              <a:rPr lang="en-US" sz="2000"/>
              <a:t>Use 2D and 3D descriptors of known ligands to derive a predictive model</a:t>
            </a:r>
          </a:p>
          <a:p>
            <a:pPr lvl="1"/>
            <a:r>
              <a:rPr lang="en-US" sz="2000"/>
              <a:t>Very fast for binary classification (yes/no)</a:t>
            </a:r>
          </a:p>
          <a:p>
            <a:pPr lvl="1"/>
            <a:r>
              <a:rPr lang="en-US" sz="2000"/>
              <a:t>Can be difficult to interpret</a:t>
            </a:r>
          </a:p>
          <a:p>
            <a:r>
              <a:rPr lang="ja-JP" altLang="en-US" sz="2400"/>
              <a:t>“</a:t>
            </a:r>
            <a:r>
              <a:rPr lang="en-US" sz="2400"/>
              <a:t>Mechanistic</a:t>
            </a:r>
            <a:r>
              <a:rPr lang="ja-JP" altLang="en-US" sz="2400"/>
              <a:t>”</a:t>
            </a:r>
            <a:r>
              <a:rPr lang="en-US" sz="2400"/>
              <a:t> models</a:t>
            </a:r>
          </a:p>
          <a:p>
            <a:pPr lvl="1"/>
            <a:r>
              <a:rPr lang="en-US" sz="2000"/>
              <a:t>Dock into homology model of ion channel</a:t>
            </a:r>
          </a:p>
          <a:p>
            <a:pPr lvl="1"/>
            <a:r>
              <a:rPr lang="en-US" sz="2000"/>
              <a:t>Useful for generating ideas/explaining data </a:t>
            </a:r>
          </a:p>
          <a:p>
            <a:pPr lvl="1"/>
            <a:r>
              <a:rPr lang="en-US" sz="2000"/>
              <a:t>Maybe different binding modes</a:t>
            </a:r>
          </a:p>
          <a:p>
            <a:pPr lvl="1"/>
            <a:r>
              <a:rPr lang="en-US" sz="2000"/>
              <a:t>Relatively slow</a:t>
            </a:r>
          </a:p>
          <a:p>
            <a:pPr lvl="1"/>
            <a:endParaRPr lang="en-US" sz="2000"/>
          </a:p>
        </p:txBody>
      </p:sp>
      <p:sp>
        <p:nvSpPr>
          <p:cNvPr id="608259" name="Rectangle 3"/>
          <p:cNvSpPr>
            <a:spLocks noGrp="1" noChangeArrowheads="1"/>
          </p:cNvSpPr>
          <p:nvPr>
            <p:ph type="title"/>
          </p:nvPr>
        </p:nvSpPr>
        <p:spPr/>
        <p:txBody>
          <a:bodyPr/>
          <a:lstStyle/>
          <a:p>
            <a:r>
              <a:rPr lang="en-US"/>
              <a:t>Models to reduce HERG activity</a:t>
            </a:r>
          </a:p>
        </p:txBody>
      </p:sp>
      <p:sp>
        <p:nvSpPr>
          <p:cNvPr id="608260" name="Rectangle 4"/>
          <p:cNvSpPr>
            <a:spLocks noChangeArrowheads="1"/>
          </p:cNvSpPr>
          <p:nvPr/>
        </p:nvSpPr>
        <p:spPr bwMode="auto">
          <a:xfrm>
            <a:off x="5334000" y="5562600"/>
            <a:ext cx="3524250" cy="11557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a:spAutoFit/>
          </a:bodyPr>
          <a:lstStyle/>
          <a:p>
            <a:r>
              <a:rPr lang="en-US" sz="1400" b="0"/>
              <a:t>Bioorg and Medchem 12, 2307 (2004)</a:t>
            </a:r>
          </a:p>
          <a:p>
            <a:r>
              <a:rPr lang="en-US" sz="1400" b="0"/>
              <a:t>Bioorg and Medchem Lett 13, 2773 (2003)</a:t>
            </a:r>
          </a:p>
          <a:p>
            <a:r>
              <a:rPr lang="en-US" sz="1400" b="0"/>
              <a:t>J Pharmacol Exp Ther 301, 427 (2002)</a:t>
            </a:r>
          </a:p>
          <a:p>
            <a:r>
              <a:rPr lang="en-US" sz="1400" b="0"/>
              <a:t>Bioorg and Medchem Lett 13, 1829 (2003)</a:t>
            </a:r>
          </a:p>
          <a:p>
            <a:r>
              <a:rPr lang="en-US" sz="1400" b="0"/>
              <a:t>J Med Chem 45, 3844 (2003)</a:t>
            </a:r>
            <a:endParaRPr lang="en-US" sz="1600" b="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p:cNvSpPr>
            <a:spLocks noGrp="1" noChangeArrowheads="1"/>
          </p:cNvSpPr>
          <p:nvPr>
            <p:ph type="title"/>
          </p:nvPr>
        </p:nvSpPr>
        <p:spPr/>
        <p:txBody>
          <a:bodyPr/>
          <a:lstStyle/>
          <a:p>
            <a:r>
              <a:rPr lang="en-US"/>
              <a:t>HERG binding:- An empirical model</a:t>
            </a:r>
          </a:p>
        </p:txBody>
      </p:sp>
      <p:sp>
        <p:nvSpPr>
          <p:cNvPr id="609283" name="Rectangle 3"/>
          <p:cNvSpPr>
            <a:spLocks noGrp="1" noChangeArrowheads="1"/>
          </p:cNvSpPr>
          <p:nvPr>
            <p:ph type="body" idx="1"/>
          </p:nvPr>
        </p:nvSpPr>
        <p:spPr/>
        <p:txBody>
          <a:bodyPr/>
          <a:lstStyle/>
          <a:p>
            <a:pPr>
              <a:lnSpc>
                <a:spcPct val="90000"/>
              </a:lnSpc>
            </a:pPr>
            <a:r>
              <a:rPr lang="en-US"/>
              <a:t>Initial expt</a:t>
            </a:r>
          </a:p>
          <a:p>
            <a:pPr lvl="1">
              <a:lnSpc>
                <a:spcPct val="90000"/>
              </a:lnSpc>
            </a:pPr>
            <a:r>
              <a:rPr lang="en-US"/>
              <a:t>Using historical data from assay</a:t>
            </a:r>
          </a:p>
          <a:p>
            <a:pPr lvl="1">
              <a:lnSpc>
                <a:spcPct val="90000"/>
              </a:lnSpc>
            </a:pPr>
            <a:r>
              <a:rPr lang="en-US"/>
              <a:t>Built random forest model using random sample of 20,000 compounds tested.</a:t>
            </a:r>
          </a:p>
          <a:p>
            <a:pPr lvl="1">
              <a:lnSpc>
                <a:spcPct val="90000"/>
              </a:lnSpc>
            </a:pPr>
            <a:r>
              <a:rPr lang="en-US"/>
              <a:t>Used model to predict all compounds, r</a:t>
            </a:r>
            <a:r>
              <a:rPr lang="en-US" baseline="30000"/>
              <a:t>2</a:t>
            </a:r>
            <a:r>
              <a:rPr lang="en-US"/>
              <a:t> 0.8</a:t>
            </a:r>
          </a:p>
          <a:p>
            <a:pPr>
              <a:lnSpc>
                <a:spcPct val="90000"/>
              </a:lnSpc>
            </a:pPr>
            <a:endParaRPr 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p:cNvSpPr>
            <a:spLocks noGrp="1" noChangeArrowheads="1"/>
          </p:cNvSpPr>
          <p:nvPr>
            <p:ph type="title"/>
          </p:nvPr>
        </p:nvSpPr>
        <p:spPr/>
        <p:txBody>
          <a:bodyPr/>
          <a:lstStyle/>
          <a:p>
            <a:r>
              <a:rPr lang="en-US"/>
              <a:t>Prediction</a:t>
            </a:r>
          </a:p>
        </p:txBody>
      </p:sp>
      <p:pic>
        <p:nvPicPr>
          <p:cNvPr id="611331" name="Picture 3" descr="MK499_predi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227138"/>
            <a:ext cx="8382000" cy="5630862"/>
          </a:xfrm>
          <a:prstGeom prst="rect">
            <a:avLst/>
          </a:prstGeom>
          <a:noFill/>
          <a:extLst>
            <a:ext uri="{909E8E84-426E-40dd-AFC4-6F175D3DCCD1}">
              <a14:hiddenFill xmlns="" xmlns:a14="http://schemas.microsoft.com/office/drawing/2010/main">
                <a:solidFill>
                  <a:srgbClr val="FFFFFF"/>
                </a:solidFill>
              </a14:hiddenFill>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2"/>
          <p:cNvSpPr>
            <a:spLocks noGrp="1" noChangeArrowheads="1"/>
          </p:cNvSpPr>
          <p:nvPr>
            <p:ph type="title"/>
          </p:nvPr>
        </p:nvSpPr>
        <p:spPr/>
        <p:txBody>
          <a:bodyPr/>
          <a:lstStyle/>
          <a:p>
            <a:r>
              <a:rPr lang="en-US"/>
              <a:t>Summary</a:t>
            </a:r>
          </a:p>
        </p:txBody>
      </p:sp>
      <p:sp>
        <p:nvSpPr>
          <p:cNvPr id="612355" name="Rectangle 3"/>
          <p:cNvSpPr>
            <a:spLocks noGrp="1" noChangeArrowheads="1"/>
          </p:cNvSpPr>
          <p:nvPr>
            <p:ph type="body" idx="1"/>
          </p:nvPr>
        </p:nvSpPr>
        <p:spPr/>
        <p:txBody>
          <a:bodyPr/>
          <a:lstStyle/>
          <a:p>
            <a:r>
              <a:rPr lang="en-US"/>
              <a:t>Valuable methodolgy</a:t>
            </a:r>
          </a:p>
          <a:p>
            <a:r>
              <a:rPr lang="en-US"/>
              <a:t>Very fast, applicable to library design</a:t>
            </a:r>
          </a:p>
          <a:p>
            <a:pPr lvl="1"/>
            <a:r>
              <a:rPr lang="en-US"/>
              <a:t>1000</a:t>
            </a:r>
            <a:r>
              <a:rPr lang="ja-JP" altLang="en-US"/>
              <a:t>’</a:t>
            </a:r>
            <a:r>
              <a:rPr lang="en-US"/>
              <a:t>s compounds per minute</a:t>
            </a:r>
          </a:p>
          <a:p>
            <a:r>
              <a:rPr lang="en-US"/>
              <a:t>Chemical interpretation very difficult</a:t>
            </a:r>
          </a:p>
          <a:p>
            <a:pPr lvl="1"/>
            <a:r>
              <a:rPr lang="en-US"/>
              <a:t>Result is summation over multiple Trees and descriptors</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p:cNvSpPr>
            <a:spLocks noGrp="1" noChangeArrowheads="1"/>
          </p:cNvSpPr>
          <p:nvPr>
            <p:ph type="title"/>
          </p:nvPr>
        </p:nvSpPr>
        <p:spPr/>
        <p:txBody>
          <a:bodyPr/>
          <a:lstStyle/>
          <a:p>
            <a:r>
              <a:rPr lang="en-US" sz="3600"/>
              <a:t>HERG Binding:- A mechanistic model</a:t>
            </a:r>
            <a:endParaRPr lang="en-US"/>
          </a:p>
        </p:txBody>
      </p:sp>
      <p:sp>
        <p:nvSpPr>
          <p:cNvPr id="613379" name="Rectangle 3"/>
          <p:cNvSpPr>
            <a:spLocks noGrp="1" noChangeArrowheads="1"/>
          </p:cNvSpPr>
          <p:nvPr>
            <p:ph type="body" sz="half" idx="1"/>
          </p:nvPr>
        </p:nvSpPr>
        <p:spPr/>
        <p:txBody>
          <a:bodyPr/>
          <a:lstStyle/>
          <a:p>
            <a:r>
              <a:rPr lang="en-US" sz="2800"/>
              <a:t>Tetrameric protein, each monomer consists of six transmembrane regions.</a:t>
            </a:r>
          </a:p>
          <a:p>
            <a:r>
              <a:rPr lang="en-US" sz="2800"/>
              <a:t>Modeling and mutagenesis studies highlight interactions between ligand (MK-499) and V625, G648, Y652 and F656.</a:t>
            </a:r>
          </a:p>
          <a:p>
            <a:pPr lvl="3"/>
            <a:r>
              <a:rPr lang="en-US" sz="1800"/>
              <a:t>PNAS 97, 12329 (2000)</a:t>
            </a:r>
          </a:p>
        </p:txBody>
      </p:sp>
      <p:pic>
        <p:nvPicPr>
          <p:cNvPr id="613380"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5019675" y="1295400"/>
            <a:ext cx="3752850" cy="5105400"/>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p:cNvSpPr>
            <a:spLocks noGrp="1" noChangeArrowheads="1"/>
          </p:cNvSpPr>
          <p:nvPr>
            <p:ph type="title"/>
          </p:nvPr>
        </p:nvSpPr>
        <p:spPr/>
        <p:txBody>
          <a:bodyPr/>
          <a:lstStyle/>
          <a:p>
            <a:r>
              <a:rPr lang="en-US" sz="3600"/>
              <a:t>Structures of classical HERG blockers</a:t>
            </a:r>
            <a:endParaRPr lang="en-US"/>
          </a:p>
        </p:txBody>
      </p:sp>
      <p:pic>
        <p:nvPicPr>
          <p:cNvPr id="61440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401763"/>
            <a:ext cx="7394575" cy="46180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1376C5-1708-34DA-FB18-DF454DF40544}"/>
              </a:ext>
            </a:extLst>
          </p:cNvPr>
          <p:cNvSpPr>
            <a:spLocks noGrp="1"/>
          </p:cNvSpPr>
          <p:nvPr>
            <p:ph type="title"/>
          </p:nvPr>
        </p:nvSpPr>
        <p:spPr>
          <a:xfrm>
            <a:off x="0" y="22109"/>
            <a:ext cx="9144000" cy="1143000"/>
          </a:xfrm>
        </p:spPr>
        <p:txBody>
          <a:bodyPr/>
          <a:lstStyle/>
          <a:p>
            <a:r>
              <a:rPr lang="en-GB" dirty="0"/>
              <a:t>This allows </a:t>
            </a:r>
            <a:r>
              <a:rPr lang="en-GB" dirty="0" err="1"/>
              <a:t>DataWarrior</a:t>
            </a:r>
            <a:r>
              <a:rPr lang="en-GB" dirty="0"/>
              <a:t> to run</a:t>
            </a:r>
          </a:p>
        </p:txBody>
      </p:sp>
      <p:pic>
        <p:nvPicPr>
          <p:cNvPr id="5" name="Content Placeholder 4" descr="A screenshot of a computer&#10;&#10;Description automatically generated">
            <a:extLst>
              <a:ext uri="{FF2B5EF4-FFF2-40B4-BE49-F238E27FC236}">
                <a16:creationId xmlns:a16="http://schemas.microsoft.com/office/drawing/2014/main" id="{66806096-24B7-DFB2-1217-97C148DC3430}"/>
              </a:ext>
            </a:extLst>
          </p:cNvPr>
          <p:cNvPicPr>
            <a:picLocks noGrp="1" noChangeAspect="1"/>
          </p:cNvPicPr>
          <p:nvPr>
            <p:ph idx="1"/>
          </p:nvPr>
        </p:nvPicPr>
        <p:blipFill>
          <a:blip r:embed="rId2"/>
          <a:stretch>
            <a:fillRect/>
          </a:stretch>
        </p:blipFill>
        <p:spPr>
          <a:xfrm>
            <a:off x="1619672" y="1393709"/>
            <a:ext cx="5697918" cy="5105400"/>
          </a:xfrm>
        </p:spPr>
      </p:pic>
      <p:sp>
        <p:nvSpPr>
          <p:cNvPr id="6" name="Frame 5">
            <a:extLst>
              <a:ext uri="{FF2B5EF4-FFF2-40B4-BE49-F238E27FC236}">
                <a16:creationId xmlns:a16="http://schemas.microsoft.com/office/drawing/2014/main" id="{FA956807-6AB6-5097-9B6B-36D488044E00}"/>
              </a:ext>
            </a:extLst>
          </p:cNvPr>
          <p:cNvSpPr/>
          <p:nvPr/>
        </p:nvSpPr>
        <p:spPr bwMode="auto">
          <a:xfrm>
            <a:off x="4139952" y="4959221"/>
            <a:ext cx="2016224" cy="413995"/>
          </a:xfrm>
          <a:prstGeom prst="frame">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19487765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p:cNvSpPr>
            <a:spLocks noGrp="1" noChangeArrowheads="1"/>
          </p:cNvSpPr>
          <p:nvPr>
            <p:ph type="title"/>
          </p:nvPr>
        </p:nvSpPr>
        <p:spPr/>
        <p:txBody>
          <a:bodyPr/>
          <a:lstStyle/>
          <a:p>
            <a:r>
              <a:rPr lang="en-US"/>
              <a:t>HERG channel Mutagenesis</a:t>
            </a:r>
          </a:p>
        </p:txBody>
      </p:sp>
      <p:sp>
        <p:nvSpPr>
          <p:cNvPr id="615427" name="Rectangle 3"/>
          <p:cNvSpPr>
            <a:spLocks noGrp="1" noChangeArrowheads="1"/>
          </p:cNvSpPr>
          <p:nvPr>
            <p:ph type="body" sz="half" idx="1"/>
          </p:nvPr>
        </p:nvSpPr>
        <p:spPr/>
        <p:txBody>
          <a:bodyPr/>
          <a:lstStyle/>
          <a:p>
            <a:pPr>
              <a:lnSpc>
                <a:spcPct val="90000"/>
              </a:lnSpc>
            </a:pPr>
            <a:r>
              <a:rPr lang="en-US" sz="2000">
                <a:latin typeface="Helvetica" charset="0"/>
              </a:rPr>
              <a:t>Modeling MK-499 showed </a:t>
            </a:r>
            <a:r>
              <a:rPr lang="en-US" sz="2000">
                <a:latin typeface="Symbol" charset="0"/>
                <a:sym typeface="Symbol" charset="0"/>
              </a:rPr>
              <a:t></a:t>
            </a:r>
            <a:r>
              <a:rPr lang="en-US" sz="2000">
                <a:latin typeface="Helvetica" charset="0"/>
              </a:rPr>
              <a:t>-stacking interaction of CN-phenyl ring with F656 and Y652.</a:t>
            </a:r>
          </a:p>
          <a:p>
            <a:pPr>
              <a:lnSpc>
                <a:spcPct val="90000"/>
              </a:lnSpc>
            </a:pPr>
            <a:r>
              <a:rPr lang="en-US" sz="2000">
                <a:latin typeface="Helvetica" charset="0"/>
              </a:rPr>
              <a:t>Mutation of these residues to alanine causes 100-fold increase in IC</a:t>
            </a:r>
            <a:r>
              <a:rPr lang="en-US" sz="2000" baseline="-25000">
                <a:latin typeface="Helvetica" charset="0"/>
              </a:rPr>
              <a:t>50</a:t>
            </a:r>
            <a:endParaRPr lang="en-US" sz="2000">
              <a:latin typeface="Helvetica" charset="0"/>
            </a:endParaRPr>
          </a:p>
          <a:p>
            <a:pPr>
              <a:lnSpc>
                <a:spcPct val="90000"/>
              </a:lnSpc>
            </a:pPr>
            <a:r>
              <a:rPr lang="en-US" sz="2000">
                <a:latin typeface="Helvetica" charset="0"/>
              </a:rPr>
              <a:t>Methanesulphonamide fits in pocket bounded by G648 and V625</a:t>
            </a:r>
          </a:p>
          <a:p>
            <a:pPr>
              <a:lnSpc>
                <a:spcPct val="90000"/>
              </a:lnSpc>
            </a:pPr>
            <a:r>
              <a:rPr lang="en-US" sz="2000">
                <a:latin typeface="Helvetica" charset="0"/>
              </a:rPr>
              <a:t>Terfenadine and Cisapride appear to occupy a similar space in the channel but significant differences</a:t>
            </a:r>
          </a:p>
          <a:p>
            <a:pPr>
              <a:lnSpc>
                <a:spcPct val="90000"/>
              </a:lnSpc>
            </a:pPr>
            <a:endParaRPr lang="en-US" sz="2000">
              <a:latin typeface="Helvetica" charset="0"/>
            </a:endParaRPr>
          </a:p>
          <a:p>
            <a:pPr>
              <a:lnSpc>
                <a:spcPct val="90000"/>
              </a:lnSpc>
            </a:pPr>
            <a:endParaRPr lang="en-US" sz="2000">
              <a:latin typeface="Helvetica" charset="0"/>
            </a:endParaRPr>
          </a:p>
        </p:txBody>
      </p:sp>
      <p:pic>
        <p:nvPicPr>
          <p:cNvPr id="615428" name="Picture 4"/>
          <p:cNvPicPr>
            <a:picLocks noGrp="1" noChangeAspect="1" noChangeArrowheads="1"/>
          </p:cNvPicPr>
          <p:nvPr>
            <p:ph type="clipArt" sz="half" idx="2"/>
          </p:nvPr>
        </p:nvPicPr>
        <p:blipFill>
          <a:blip r:embed="rId3">
            <a:extLst>
              <a:ext uri="{28A0092B-C50C-407E-A947-70E740481C1C}">
                <a14:useLocalDpi xmlns:a14="http://schemas.microsoft.com/office/drawing/2010/main" val="0"/>
              </a:ext>
            </a:extLst>
          </a:blip>
          <a:srcRect/>
          <a:stretch>
            <a:fillRect/>
          </a:stretch>
        </p:blipFill>
        <p:spPr>
          <a:xfrm>
            <a:off x="4648200" y="1906588"/>
            <a:ext cx="4495800" cy="3881437"/>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2"/>
          <p:cNvSpPr>
            <a:spLocks noGrp="1" noChangeArrowheads="1"/>
          </p:cNvSpPr>
          <p:nvPr>
            <p:ph type="title"/>
          </p:nvPr>
        </p:nvSpPr>
        <p:spPr/>
        <p:txBody>
          <a:bodyPr/>
          <a:lstStyle/>
          <a:p>
            <a:r>
              <a:rPr lang="en-US" dirty="0"/>
              <a:t>HERG Pharmacophore</a:t>
            </a:r>
          </a:p>
        </p:txBody>
      </p:sp>
      <p:sp>
        <p:nvSpPr>
          <p:cNvPr id="616451" name="Rectangle 3"/>
          <p:cNvSpPr>
            <a:spLocks noGrp="1" noChangeArrowheads="1"/>
          </p:cNvSpPr>
          <p:nvPr>
            <p:ph idx="1"/>
          </p:nvPr>
        </p:nvSpPr>
        <p:spPr/>
        <p:txBody>
          <a:bodyPr/>
          <a:lstStyle/>
          <a:p>
            <a:endParaRPr lang="en-US"/>
          </a:p>
        </p:txBody>
      </p:sp>
      <p:pic>
        <p:nvPicPr>
          <p:cNvPr id="6164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41500"/>
            <a:ext cx="4876800" cy="37226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6164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1839913"/>
            <a:ext cx="4724400" cy="37226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616454" name="Rectangle 6"/>
          <p:cNvSpPr>
            <a:spLocks noChangeArrowheads="1"/>
          </p:cNvSpPr>
          <p:nvPr/>
        </p:nvSpPr>
        <p:spPr bwMode="auto">
          <a:xfrm>
            <a:off x="5867400" y="5638800"/>
            <a:ext cx="1811338" cy="457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a:spAutoFit/>
          </a:bodyPr>
          <a:lstStyle/>
          <a:p>
            <a:r>
              <a:rPr lang="en-US" b="0"/>
              <a:t>Terfenadine</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4" name="Rectangle 2"/>
          <p:cNvSpPr>
            <a:spLocks noGrp="1" noChangeArrowheads="1"/>
          </p:cNvSpPr>
          <p:nvPr>
            <p:ph type="title"/>
          </p:nvPr>
        </p:nvSpPr>
        <p:spPr/>
        <p:txBody>
          <a:bodyPr/>
          <a:lstStyle/>
          <a:p>
            <a:r>
              <a:rPr lang="en-US" sz="4000"/>
              <a:t>Strategies for reducing HERG activity</a:t>
            </a:r>
            <a:endParaRPr lang="en-US"/>
          </a:p>
        </p:txBody>
      </p:sp>
      <p:sp>
        <p:nvSpPr>
          <p:cNvPr id="617475" name="Rectangle 3"/>
          <p:cNvSpPr>
            <a:spLocks noGrp="1" noChangeArrowheads="1"/>
          </p:cNvSpPr>
          <p:nvPr>
            <p:ph type="body" sz="half" idx="2"/>
          </p:nvPr>
        </p:nvSpPr>
        <p:spPr>
          <a:xfrm>
            <a:off x="0" y="4724400"/>
            <a:ext cx="9144000" cy="1676400"/>
          </a:xfrm>
        </p:spPr>
        <p:txBody>
          <a:bodyPr/>
          <a:lstStyle/>
          <a:p>
            <a:r>
              <a:rPr lang="en-US" sz="2800"/>
              <a:t>Benzylic alcohols common motif</a:t>
            </a:r>
          </a:p>
        </p:txBody>
      </p:sp>
      <p:pic>
        <p:nvPicPr>
          <p:cNvPr id="617476" name="Picture 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914400" y="1295400"/>
            <a:ext cx="6708775" cy="2943225"/>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498" name="Rectangle 2"/>
          <p:cNvSpPr>
            <a:spLocks noGrp="1" noChangeArrowheads="1"/>
          </p:cNvSpPr>
          <p:nvPr>
            <p:ph type="title"/>
          </p:nvPr>
        </p:nvSpPr>
        <p:spPr/>
        <p:txBody>
          <a:bodyPr/>
          <a:lstStyle/>
          <a:p>
            <a:r>
              <a:rPr lang="en-US"/>
              <a:t>Reducing HERG</a:t>
            </a:r>
          </a:p>
        </p:txBody>
      </p:sp>
      <p:sp>
        <p:nvSpPr>
          <p:cNvPr id="618499" name="Rectangle 3"/>
          <p:cNvSpPr>
            <a:spLocks noGrp="1" noChangeArrowheads="1"/>
          </p:cNvSpPr>
          <p:nvPr>
            <p:ph type="body" sz="half" idx="1"/>
          </p:nvPr>
        </p:nvSpPr>
        <p:spPr/>
        <p:txBody>
          <a:bodyPr/>
          <a:lstStyle/>
          <a:p>
            <a:pPr>
              <a:lnSpc>
                <a:spcPct val="90000"/>
              </a:lnSpc>
            </a:pPr>
            <a:r>
              <a:rPr lang="en-US" sz="2400">
                <a:latin typeface="Helvetica" charset="0"/>
              </a:rPr>
              <a:t>After an oral dose of  sparfloxacin 400 mg, peak plasma levels average about 1.3 </a:t>
            </a:r>
            <a:r>
              <a:rPr lang="en-US" sz="2400">
                <a:latin typeface="Symbol" charset="0"/>
                <a:sym typeface="Symbol" charset="0"/>
              </a:rPr>
              <a:t></a:t>
            </a:r>
            <a:r>
              <a:rPr lang="en-US" sz="2400">
                <a:latin typeface="Helvetica" charset="0"/>
              </a:rPr>
              <a:t>M/ml (2 </a:t>
            </a:r>
            <a:r>
              <a:rPr lang="en-US" sz="2400">
                <a:latin typeface="Symbol" charset="0"/>
                <a:sym typeface="Symbol" charset="0"/>
              </a:rPr>
              <a:t></a:t>
            </a:r>
            <a:r>
              <a:rPr lang="en-US" sz="2400">
                <a:latin typeface="Helvetica" charset="0"/>
              </a:rPr>
              <a:t>M)</a:t>
            </a:r>
          </a:p>
          <a:p>
            <a:pPr lvl="1">
              <a:lnSpc>
                <a:spcPct val="90000"/>
              </a:lnSpc>
            </a:pPr>
            <a:r>
              <a:rPr lang="en-US" sz="2000">
                <a:latin typeface="Helvetica" charset="0"/>
              </a:rPr>
              <a:t>High plasma levels are often required for antibiotics</a:t>
            </a:r>
          </a:p>
          <a:p>
            <a:pPr>
              <a:lnSpc>
                <a:spcPct val="90000"/>
              </a:lnSpc>
            </a:pPr>
            <a:r>
              <a:rPr lang="en-US" sz="2400">
                <a:latin typeface="Helvetica" charset="0"/>
              </a:rPr>
              <a:t>QT interval increased 4%</a:t>
            </a:r>
          </a:p>
          <a:p>
            <a:pPr>
              <a:lnSpc>
                <a:spcPct val="90000"/>
              </a:lnSpc>
            </a:pPr>
            <a:r>
              <a:rPr lang="en-US" sz="2400">
                <a:latin typeface="Helvetica" charset="0"/>
              </a:rPr>
              <a:t>Reducing lipophilicity around basic center</a:t>
            </a:r>
          </a:p>
          <a:p>
            <a:pPr>
              <a:lnSpc>
                <a:spcPct val="90000"/>
              </a:lnSpc>
            </a:pPr>
            <a:endParaRPr lang="en-US" sz="2400">
              <a:latin typeface="Helvetica" charset="0"/>
            </a:endParaRPr>
          </a:p>
        </p:txBody>
      </p:sp>
      <p:pic>
        <p:nvPicPr>
          <p:cNvPr id="618500"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0" y="4051300"/>
            <a:ext cx="9144000" cy="2222500"/>
          </a:xfrm>
          <a:ln/>
          <a:extLs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HERG and </a:t>
            </a:r>
            <a:r>
              <a:rPr lang="en-US"/>
              <a:t>LogD </a:t>
            </a:r>
            <a:endParaRPr lang="en-US" dirty="0"/>
          </a:p>
        </p:txBody>
      </p:sp>
      <p:pic>
        <p:nvPicPr>
          <p:cNvPr id="3" name="Picture 2"/>
          <p:cNvPicPr>
            <a:picLocks noChangeAspect="1"/>
          </p:cNvPicPr>
          <p:nvPr/>
        </p:nvPicPr>
        <p:blipFill>
          <a:blip r:embed="rId2"/>
          <a:stretch>
            <a:fillRect/>
          </a:stretch>
        </p:blipFill>
        <p:spPr>
          <a:xfrm>
            <a:off x="3707904" y="1268760"/>
            <a:ext cx="5112568" cy="5418765"/>
          </a:xfrm>
          <a:prstGeom prst="rect">
            <a:avLst/>
          </a:prstGeom>
        </p:spPr>
      </p:pic>
      <p:sp>
        <p:nvSpPr>
          <p:cNvPr id="4" name="TextBox 3"/>
          <p:cNvSpPr txBox="1"/>
          <p:nvPr/>
        </p:nvSpPr>
        <p:spPr>
          <a:xfrm>
            <a:off x="251520" y="1268760"/>
            <a:ext cx="3312368" cy="4893647"/>
          </a:xfrm>
          <a:prstGeom prst="rect">
            <a:avLst/>
          </a:prstGeom>
          <a:noFill/>
        </p:spPr>
        <p:txBody>
          <a:bodyPr wrap="square" rtlCol="0">
            <a:spAutoFit/>
          </a:bodyPr>
          <a:lstStyle/>
          <a:p>
            <a:r>
              <a:rPr lang="en-US" b="0" dirty="0"/>
              <a:t>Overall general tend of increasing </a:t>
            </a:r>
            <a:r>
              <a:rPr lang="en-US" b="0" dirty="0" err="1"/>
              <a:t>hERG</a:t>
            </a:r>
            <a:r>
              <a:rPr lang="en-US" b="0" dirty="0"/>
              <a:t> activity as </a:t>
            </a:r>
            <a:r>
              <a:rPr lang="en-US" b="0" dirty="0" err="1"/>
              <a:t>logP</a:t>
            </a:r>
            <a:r>
              <a:rPr lang="en-US" b="0" dirty="0"/>
              <a:t> increases with bases (blue) being more prone to HERG activity than neutral (green) for a given </a:t>
            </a:r>
            <a:r>
              <a:rPr lang="en-US" b="0" dirty="0" err="1"/>
              <a:t>lipophilicity</a:t>
            </a:r>
            <a:r>
              <a:rPr lang="en-US" b="0" dirty="0"/>
              <a:t>. It also highlights the reduced liability generally seen with acids (red) and zwitterions (yellow).</a:t>
            </a:r>
          </a:p>
        </p:txBody>
      </p:sp>
    </p:spTree>
    <p:extLst>
      <p:ext uri="{BB962C8B-B14F-4D97-AF65-F5344CB8AC3E}">
        <p14:creationId xmlns:p14="http://schemas.microsoft.com/office/powerpoint/2010/main" val="42265393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p:cNvSpPr>
            <a:spLocks noGrp="1" noChangeArrowheads="1"/>
          </p:cNvSpPr>
          <p:nvPr>
            <p:ph type="title"/>
          </p:nvPr>
        </p:nvSpPr>
        <p:spPr/>
        <p:txBody>
          <a:bodyPr/>
          <a:lstStyle/>
          <a:p>
            <a:r>
              <a:rPr lang="en-US"/>
              <a:t>Some observations</a:t>
            </a:r>
          </a:p>
        </p:txBody>
      </p:sp>
      <p:sp>
        <p:nvSpPr>
          <p:cNvPr id="666627" name="Rectangle 3"/>
          <p:cNvSpPr>
            <a:spLocks noGrp="1" noChangeArrowheads="1"/>
          </p:cNvSpPr>
          <p:nvPr>
            <p:ph type="body" idx="1"/>
          </p:nvPr>
        </p:nvSpPr>
        <p:spPr/>
        <p:txBody>
          <a:bodyPr/>
          <a:lstStyle/>
          <a:p>
            <a:pPr>
              <a:lnSpc>
                <a:spcPct val="90000"/>
              </a:lnSpc>
            </a:pPr>
            <a:r>
              <a:rPr lang="en-US" sz="2800">
                <a:latin typeface="Verdana" charset="0"/>
              </a:rPr>
              <a:t>Zwitterions very rarely cause problems</a:t>
            </a:r>
            <a:endParaRPr lang="en-US" sz="2800">
              <a:latin typeface="Lucida Grande" charset="0"/>
            </a:endParaRPr>
          </a:p>
          <a:p>
            <a:pPr>
              <a:lnSpc>
                <a:spcPct val="90000"/>
              </a:lnSpc>
            </a:pPr>
            <a:r>
              <a:rPr lang="en-US" sz="2800">
                <a:latin typeface="Verdana" charset="0"/>
              </a:rPr>
              <a:t>Almost all models include cLogP, a reduction of 1 logP unit in logP on average leads to a 0.8 log unit reduction in hERG activity</a:t>
            </a:r>
            <a:endParaRPr lang="en-US" sz="2800">
              <a:latin typeface="Lucida Grande" charset="0"/>
            </a:endParaRPr>
          </a:p>
          <a:p>
            <a:pPr>
              <a:lnSpc>
                <a:spcPct val="90000"/>
              </a:lnSpc>
            </a:pPr>
            <a:r>
              <a:rPr lang="en-US" sz="2800">
                <a:latin typeface="Verdana" charset="0"/>
              </a:rPr>
              <a:t>Modify </a:t>
            </a:r>
            <a:r>
              <a:rPr lang="en-US" sz="2800" i="1">
                <a:latin typeface="Verdana" charset="0"/>
              </a:rPr>
              <a:t>pi</a:t>
            </a:r>
            <a:r>
              <a:rPr lang="en-US" sz="2800">
                <a:latin typeface="Verdana" charset="0"/>
              </a:rPr>
              <a:t>-Stacking interactions to reduce affinity</a:t>
            </a:r>
            <a:endParaRPr lang="en-US" sz="2800">
              <a:latin typeface="Lucida Grande" charset="0"/>
            </a:endParaRPr>
          </a:p>
          <a:p>
            <a:pPr>
              <a:lnSpc>
                <a:spcPct val="90000"/>
              </a:lnSpc>
            </a:pPr>
            <a:r>
              <a:rPr lang="en-US" sz="2800">
                <a:solidFill>
                  <a:srgbClr val="000000"/>
                </a:solidFill>
                <a:latin typeface="Lucida Grande" charset="0"/>
              </a:rPr>
              <a:t>Attenuation of pKa of basic amines</a:t>
            </a:r>
            <a:r>
              <a:rPr lang="en-US" sz="2800">
                <a:latin typeface="Verdana" charset="0"/>
              </a:rPr>
              <a:t>, or steric blocking</a:t>
            </a:r>
            <a:endParaRPr lang="en-US" sz="2800">
              <a:latin typeface="Lucida Grande" charset="0"/>
            </a:endParaRPr>
          </a:p>
          <a:p>
            <a:pPr>
              <a:lnSpc>
                <a:spcPct val="90000"/>
              </a:lnSpc>
            </a:pPr>
            <a:r>
              <a:rPr lang="en-US" sz="2800">
                <a:latin typeface="Verdana" charset="0"/>
              </a:rPr>
              <a:t>Do both, </a:t>
            </a:r>
            <a:r>
              <a:rPr lang="en-US" sz="2800" i="1">
                <a:latin typeface="Verdana" charset="0"/>
              </a:rPr>
              <a:t>beta</a:t>
            </a:r>
            <a:r>
              <a:rPr lang="en-US" sz="2800">
                <a:latin typeface="Verdana" charset="0"/>
              </a:rPr>
              <a:t>-alkoxy/hydroxy reduce pKa and LogP</a:t>
            </a:r>
            <a:endParaRPr lang="en-US" sz="2800">
              <a:latin typeface="Lucida Grande" charset="0"/>
            </a:endParaRPr>
          </a:p>
          <a:p>
            <a:pPr>
              <a:lnSpc>
                <a:spcPct val="90000"/>
              </a:lnSpc>
            </a:pPr>
            <a:r>
              <a:rPr lang="en-US" sz="2800">
                <a:latin typeface="Verdana" charset="0"/>
              </a:rPr>
              <a:t>Acids less of an issue except for lipophilic acids.</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2146A-28E6-2454-B1AE-F6A60B4376E8}"/>
              </a:ext>
            </a:extLst>
          </p:cNvPr>
          <p:cNvSpPr>
            <a:spLocks noGrp="1"/>
          </p:cNvSpPr>
          <p:nvPr>
            <p:ph type="title"/>
          </p:nvPr>
        </p:nvSpPr>
        <p:spPr/>
        <p:txBody>
          <a:bodyPr/>
          <a:lstStyle/>
          <a:p>
            <a:r>
              <a:rPr lang="en-GB" dirty="0"/>
              <a:t>Pharmaceutical properties</a:t>
            </a:r>
          </a:p>
        </p:txBody>
      </p:sp>
      <p:sp>
        <p:nvSpPr>
          <p:cNvPr id="3" name="Content Placeholder 2">
            <a:extLst>
              <a:ext uri="{FF2B5EF4-FFF2-40B4-BE49-F238E27FC236}">
                <a16:creationId xmlns:a16="http://schemas.microsoft.com/office/drawing/2014/main" id="{AF64D11A-E09F-0D59-5784-F1221FC6FF20}"/>
              </a:ext>
            </a:extLst>
          </p:cNvPr>
          <p:cNvSpPr>
            <a:spLocks noGrp="1"/>
          </p:cNvSpPr>
          <p:nvPr>
            <p:ph idx="1"/>
          </p:nvPr>
        </p:nvSpPr>
        <p:spPr/>
        <p:txBody>
          <a:bodyPr/>
          <a:lstStyle/>
          <a:p>
            <a:r>
              <a:rPr lang="en-GB" dirty="0"/>
              <a:t>Polymorphs</a:t>
            </a:r>
          </a:p>
          <a:p>
            <a:r>
              <a:rPr lang="en-GB" sz="2800" dirty="0"/>
              <a:t>Ritonavir was introduced in 1996—only the crystal form now called form I was found; however, in 1998, a lower free energy, more stable polymorph, form II, was discovered. This more stable crystal form was less soluble, which resulted in significantly lower bioavailability. The compromised oral bioavailability of the drug led to temporary removal of the oral capsule formulation from the market. It’s estimated to have cost $250 million in lost revenues, </a:t>
            </a:r>
          </a:p>
          <a:p>
            <a:endParaRPr lang="en-GB" sz="2800" dirty="0"/>
          </a:p>
        </p:txBody>
      </p:sp>
      <p:sp>
        <p:nvSpPr>
          <p:cNvPr id="4" name="TextBox 3">
            <a:extLst>
              <a:ext uri="{FF2B5EF4-FFF2-40B4-BE49-F238E27FC236}">
                <a16:creationId xmlns:a16="http://schemas.microsoft.com/office/drawing/2014/main" id="{EE9B3644-A7D7-E56C-6D4F-32DD62112A3A}"/>
              </a:ext>
            </a:extLst>
          </p:cNvPr>
          <p:cNvSpPr txBox="1"/>
          <p:nvPr/>
        </p:nvSpPr>
        <p:spPr>
          <a:xfrm>
            <a:off x="1475656" y="6027003"/>
            <a:ext cx="7903435" cy="830997"/>
          </a:xfrm>
          <a:prstGeom prst="rect">
            <a:avLst/>
          </a:prstGeom>
          <a:noFill/>
        </p:spPr>
        <p:txBody>
          <a:bodyPr wrap="square" rtlCol="0">
            <a:spAutoFit/>
          </a:bodyPr>
          <a:lstStyle/>
          <a:p>
            <a:r>
              <a:rPr lang="en-GB" b="0" dirty="0"/>
              <a:t>https://</a:t>
            </a:r>
            <a:r>
              <a:rPr lang="en-GB" b="0" dirty="0" err="1"/>
              <a:t>www.ccdc.cam.ac.uk</a:t>
            </a:r>
            <a:r>
              <a:rPr lang="en-GB" b="0" dirty="0"/>
              <a:t>/discover/blog/what-is-crystal-structure-prediction-</a:t>
            </a:r>
            <a:r>
              <a:rPr lang="en-GB" b="0" dirty="0" err="1"/>
              <a:t>csp</a:t>
            </a:r>
            <a:r>
              <a:rPr lang="en-GB" b="0" dirty="0"/>
              <a:t>/</a:t>
            </a:r>
          </a:p>
        </p:txBody>
      </p:sp>
    </p:spTree>
    <p:extLst>
      <p:ext uri="{BB962C8B-B14F-4D97-AF65-F5344CB8AC3E}">
        <p14:creationId xmlns:p14="http://schemas.microsoft.com/office/powerpoint/2010/main" val="361267266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5ADA7-BD63-18C2-5BF8-DAEE856C474E}"/>
              </a:ext>
            </a:extLst>
          </p:cNvPr>
          <p:cNvSpPr>
            <a:spLocks noGrp="1"/>
          </p:cNvSpPr>
          <p:nvPr>
            <p:ph type="title"/>
          </p:nvPr>
        </p:nvSpPr>
        <p:spPr/>
        <p:txBody>
          <a:bodyPr/>
          <a:lstStyle/>
          <a:p>
            <a:endParaRPr lang="en-GB"/>
          </a:p>
        </p:txBody>
      </p:sp>
      <p:sp>
        <p:nvSpPr>
          <p:cNvPr id="3" name="Content Placeholder 2">
            <a:extLst>
              <a:ext uri="{FF2B5EF4-FFF2-40B4-BE49-F238E27FC236}">
                <a16:creationId xmlns:a16="http://schemas.microsoft.com/office/drawing/2014/main" id="{2B28AA9D-292F-DADA-5C7C-4122043E8212}"/>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241570661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37414-0496-B5ED-13F9-CD6346BF926F}"/>
              </a:ext>
            </a:extLst>
          </p:cNvPr>
          <p:cNvSpPr>
            <a:spLocks noGrp="1"/>
          </p:cNvSpPr>
          <p:nvPr>
            <p:ph type="title"/>
          </p:nvPr>
        </p:nvSpPr>
        <p:spPr/>
        <p:txBody>
          <a:bodyPr/>
          <a:lstStyle/>
          <a:p>
            <a:r>
              <a:rPr lang="en-GB" dirty="0"/>
              <a:t>What about AI?</a:t>
            </a:r>
          </a:p>
        </p:txBody>
      </p:sp>
      <p:sp>
        <p:nvSpPr>
          <p:cNvPr id="3" name="Content Placeholder 2">
            <a:extLst>
              <a:ext uri="{FF2B5EF4-FFF2-40B4-BE49-F238E27FC236}">
                <a16:creationId xmlns:a16="http://schemas.microsoft.com/office/drawing/2014/main" id="{20AA83C2-A81A-6A81-CDB2-E3E665ACD7E3}"/>
              </a:ext>
            </a:extLst>
          </p:cNvPr>
          <p:cNvSpPr>
            <a:spLocks noGrp="1"/>
          </p:cNvSpPr>
          <p:nvPr>
            <p:ph idx="1"/>
          </p:nvPr>
        </p:nvSpPr>
        <p:spPr/>
        <p:txBody>
          <a:bodyPr/>
          <a:lstStyle/>
          <a:p>
            <a:r>
              <a:rPr lang="en-GB" sz="2800" dirty="0"/>
              <a:t>The Royal Swedish Academy of Sciences has decided to award the 2024 Nobel Prize for Chemistry to David Baker “for computational protein design” and the other half jointly to Demis Hassabis and John M. Jumper “for protein structure prediction.”  </a:t>
            </a:r>
          </a:p>
          <a:p>
            <a:r>
              <a:rPr lang="en-GB" sz="2800" dirty="0"/>
              <a:t>The Nobel Prize in Physics 2024 was awarded to John J. Hopfield and Geoffrey E. Hinton “for foundational discoveries and inventions that enable machine learning with artificial neural networks. </a:t>
            </a:r>
          </a:p>
          <a:p>
            <a:r>
              <a:rPr lang="en-GB" sz="2800" dirty="0"/>
              <a:t>These awards highlight the critical contributions of machine learning/artificial intelligence (ML/AI) in all areas of science.</a:t>
            </a:r>
          </a:p>
        </p:txBody>
      </p:sp>
    </p:spTree>
    <p:extLst>
      <p:ext uri="{BB962C8B-B14F-4D97-AF65-F5344CB8AC3E}">
        <p14:creationId xmlns:p14="http://schemas.microsoft.com/office/powerpoint/2010/main" val="30981973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AEDBC-5C38-02AB-653A-76C9CCB8ECFC}"/>
              </a:ext>
            </a:extLst>
          </p:cNvPr>
          <p:cNvSpPr>
            <a:spLocks noGrp="1"/>
          </p:cNvSpPr>
          <p:nvPr>
            <p:ph type="title"/>
          </p:nvPr>
        </p:nvSpPr>
        <p:spPr/>
        <p:txBody>
          <a:bodyPr/>
          <a:lstStyle/>
          <a:p>
            <a:r>
              <a:rPr lang="en-GB" dirty="0"/>
              <a:t>AlphaFold</a:t>
            </a:r>
          </a:p>
        </p:txBody>
      </p:sp>
      <p:sp>
        <p:nvSpPr>
          <p:cNvPr id="3" name="Content Placeholder 2">
            <a:extLst>
              <a:ext uri="{FF2B5EF4-FFF2-40B4-BE49-F238E27FC236}">
                <a16:creationId xmlns:a16="http://schemas.microsoft.com/office/drawing/2014/main" id="{347CDE72-65C3-2349-DBAA-B021B8CF802A}"/>
              </a:ext>
            </a:extLst>
          </p:cNvPr>
          <p:cNvSpPr>
            <a:spLocks noGrp="1"/>
          </p:cNvSpPr>
          <p:nvPr>
            <p:ph idx="1"/>
          </p:nvPr>
        </p:nvSpPr>
        <p:spPr/>
        <p:txBody>
          <a:bodyPr/>
          <a:lstStyle/>
          <a:p>
            <a:pPr algn="just"/>
            <a:r>
              <a:rPr lang="en-GB" sz="2000" kern="100" dirty="0">
                <a:effectLst/>
                <a:latin typeface="Helvetica" pitchFamily="2" charset="0"/>
                <a:ea typeface="Aptos" panose="020B0004020202020204" pitchFamily="34" charset="0"/>
                <a:cs typeface="Times New Roman" panose="02020603050405020304" pitchFamily="18" charset="0"/>
              </a:rPr>
              <a:t>The advances in protein structure prediction have been a highlight of the impact ML/AI in science and underlines how these technologies can be used to address the most challenging of problems. </a:t>
            </a:r>
          </a:p>
          <a:p>
            <a:pPr algn="just"/>
            <a:r>
              <a:rPr lang="en-GB" sz="2000" kern="100" dirty="0">
                <a:effectLst/>
                <a:latin typeface="Helvetica" pitchFamily="2" charset="0"/>
                <a:ea typeface="Aptos" panose="020B0004020202020204" pitchFamily="34" charset="0"/>
                <a:cs typeface="Times New Roman" panose="02020603050405020304" pitchFamily="18" charset="0"/>
              </a:rPr>
              <a:t>Whilst the first iterations of AlphaFold AI-assisted protein prediction tools sought to predict the structure of single </a:t>
            </a:r>
            <a:r>
              <a:rPr lang="en-GB" sz="2000" kern="100" dirty="0" err="1">
                <a:effectLst/>
                <a:latin typeface="Helvetica" pitchFamily="2" charset="0"/>
                <a:ea typeface="Aptos" panose="020B0004020202020204" pitchFamily="34" charset="0"/>
                <a:cs typeface="Times New Roman" panose="02020603050405020304" pitchFamily="18" charset="0"/>
              </a:rPr>
              <a:t>uncomplexed</a:t>
            </a:r>
            <a:r>
              <a:rPr lang="en-GB" sz="2000" kern="100" dirty="0">
                <a:effectLst/>
                <a:latin typeface="Helvetica" pitchFamily="2" charset="0"/>
                <a:ea typeface="Aptos" panose="020B0004020202020204" pitchFamily="34" charset="0"/>
                <a:cs typeface="Times New Roman" panose="02020603050405020304" pitchFamily="18" charset="0"/>
              </a:rPr>
              <a:t> proteins, subsequent iterations included multimeric proteins, ligand bound and protein-protein interactions. </a:t>
            </a:r>
          </a:p>
          <a:p>
            <a:pPr algn="just"/>
            <a:r>
              <a:rPr lang="en-GB" sz="2000" kern="100" dirty="0">
                <a:effectLst/>
                <a:latin typeface="Helvetica" pitchFamily="2" charset="0"/>
                <a:ea typeface="Aptos" panose="020B0004020202020204" pitchFamily="34" charset="0"/>
                <a:cs typeface="Times New Roman" panose="02020603050405020304" pitchFamily="18" charset="0"/>
              </a:rPr>
              <a:t>These tools have now been used to produce the AlphaFold Protein Structure Database of over 200 million entries (</a:t>
            </a:r>
            <a:r>
              <a:rPr lang="en-GB" sz="2000" u="sng" kern="100" dirty="0">
                <a:solidFill>
                  <a:srgbClr val="467886"/>
                </a:solidFill>
                <a:effectLst/>
                <a:latin typeface="Helvetica" pitchFamily="2" charset="0"/>
                <a:ea typeface="Aptos" panose="020B0004020202020204" pitchFamily="34" charset="0"/>
                <a:cs typeface="Times New Roman" panose="02020603050405020304" pitchFamily="18" charset="0"/>
                <a:hlinkClick r:id="rId2"/>
              </a:rPr>
              <a:t>https://alphafold.ebi.ac.uk</a:t>
            </a:r>
            <a:r>
              <a:rPr lang="en-GB" sz="2000" kern="100" dirty="0">
                <a:effectLst/>
                <a:latin typeface="Helvetica" pitchFamily="2" charset="0"/>
                <a:ea typeface="Aptos" panose="020B0004020202020204" pitchFamily="34" charset="0"/>
                <a:cs typeface="Times New Roman" panose="02020603050405020304" pitchFamily="18" charset="0"/>
              </a:rPr>
              <a:t>), covering the human proteome and for the proteomes of 47 other organisms important in research and global health.</a:t>
            </a:r>
          </a:p>
          <a:p>
            <a:pPr algn="just"/>
            <a:r>
              <a:rPr lang="en-GB" sz="2000" kern="100" dirty="0">
                <a:effectLst/>
                <a:latin typeface="Helvetica" pitchFamily="2" charset="0"/>
                <a:ea typeface="Aptos" panose="020B0004020202020204" pitchFamily="34" charset="0"/>
                <a:cs typeface="Times New Roman" panose="02020603050405020304" pitchFamily="18" charset="0"/>
              </a:rPr>
              <a:t>However, John Jumper was very clear that these advances rely of the curation efforts of the Protein Database (</a:t>
            </a:r>
            <a:r>
              <a:rPr lang="en-GB" sz="2000" u="sng" kern="100" dirty="0">
                <a:solidFill>
                  <a:srgbClr val="467886"/>
                </a:solidFill>
                <a:effectLst/>
                <a:latin typeface="Helvetica" pitchFamily="2" charset="0"/>
                <a:ea typeface="Aptos" panose="020B0004020202020204" pitchFamily="34" charset="0"/>
                <a:cs typeface="Times New Roman" panose="02020603050405020304" pitchFamily="18" charset="0"/>
                <a:hlinkClick r:id="rId3"/>
              </a:rPr>
              <a:t>https://www.rcsb.org</a:t>
            </a:r>
            <a:r>
              <a:rPr lang="en-GB" sz="2000" kern="100" dirty="0">
                <a:effectLst/>
                <a:latin typeface="Helvetica" pitchFamily="2" charset="0"/>
                <a:ea typeface="Aptos" panose="020B0004020202020204" pitchFamily="34" charset="0"/>
                <a:cs typeface="Times New Roman" panose="02020603050405020304" pitchFamily="18" charset="0"/>
              </a:rPr>
              <a:t>).  Access to high quality data is essential for the continued successful contributions of ML/AI to chemistry.</a:t>
            </a:r>
          </a:p>
          <a:p>
            <a:pPr algn="just"/>
            <a:endParaRPr lang="en-GB" sz="2000" dirty="0">
              <a:latin typeface="Helvetica" pitchFamily="2" charset="0"/>
            </a:endParaRPr>
          </a:p>
        </p:txBody>
      </p:sp>
      <p:pic>
        <p:nvPicPr>
          <p:cNvPr id="5" name="Picture 4" descr="A screenshot of a cell phone&#10;&#10;Description automatically generated">
            <a:extLst>
              <a:ext uri="{FF2B5EF4-FFF2-40B4-BE49-F238E27FC236}">
                <a16:creationId xmlns:a16="http://schemas.microsoft.com/office/drawing/2014/main" id="{DC00B098-7720-CD2F-FC27-351A79F865D1}"/>
              </a:ext>
            </a:extLst>
          </p:cNvPr>
          <p:cNvPicPr>
            <a:picLocks noChangeAspect="1"/>
          </p:cNvPicPr>
          <p:nvPr/>
        </p:nvPicPr>
        <p:blipFill>
          <a:blip r:embed="rId4"/>
          <a:stretch>
            <a:fillRect/>
          </a:stretch>
        </p:blipFill>
        <p:spPr>
          <a:xfrm>
            <a:off x="2627783" y="5838970"/>
            <a:ext cx="6521693" cy="897585"/>
          </a:xfrm>
          <a:prstGeom prst="rect">
            <a:avLst/>
          </a:prstGeom>
        </p:spPr>
      </p:pic>
    </p:spTree>
    <p:extLst>
      <p:ext uri="{BB962C8B-B14F-4D97-AF65-F5344CB8AC3E}">
        <p14:creationId xmlns:p14="http://schemas.microsoft.com/office/powerpoint/2010/main" val="428999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C81DC-EA5A-97A9-3A54-8A8F53B9A12F}"/>
              </a:ext>
            </a:extLst>
          </p:cNvPr>
          <p:cNvSpPr>
            <a:spLocks noGrp="1"/>
          </p:cNvSpPr>
          <p:nvPr>
            <p:ph type="title"/>
          </p:nvPr>
        </p:nvSpPr>
        <p:spPr/>
        <p:txBody>
          <a:bodyPr/>
          <a:lstStyle/>
          <a:p>
            <a:r>
              <a:rPr lang="en-GB" dirty="0"/>
              <a:t>Install </a:t>
            </a:r>
            <a:r>
              <a:rPr lang="en-GB" dirty="0" err="1"/>
              <a:t>conda</a:t>
            </a:r>
            <a:endParaRPr lang="en-GB" dirty="0"/>
          </a:p>
        </p:txBody>
      </p:sp>
      <p:sp>
        <p:nvSpPr>
          <p:cNvPr id="3" name="Content Placeholder 2">
            <a:extLst>
              <a:ext uri="{FF2B5EF4-FFF2-40B4-BE49-F238E27FC236}">
                <a16:creationId xmlns:a16="http://schemas.microsoft.com/office/drawing/2014/main" id="{64366501-A9F9-BD06-922D-BBA360BB1D76}"/>
              </a:ext>
            </a:extLst>
          </p:cNvPr>
          <p:cNvSpPr>
            <a:spLocks noGrp="1"/>
          </p:cNvSpPr>
          <p:nvPr>
            <p:ph idx="1"/>
          </p:nvPr>
        </p:nvSpPr>
        <p:spPr/>
        <p:txBody>
          <a:bodyPr/>
          <a:lstStyle/>
          <a:p>
            <a:r>
              <a:rPr lang="en-GB" dirty="0">
                <a:hlinkClick r:id="rId2"/>
              </a:rPr>
              <a:t>https://docs.anaconda.com/miniconda/</a:t>
            </a:r>
            <a:endParaRPr lang="en-GB" dirty="0"/>
          </a:p>
          <a:p>
            <a:r>
              <a:rPr lang="en-GB" dirty="0"/>
              <a:t>Use </a:t>
            </a:r>
            <a:r>
              <a:rPr lang="en-GB" dirty="0" err="1"/>
              <a:t>miniconda</a:t>
            </a:r>
            <a:r>
              <a:rPr lang="en-GB" dirty="0"/>
              <a:t>, installs basic distribution </a:t>
            </a:r>
          </a:p>
          <a:p>
            <a:r>
              <a:rPr lang="en-GB" dirty="0"/>
              <a:t>If you need to install extra packages use</a:t>
            </a:r>
          </a:p>
          <a:p>
            <a:pPr lvl="1"/>
            <a:r>
              <a:rPr lang="en-GB" dirty="0" err="1"/>
              <a:t>Conda</a:t>
            </a:r>
            <a:r>
              <a:rPr lang="en-GB" dirty="0"/>
              <a:t> install </a:t>
            </a:r>
            <a:r>
              <a:rPr lang="en-GB" dirty="0" err="1"/>
              <a:t>package_name</a:t>
            </a:r>
            <a:endParaRPr lang="en-GB" dirty="0"/>
          </a:p>
          <a:p>
            <a:endParaRPr lang="en-GB" dirty="0"/>
          </a:p>
          <a:p>
            <a:r>
              <a:rPr lang="en-GB" dirty="0"/>
              <a:t>Or you can use the .</a:t>
            </a:r>
            <a:r>
              <a:rPr lang="en-GB" dirty="0" err="1"/>
              <a:t>yml</a:t>
            </a:r>
            <a:r>
              <a:rPr lang="en-GB" dirty="0"/>
              <a:t> file to install all packages</a:t>
            </a:r>
          </a:p>
          <a:p>
            <a:pPr lvl="1"/>
            <a:r>
              <a:rPr lang="en-GB" dirty="0" err="1"/>
              <a:t>conda</a:t>
            </a:r>
            <a:r>
              <a:rPr lang="en-GB" dirty="0"/>
              <a:t> env create -f </a:t>
            </a:r>
            <a:r>
              <a:rPr lang="en-GB" dirty="0" err="1"/>
              <a:t>environment.yml</a:t>
            </a:r>
            <a:endParaRPr lang="en-GB" dirty="0"/>
          </a:p>
        </p:txBody>
      </p:sp>
    </p:spTree>
    <p:extLst>
      <p:ext uri="{BB962C8B-B14F-4D97-AF65-F5344CB8AC3E}">
        <p14:creationId xmlns:p14="http://schemas.microsoft.com/office/powerpoint/2010/main" val="45725712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0B763-EF9E-89C8-9F8C-F00E21F5DDC2}"/>
              </a:ext>
            </a:extLst>
          </p:cNvPr>
          <p:cNvSpPr>
            <a:spLocks noGrp="1"/>
          </p:cNvSpPr>
          <p:nvPr>
            <p:ph type="title"/>
          </p:nvPr>
        </p:nvSpPr>
        <p:spPr/>
        <p:txBody>
          <a:bodyPr/>
          <a:lstStyle/>
          <a:p>
            <a:r>
              <a:rPr lang="en-GB" dirty="0"/>
              <a:t>Results</a:t>
            </a:r>
          </a:p>
        </p:txBody>
      </p:sp>
      <p:pic>
        <p:nvPicPr>
          <p:cNvPr id="5" name="Content Placeholder 4" descr="A screenshot of a computer&#10;&#10;Description automatically generated">
            <a:extLst>
              <a:ext uri="{FF2B5EF4-FFF2-40B4-BE49-F238E27FC236}">
                <a16:creationId xmlns:a16="http://schemas.microsoft.com/office/drawing/2014/main" id="{52750208-1DF9-52B5-5023-6DE9AC6A77D6}"/>
              </a:ext>
            </a:extLst>
          </p:cNvPr>
          <p:cNvPicPr>
            <a:picLocks noGrp="1" noChangeAspect="1"/>
          </p:cNvPicPr>
          <p:nvPr>
            <p:ph idx="1"/>
          </p:nvPr>
        </p:nvPicPr>
        <p:blipFill>
          <a:blip r:embed="rId2"/>
          <a:stretch>
            <a:fillRect/>
          </a:stretch>
        </p:blipFill>
        <p:spPr>
          <a:xfrm>
            <a:off x="1263087" y="1295400"/>
            <a:ext cx="6617826" cy="5105400"/>
          </a:xfrm>
        </p:spPr>
      </p:pic>
    </p:spTree>
    <p:extLst>
      <p:ext uri="{BB962C8B-B14F-4D97-AF65-F5344CB8AC3E}">
        <p14:creationId xmlns:p14="http://schemas.microsoft.com/office/powerpoint/2010/main" val="1502342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E9E666-9B86-804F-C023-CF3E49312528}"/>
              </a:ext>
            </a:extLst>
          </p:cNvPr>
          <p:cNvSpPr>
            <a:spLocks noGrp="1"/>
          </p:cNvSpPr>
          <p:nvPr>
            <p:ph type="title"/>
          </p:nvPr>
        </p:nvSpPr>
        <p:spPr/>
        <p:txBody>
          <a:bodyPr/>
          <a:lstStyle/>
          <a:p>
            <a:r>
              <a:rPr lang="en-GB" dirty="0"/>
              <a:t>Input chemistry</a:t>
            </a:r>
          </a:p>
        </p:txBody>
      </p:sp>
      <p:sp>
        <p:nvSpPr>
          <p:cNvPr id="3" name="Content Placeholder 2">
            <a:extLst>
              <a:ext uri="{FF2B5EF4-FFF2-40B4-BE49-F238E27FC236}">
                <a16:creationId xmlns:a16="http://schemas.microsoft.com/office/drawing/2014/main" id="{9AA5CC13-0C99-4064-7E53-C658C9009F46}"/>
              </a:ext>
            </a:extLst>
          </p:cNvPr>
          <p:cNvSpPr>
            <a:spLocks noGrp="1"/>
          </p:cNvSpPr>
          <p:nvPr>
            <p:ph idx="1"/>
          </p:nvPr>
        </p:nvSpPr>
        <p:spPr>
          <a:xfrm>
            <a:off x="1217" y="1268760"/>
            <a:ext cx="9144000" cy="5105400"/>
          </a:xfrm>
        </p:spPr>
        <p:txBody>
          <a:bodyPr/>
          <a:lstStyle/>
          <a:p>
            <a:r>
              <a:rPr lang="en-US" sz="2800" dirty="0"/>
              <a:t>Major focus image recognition/text analysis</a:t>
            </a:r>
          </a:p>
          <a:p>
            <a:r>
              <a:rPr lang="en-US" sz="2800" dirty="0"/>
              <a:t>Input is part of image (20x20 pixels) at a time</a:t>
            </a:r>
          </a:p>
          <a:p>
            <a:r>
              <a:rPr lang="en-US" sz="2800" dirty="0"/>
              <a:t>Layers “encode” information from previous layer (learn important features).</a:t>
            </a:r>
          </a:p>
          <a:p>
            <a:endParaRPr lang="en-US" sz="2800" dirty="0"/>
          </a:p>
          <a:p>
            <a:endParaRPr lang="en-US" sz="2800" dirty="0"/>
          </a:p>
          <a:p>
            <a:endParaRPr lang="en-US" sz="2800" dirty="0"/>
          </a:p>
          <a:p>
            <a:endParaRPr lang="en-US" sz="2800" dirty="0"/>
          </a:p>
          <a:p>
            <a:r>
              <a:rPr lang="en-US" sz="2800" b="0" dirty="0"/>
              <a:t>Input as text</a:t>
            </a:r>
          </a:p>
          <a:p>
            <a:pPr lvl="1"/>
            <a:r>
              <a:rPr lang="en-GB" sz="2400" b="0" dirty="0"/>
              <a:t>SMILES is a “chemical language” that encodes structural information of a chemical into a compact text representation</a:t>
            </a:r>
            <a:endParaRPr lang="en-US" sz="2400" dirty="0"/>
          </a:p>
        </p:txBody>
      </p:sp>
      <p:pic>
        <p:nvPicPr>
          <p:cNvPr id="8" name="Picture 7">
            <a:extLst>
              <a:ext uri="{FF2B5EF4-FFF2-40B4-BE49-F238E27FC236}">
                <a16:creationId xmlns:a16="http://schemas.microsoft.com/office/drawing/2014/main" id="{EEA88C79-1776-1E08-C0E2-8BFA9BA0CAFC}"/>
              </a:ext>
            </a:extLst>
          </p:cNvPr>
          <p:cNvPicPr>
            <a:picLocks noChangeAspect="1"/>
          </p:cNvPicPr>
          <p:nvPr/>
        </p:nvPicPr>
        <p:blipFill>
          <a:blip r:embed="rId2"/>
          <a:stretch>
            <a:fillRect/>
          </a:stretch>
        </p:blipFill>
        <p:spPr>
          <a:xfrm>
            <a:off x="467544" y="3284984"/>
            <a:ext cx="7772400" cy="1835150"/>
          </a:xfrm>
          <a:prstGeom prst="rect">
            <a:avLst/>
          </a:prstGeom>
        </p:spPr>
      </p:pic>
    </p:spTree>
    <p:extLst>
      <p:ext uri="{BB962C8B-B14F-4D97-AF65-F5344CB8AC3E}">
        <p14:creationId xmlns:p14="http://schemas.microsoft.com/office/powerpoint/2010/main" val="1060962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9F98C-F033-CF66-3BBD-9F02C417B627}"/>
              </a:ext>
            </a:extLst>
          </p:cNvPr>
          <p:cNvSpPr>
            <a:spLocks noGrp="1"/>
          </p:cNvSpPr>
          <p:nvPr>
            <p:ph type="title"/>
          </p:nvPr>
        </p:nvSpPr>
        <p:spPr/>
        <p:txBody>
          <a:bodyPr/>
          <a:lstStyle/>
          <a:p>
            <a:r>
              <a:rPr lang="en-GB" dirty="0"/>
              <a:t>Using AI in drug discovery</a:t>
            </a:r>
          </a:p>
        </p:txBody>
      </p:sp>
      <p:sp>
        <p:nvSpPr>
          <p:cNvPr id="3" name="Content Placeholder 2">
            <a:extLst>
              <a:ext uri="{FF2B5EF4-FFF2-40B4-BE49-F238E27FC236}">
                <a16:creationId xmlns:a16="http://schemas.microsoft.com/office/drawing/2014/main" id="{470A97BD-4F0D-778E-F890-6EF5E8386706}"/>
              </a:ext>
            </a:extLst>
          </p:cNvPr>
          <p:cNvSpPr>
            <a:spLocks noGrp="1"/>
          </p:cNvSpPr>
          <p:nvPr>
            <p:ph idx="1"/>
          </p:nvPr>
        </p:nvSpPr>
        <p:spPr/>
        <p:txBody>
          <a:bodyPr/>
          <a:lstStyle/>
          <a:p>
            <a:r>
              <a:rPr lang="en-GB" sz="2400" dirty="0">
                <a:latin typeface="Helvetica" pitchFamily="2" charset="0"/>
              </a:rPr>
              <a:t>AI requires lots of data</a:t>
            </a:r>
          </a:p>
          <a:p>
            <a:r>
              <a:rPr lang="en-GB" sz="2400" dirty="0">
                <a:latin typeface="Helvetica" pitchFamily="2" charset="0"/>
              </a:rPr>
              <a:t>There are several applications that make construction of models easier.</a:t>
            </a:r>
          </a:p>
          <a:p>
            <a:r>
              <a:rPr lang="en-US" sz="2400" dirty="0">
                <a:effectLst/>
                <a:latin typeface="Helvetica" pitchFamily="2" charset="0"/>
                <a:ea typeface="SimSun" panose="02010600030101010101" pitchFamily="2" charset="-122"/>
                <a:cs typeface="Times New Roman" panose="02020603050405020304" pitchFamily="18" charset="0"/>
              </a:rPr>
              <a:t>As datasets grow, graph neural network (GNN) based models become more powerful. One of the most popular is </a:t>
            </a:r>
            <a:r>
              <a:rPr lang="en-US" sz="2400" dirty="0" err="1">
                <a:effectLst/>
                <a:latin typeface="Helvetica" pitchFamily="2" charset="0"/>
                <a:ea typeface="SimSun" panose="02010600030101010101" pitchFamily="2" charset="-122"/>
                <a:cs typeface="Times New Roman" panose="02020603050405020304" pitchFamily="18" charset="0"/>
              </a:rPr>
              <a:t>Chemprop</a:t>
            </a:r>
            <a:r>
              <a:rPr lang="en-US" sz="2400" dirty="0">
                <a:effectLst/>
                <a:latin typeface="Helvetica" pitchFamily="2" charset="0"/>
                <a:ea typeface="SimSun" panose="02010600030101010101" pitchFamily="2" charset="-122"/>
                <a:cs typeface="Times New Roman" panose="02020603050405020304" pitchFamily="18" charset="0"/>
              </a:rPr>
              <a:t> (</a:t>
            </a:r>
            <a:r>
              <a:rPr lang="en-US" sz="2400" u="sng" dirty="0">
                <a:solidFill>
                  <a:srgbClr val="0000FF"/>
                </a:solidFill>
                <a:effectLst/>
                <a:latin typeface="Helvetica" pitchFamily="2" charset="0"/>
                <a:ea typeface="SimSun" panose="02010600030101010101" pitchFamily="2" charset="-122"/>
                <a:hlinkClick r:id="rId2"/>
              </a:rPr>
              <a:t>https://chemprop.readthedocs.io/en/latest/</a:t>
            </a:r>
            <a:r>
              <a:rPr lang="en-US" sz="2400" dirty="0">
                <a:effectLst/>
                <a:latin typeface="Helvetica" pitchFamily="2" charset="0"/>
                <a:ea typeface="SimSun" panose="02010600030101010101" pitchFamily="2" charset="-122"/>
                <a:cs typeface="Times New Roman" panose="02020603050405020304" pitchFamily="18" charset="0"/>
              </a:rPr>
              <a:t>) developed by Charles McGill and co-workers at MIT.</a:t>
            </a:r>
            <a:r>
              <a:rPr lang="en-GB" sz="2400" dirty="0">
                <a:effectLst/>
                <a:latin typeface="Helvetica" pitchFamily="2" charset="0"/>
              </a:rPr>
              <a:t> </a:t>
            </a:r>
          </a:p>
          <a:p>
            <a:r>
              <a:rPr lang="en-US" sz="2400" dirty="0" err="1">
                <a:effectLst/>
                <a:latin typeface="Helvetica" pitchFamily="2" charset="0"/>
                <a:ea typeface="SimSun" panose="02010600030101010101" pitchFamily="2" charset="-122"/>
                <a:cs typeface="Times New Roman" panose="02020603050405020304" pitchFamily="18" charset="0"/>
              </a:rPr>
              <a:t>MolFlux</a:t>
            </a:r>
            <a:r>
              <a:rPr lang="en-US" sz="2400" dirty="0">
                <a:effectLst/>
                <a:latin typeface="Helvetica" pitchFamily="2" charset="0"/>
                <a:ea typeface="SimSun" panose="02010600030101010101" pitchFamily="2" charset="-122"/>
                <a:cs typeface="Times New Roman" panose="02020603050405020304" pitchFamily="18" charset="0"/>
              </a:rPr>
              <a:t> from </a:t>
            </a:r>
            <a:r>
              <a:rPr lang="en-US" sz="2400" dirty="0" err="1">
                <a:effectLst/>
                <a:latin typeface="Helvetica" pitchFamily="2" charset="0"/>
                <a:ea typeface="SimSun" panose="02010600030101010101" pitchFamily="2" charset="-122"/>
                <a:cs typeface="Times New Roman" panose="02020603050405020304" pitchFamily="18" charset="0"/>
              </a:rPr>
              <a:t>Exscientia</a:t>
            </a:r>
            <a:r>
              <a:rPr lang="en-US" sz="2400" dirty="0">
                <a:effectLst/>
                <a:latin typeface="Helvetica" pitchFamily="2" charset="0"/>
                <a:ea typeface="SimSun" panose="02010600030101010101" pitchFamily="2" charset="-122"/>
                <a:cs typeface="Times New Roman" panose="02020603050405020304" pitchFamily="18" charset="0"/>
              </a:rPr>
              <a:t> (</a:t>
            </a:r>
            <a:r>
              <a:rPr lang="en-US" sz="2400" u="sng" dirty="0">
                <a:solidFill>
                  <a:srgbClr val="0000FF"/>
                </a:solidFill>
                <a:effectLst/>
                <a:latin typeface="Helvetica" pitchFamily="2" charset="0"/>
                <a:ea typeface="SimSun" panose="02010600030101010101" pitchFamily="2" charset="-122"/>
                <a:hlinkClick r:id="rId3"/>
              </a:rPr>
              <a:t>https://exscientia.github.io/molflux/index.html</a:t>
            </a:r>
            <a:r>
              <a:rPr lang="en-US" sz="2400" dirty="0">
                <a:effectLst/>
                <a:latin typeface="Helvetica" pitchFamily="2" charset="0"/>
                <a:ea typeface="SimSun" panose="02010600030101010101" pitchFamily="2" charset="-122"/>
                <a:cs typeface="Times New Roman" panose="02020603050405020304" pitchFamily="18" charset="0"/>
              </a:rPr>
              <a:t>), </a:t>
            </a:r>
          </a:p>
          <a:p>
            <a:r>
              <a:rPr lang="en-US" sz="2400" dirty="0" err="1">
                <a:effectLst/>
                <a:latin typeface="Helvetica" pitchFamily="2" charset="0"/>
                <a:ea typeface="SimSun" panose="02010600030101010101" pitchFamily="2" charset="-122"/>
                <a:cs typeface="Times New Roman" panose="02020603050405020304" pitchFamily="18" charset="0"/>
              </a:rPr>
              <a:t>TorchDrug</a:t>
            </a:r>
            <a:r>
              <a:rPr lang="en-US" sz="2400" dirty="0">
                <a:effectLst/>
                <a:latin typeface="Helvetica" pitchFamily="2" charset="0"/>
                <a:ea typeface="SimSun" panose="02010600030101010101" pitchFamily="2" charset="-122"/>
                <a:cs typeface="Times New Roman" panose="02020603050405020304" pitchFamily="18" charset="0"/>
              </a:rPr>
              <a:t> (</a:t>
            </a:r>
            <a:r>
              <a:rPr lang="en-US" sz="2400" u="sng" dirty="0">
                <a:solidFill>
                  <a:srgbClr val="0000FF"/>
                </a:solidFill>
                <a:effectLst/>
                <a:latin typeface="Helvetica" pitchFamily="2" charset="0"/>
                <a:ea typeface="SimSun" panose="02010600030101010101" pitchFamily="2" charset="-122"/>
                <a:hlinkClick r:id="rId4"/>
              </a:rPr>
              <a:t>https://torchdrug.ai/docs/tutorials/</a:t>
            </a:r>
            <a:r>
              <a:rPr lang="en-US" sz="2400" dirty="0">
                <a:effectLst/>
                <a:latin typeface="Helvetica" pitchFamily="2" charset="0"/>
                <a:ea typeface="SimSun" panose="02010600030101010101" pitchFamily="2" charset="-122"/>
                <a:cs typeface="Times New Roman" panose="02020603050405020304" pitchFamily="18" charset="0"/>
              </a:rPr>
              <a:t>) </a:t>
            </a:r>
          </a:p>
          <a:p>
            <a:r>
              <a:rPr lang="en-US" sz="2400" dirty="0" err="1">
                <a:effectLst/>
                <a:latin typeface="Helvetica" pitchFamily="2" charset="0"/>
                <a:ea typeface="SimSun" panose="02010600030101010101" pitchFamily="2" charset="-122"/>
                <a:cs typeface="Times New Roman" panose="02020603050405020304" pitchFamily="18" charset="0"/>
              </a:rPr>
              <a:t>DeepPurpose</a:t>
            </a:r>
            <a:r>
              <a:rPr lang="en-US" sz="2400" dirty="0">
                <a:effectLst/>
                <a:latin typeface="Helvetica" pitchFamily="2" charset="0"/>
                <a:ea typeface="SimSun" panose="02010600030101010101" pitchFamily="2" charset="-122"/>
                <a:cs typeface="Times New Roman" panose="02020603050405020304" pitchFamily="18" charset="0"/>
              </a:rPr>
              <a:t> (</a:t>
            </a:r>
            <a:r>
              <a:rPr lang="en-US" sz="2400" u="sng" dirty="0">
                <a:solidFill>
                  <a:srgbClr val="0000FF"/>
                </a:solidFill>
                <a:effectLst/>
                <a:latin typeface="Helvetica" pitchFamily="2" charset="0"/>
                <a:ea typeface="SimSun" panose="02010600030101010101" pitchFamily="2" charset="-122"/>
                <a:hlinkClick r:id="rId5"/>
              </a:rPr>
              <a:t>https://github.com/kexinhuang12345/DeepPurpose</a:t>
            </a:r>
            <a:r>
              <a:rPr lang="en-US" sz="2400" dirty="0">
                <a:effectLst/>
                <a:latin typeface="Helvetica" pitchFamily="2" charset="0"/>
                <a:ea typeface="SimSun" panose="02010600030101010101" pitchFamily="2" charset="-122"/>
                <a:cs typeface="Times New Roman" panose="02020603050405020304" pitchFamily="18" charset="0"/>
              </a:rPr>
              <a:t>) </a:t>
            </a:r>
            <a:endParaRPr lang="en-GB" sz="2400" dirty="0">
              <a:effectLst/>
              <a:latin typeface="Helvetica" pitchFamily="2" charset="0"/>
            </a:endParaRPr>
          </a:p>
          <a:p>
            <a:endParaRPr lang="en-GB" sz="2400" dirty="0">
              <a:latin typeface="Helvetica" pitchFamily="2" charset="0"/>
            </a:endParaRPr>
          </a:p>
        </p:txBody>
      </p:sp>
    </p:spTree>
    <p:extLst>
      <p:ext uri="{BB962C8B-B14F-4D97-AF65-F5344CB8AC3E}">
        <p14:creationId xmlns:p14="http://schemas.microsoft.com/office/powerpoint/2010/main" val="16425797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B7A19-2613-49D0-9608-B99856D9D90D}"/>
              </a:ext>
            </a:extLst>
          </p:cNvPr>
          <p:cNvSpPr>
            <a:spLocks noGrp="1"/>
          </p:cNvSpPr>
          <p:nvPr>
            <p:ph type="title"/>
          </p:nvPr>
        </p:nvSpPr>
        <p:spPr/>
        <p:txBody>
          <a:bodyPr/>
          <a:lstStyle/>
          <a:p>
            <a:r>
              <a:rPr lang="en-GB" dirty="0"/>
              <a:t>Building a model</a:t>
            </a:r>
          </a:p>
        </p:txBody>
      </p:sp>
      <p:sp>
        <p:nvSpPr>
          <p:cNvPr id="3" name="Content Placeholder 2">
            <a:extLst>
              <a:ext uri="{FF2B5EF4-FFF2-40B4-BE49-F238E27FC236}">
                <a16:creationId xmlns:a16="http://schemas.microsoft.com/office/drawing/2014/main" id="{E2946810-6786-CAE9-2372-D935D134B433}"/>
              </a:ext>
            </a:extLst>
          </p:cNvPr>
          <p:cNvSpPr>
            <a:spLocks noGrp="1"/>
          </p:cNvSpPr>
          <p:nvPr>
            <p:ph idx="1"/>
          </p:nvPr>
        </p:nvSpPr>
        <p:spPr/>
        <p:txBody>
          <a:bodyPr/>
          <a:lstStyle/>
          <a:p>
            <a:r>
              <a:rPr lang="en-GB" dirty="0"/>
              <a:t>10,000 </a:t>
            </a:r>
            <a:r>
              <a:rPr lang="en-GB" dirty="0" err="1"/>
              <a:t>LogD</a:t>
            </a:r>
            <a:r>
              <a:rPr lang="en-GB" dirty="0"/>
              <a:t> measurements to build model (several hours)</a:t>
            </a:r>
          </a:p>
          <a:p>
            <a:r>
              <a:rPr lang="en-GB" dirty="0"/>
              <a:t>Calculate 1000 novel structures, takes about 50 secs</a:t>
            </a:r>
          </a:p>
        </p:txBody>
      </p:sp>
      <p:pic>
        <p:nvPicPr>
          <p:cNvPr id="4" name="Picture 3">
            <a:extLst>
              <a:ext uri="{FF2B5EF4-FFF2-40B4-BE49-F238E27FC236}">
                <a16:creationId xmlns:a16="http://schemas.microsoft.com/office/drawing/2014/main" id="{BFB45033-EE21-D8C0-C5A3-0192CCEC19FF}"/>
              </a:ext>
            </a:extLst>
          </p:cNvPr>
          <p:cNvPicPr>
            <a:picLocks noChangeAspect="1"/>
          </p:cNvPicPr>
          <p:nvPr/>
        </p:nvPicPr>
        <p:blipFill>
          <a:blip r:embed="rId2"/>
          <a:stretch>
            <a:fillRect/>
          </a:stretch>
        </p:blipFill>
        <p:spPr>
          <a:xfrm>
            <a:off x="3635896" y="2908300"/>
            <a:ext cx="4127500" cy="3949700"/>
          </a:xfrm>
          <a:prstGeom prst="rect">
            <a:avLst/>
          </a:prstGeom>
        </p:spPr>
      </p:pic>
    </p:spTree>
    <p:extLst>
      <p:ext uri="{BB962C8B-B14F-4D97-AF65-F5344CB8AC3E}">
        <p14:creationId xmlns:p14="http://schemas.microsoft.com/office/powerpoint/2010/main" val="162116520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66C41-A5A4-634E-0088-A3997335DF48}"/>
              </a:ext>
            </a:extLst>
          </p:cNvPr>
          <p:cNvSpPr>
            <a:spLocks noGrp="1"/>
          </p:cNvSpPr>
          <p:nvPr>
            <p:ph type="title"/>
          </p:nvPr>
        </p:nvSpPr>
        <p:spPr/>
        <p:txBody>
          <a:bodyPr/>
          <a:lstStyle/>
          <a:p>
            <a:r>
              <a:rPr lang="en-GB" dirty="0"/>
              <a:t>Retrosynthesis</a:t>
            </a:r>
          </a:p>
        </p:txBody>
      </p:sp>
      <p:sp>
        <p:nvSpPr>
          <p:cNvPr id="3" name="Content Placeholder 2">
            <a:extLst>
              <a:ext uri="{FF2B5EF4-FFF2-40B4-BE49-F238E27FC236}">
                <a16:creationId xmlns:a16="http://schemas.microsoft.com/office/drawing/2014/main" id="{B1CCEAB7-50ED-F688-BF5B-C724D2576BAF}"/>
              </a:ext>
            </a:extLst>
          </p:cNvPr>
          <p:cNvSpPr>
            <a:spLocks noGrp="1"/>
          </p:cNvSpPr>
          <p:nvPr>
            <p:ph idx="1"/>
          </p:nvPr>
        </p:nvSpPr>
        <p:spPr/>
        <p:txBody>
          <a:bodyPr/>
          <a:lstStyle/>
          <a:p>
            <a:r>
              <a:rPr lang="en-GB" dirty="0" err="1">
                <a:latin typeface="Helvetica" pitchFamily="2" charset="0"/>
              </a:rPr>
              <a:t>AiZynthFinder</a:t>
            </a:r>
            <a:r>
              <a:rPr lang="en-GB" dirty="0">
                <a:latin typeface="Helvetica" pitchFamily="2" charset="0"/>
              </a:rPr>
              <a:t> is a tool for retrosynthetic planning. The default algorithm is based on a Monte Carlo tree search that recursively breaks down a molecule to purchasable precursors. The tree search is guided by a policy that suggests possible precursors by utilizing a neural network trained on a library of known reaction templates.</a:t>
            </a:r>
          </a:p>
        </p:txBody>
      </p:sp>
      <p:sp>
        <p:nvSpPr>
          <p:cNvPr id="4" name="TextBox 3">
            <a:extLst>
              <a:ext uri="{FF2B5EF4-FFF2-40B4-BE49-F238E27FC236}">
                <a16:creationId xmlns:a16="http://schemas.microsoft.com/office/drawing/2014/main" id="{6325858A-2C05-31EE-6EC1-F6A0A577727C}"/>
              </a:ext>
            </a:extLst>
          </p:cNvPr>
          <p:cNvSpPr txBox="1"/>
          <p:nvPr/>
        </p:nvSpPr>
        <p:spPr>
          <a:xfrm>
            <a:off x="2843808" y="6091535"/>
            <a:ext cx="6157455" cy="461665"/>
          </a:xfrm>
          <a:prstGeom prst="rect">
            <a:avLst/>
          </a:prstGeom>
          <a:noFill/>
        </p:spPr>
        <p:txBody>
          <a:bodyPr wrap="none" rtlCol="0">
            <a:spAutoFit/>
          </a:bodyPr>
          <a:lstStyle/>
          <a:p>
            <a:r>
              <a:rPr lang="en-GB" b="0" dirty="0"/>
              <a:t>https://</a:t>
            </a:r>
            <a:r>
              <a:rPr lang="en-GB" b="0" dirty="0" err="1"/>
              <a:t>github.com</a:t>
            </a:r>
            <a:r>
              <a:rPr lang="en-GB" b="0" dirty="0"/>
              <a:t>/</a:t>
            </a:r>
            <a:r>
              <a:rPr lang="en-GB" b="0" dirty="0" err="1"/>
              <a:t>MolecularAI</a:t>
            </a:r>
            <a:r>
              <a:rPr lang="en-GB" b="0" dirty="0"/>
              <a:t>/</a:t>
            </a:r>
            <a:r>
              <a:rPr lang="en-GB" b="0" dirty="0" err="1"/>
              <a:t>aizynthfinder</a:t>
            </a:r>
            <a:endParaRPr lang="en-GB" b="0" dirty="0"/>
          </a:p>
        </p:txBody>
      </p:sp>
    </p:spTree>
    <p:extLst>
      <p:ext uri="{BB962C8B-B14F-4D97-AF65-F5344CB8AC3E}">
        <p14:creationId xmlns:p14="http://schemas.microsoft.com/office/powerpoint/2010/main" val="171977205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7DE798-0824-94A0-DF7F-3334D50215F0}"/>
              </a:ext>
            </a:extLst>
          </p:cNvPr>
          <p:cNvSpPr>
            <a:spLocks noGrp="1"/>
          </p:cNvSpPr>
          <p:nvPr>
            <p:ph type="title"/>
          </p:nvPr>
        </p:nvSpPr>
        <p:spPr/>
        <p:txBody>
          <a:bodyPr/>
          <a:lstStyle/>
          <a:p>
            <a:r>
              <a:rPr lang="en-GB" dirty="0"/>
              <a:t>Using </a:t>
            </a:r>
            <a:r>
              <a:rPr lang="en-GB" dirty="0" err="1"/>
              <a:t>AiZynthFinder</a:t>
            </a:r>
            <a:endParaRPr lang="en-GB" dirty="0"/>
          </a:p>
        </p:txBody>
      </p:sp>
      <p:sp>
        <p:nvSpPr>
          <p:cNvPr id="3" name="Content Placeholder 2">
            <a:extLst>
              <a:ext uri="{FF2B5EF4-FFF2-40B4-BE49-F238E27FC236}">
                <a16:creationId xmlns:a16="http://schemas.microsoft.com/office/drawing/2014/main" id="{855F0DBF-3FCC-7DC0-034C-B39280A8F8EC}"/>
              </a:ext>
            </a:extLst>
          </p:cNvPr>
          <p:cNvSpPr>
            <a:spLocks noGrp="1"/>
          </p:cNvSpPr>
          <p:nvPr>
            <p:ph idx="1"/>
          </p:nvPr>
        </p:nvSpPr>
        <p:spPr/>
        <p:txBody>
          <a:bodyPr/>
          <a:lstStyle/>
          <a:p>
            <a:r>
              <a:rPr lang="en-GB" dirty="0" err="1"/>
              <a:t>Jupyter</a:t>
            </a:r>
            <a:r>
              <a:rPr lang="en-GB" dirty="0"/>
              <a:t> notebook</a:t>
            </a:r>
          </a:p>
        </p:txBody>
      </p:sp>
      <p:pic>
        <p:nvPicPr>
          <p:cNvPr id="5" name="Picture 4" descr="A screenshot of a computer&#10;&#10;Description automatically generated">
            <a:extLst>
              <a:ext uri="{FF2B5EF4-FFF2-40B4-BE49-F238E27FC236}">
                <a16:creationId xmlns:a16="http://schemas.microsoft.com/office/drawing/2014/main" id="{A184D267-7491-FECC-34B3-4051E9070C69}"/>
              </a:ext>
            </a:extLst>
          </p:cNvPr>
          <p:cNvPicPr>
            <a:picLocks noChangeAspect="1"/>
          </p:cNvPicPr>
          <p:nvPr/>
        </p:nvPicPr>
        <p:blipFill>
          <a:blip r:embed="rId2"/>
          <a:stretch>
            <a:fillRect/>
          </a:stretch>
        </p:blipFill>
        <p:spPr>
          <a:xfrm>
            <a:off x="755576" y="2276872"/>
            <a:ext cx="7239000" cy="2603500"/>
          </a:xfrm>
          <a:prstGeom prst="rect">
            <a:avLst/>
          </a:prstGeom>
        </p:spPr>
      </p:pic>
    </p:spTree>
    <p:extLst>
      <p:ext uri="{BB962C8B-B14F-4D97-AF65-F5344CB8AC3E}">
        <p14:creationId xmlns:p14="http://schemas.microsoft.com/office/powerpoint/2010/main" val="242899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ED086-6A2D-8893-BB2D-CBC2949EC0CB}"/>
              </a:ext>
            </a:extLst>
          </p:cNvPr>
          <p:cNvSpPr>
            <a:spLocks noGrp="1"/>
          </p:cNvSpPr>
          <p:nvPr>
            <p:ph type="title"/>
          </p:nvPr>
        </p:nvSpPr>
        <p:spPr/>
        <p:txBody>
          <a:bodyPr/>
          <a:lstStyle/>
          <a:p>
            <a:r>
              <a:rPr lang="en-GB" dirty="0"/>
              <a:t>Input structure</a:t>
            </a:r>
          </a:p>
        </p:txBody>
      </p:sp>
      <p:pic>
        <p:nvPicPr>
          <p:cNvPr id="5" name="Content Placeholder 4" descr="A screenshot of a computer&#10;&#10;Description automatically generated">
            <a:extLst>
              <a:ext uri="{FF2B5EF4-FFF2-40B4-BE49-F238E27FC236}">
                <a16:creationId xmlns:a16="http://schemas.microsoft.com/office/drawing/2014/main" id="{BF62B393-B1DB-21B8-AE4A-E45749CF22BB}"/>
              </a:ext>
            </a:extLst>
          </p:cNvPr>
          <p:cNvPicPr>
            <a:picLocks noGrp="1" noChangeAspect="1"/>
          </p:cNvPicPr>
          <p:nvPr>
            <p:ph idx="1"/>
          </p:nvPr>
        </p:nvPicPr>
        <p:blipFill>
          <a:blip r:embed="rId2"/>
          <a:stretch>
            <a:fillRect/>
          </a:stretch>
        </p:blipFill>
        <p:spPr>
          <a:xfrm>
            <a:off x="1043608" y="3933056"/>
            <a:ext cx="7239000" cy="2603500"/>
          </a:xfrm>
        </p:spPr>
      </p:pic>
      <p:pic>
        <p:nvPicPr>
          <p:cNvPr id="7" name="Picture 6" descr="A screenshot of a computer&#10;&#10;Description automatically generated">
            <a:extLst>
              <a:ext uri="{FF2B5EF4-FFF2-40B4-BE49-F238E27FC236}">
                <a16:creationId xmlns:a16="http://schemas.microsoft.com/office/drawing/2014/main" id="{059FA051-A392-6946-50F3-CC826D85E5D9}"/>
              </a:ext>
            </a:extLst>
          </p:cNvPr>
          <p:cNvPicPr>
            <a:picLocks noChangeAspect="1"/>
          </p:cNvPicPr>
          <p:nvPr/>
        </p:nvPicPr>
        <p:blipFill>
          <a:blip r:embed="rId3"/>
          <a:stretch>
            <a:fillRect/>
          </a:stretch>
        </p:blipFill>
        <p:spPr>
          <a:xfrm>
            <a:off x="1020485" y="1236278"/>
            <a:ext cx="7239000" cy="2603500"/>
          </a:xfrm>
          <a:prstGeom prst="rect">
            <a:avLst/>
          </a:prstGeom>
        </p:spPr>
      </p:pic>
    </p:spTree>
    <p:extLst>
      <p:ext uri="{BB962C8B-B14F-4D97-AF65-F5344CB8AC3E}">
        <p14:creationId xmlns:p14="http://schemas.microsoft.com/office/powerpoint/2010/main" val="197544290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9ACA9-19E8-CDD1-45D5-FC4336505A19}"/>
              </a:ext>
            </a:extLst>
          </p:cNvPr>
          <p:cNvSpPr>
            <a:spLocks noGrp="1"/>
          </p:cNvSpPr>
          <p:nvPr>
            <p:ph type="title"/>
          </p:nvPr>
        </p:nvSpPr>
        <p:spPr/>
        <p:txBody>
          <a:bodyPr/>
          <a:lstStyle/>
          <a:p>
            <a:r>
              <a:rPr lang="en-GB" dirty="0"/>
              <a:t>Results</a:t>
            </a:r>
          </a:p>
        </p:txBody>
      </p:sp>
      <p:pic>
        <p:nvPicPr>
          <p:cNvPr id="5" name="Content Placeholder 4" descr="A screenshot of a computer&#10;&#10;Description automatically generated">
            <a:extLst>
              <a:ext uri="{FF2B5EF4-FFF2-40B4-BE49-F238E27FC236}">
                <a16:creationId xmlns:a16="http://schemas.microsoft.com/office/drawing/2014/main" id="{748DD783-D4FF-C8A0-176F-B39130F2FE86}"/>
              </a:ext>
            </a:extLst>
          </p:cNvPr>
          <p:cNvPicPr>
            <a:picLocks noGrp="1" noChangeAspect="1"/>
          </p:cNvPicPr>
          <p:nvPr>
            <p:ph idx="1"/>
          </p:nvPr>
        </p:nvPicPr>
        <p:blipFill>
          <a:blip r:embed="rId2"/>
          <a:stretch>
            <a:fillRect/>
          </a:stretch>
        </p:blipFill>
        <p:spPr>
          <a:xfrm>
            <a:off x="952500" y="2546350"/>
            <a:ext cx="7239000" cy="2603500"/>
          </a:xfrm>
        </p:spPr>
      </p:pic>
    </p:spTree>
    <p:extLst>
      <p:ext uri="{BB962C8B-B14F-4D97-AF65-F5344CB8AC3E}">
        <p14:creationId xmlns:p14="http://schemas.microsoft.com/office/powerpoint/2010/main" val="407820669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DCA90-572D-DE33-69C5-2D71DEB83201}"/>
              </a:ext>
            </a:extLst>
          </p:cNvPr>
          <p:cNvSpPr>
            <a:spLocks noGrp="1"/>
          </p:cNvSpPr>
          <p:nvPr>
            <p:ph type="title"/>
          </p:nvPr>
        </p:nvSpPr>
        <p:spPr/>
        <p:txBody>
          <a:bodyPr/>
          <a:lstStyle/>
          <a:p>
            <a:r>
              <a:rPr lang="en-GB" dirty="0"/>
              <a:t>Caveats</a:t>
            </a:r>
          </a:p>
        </p:txBody>
      </p:sp>
      <p:sp>
        <p:nvSpPr>
          <p:cNvPr id="3" name="Content Placeholder 2">
            <a:extLst>
              <a:ext uri="{FF2B5EF4-FFF2-40B4-BE49-F238E27FC236}">
                <a16:creationId xmlns:a16="http://schemas.microsoft.com/office/drawing/2014/main" id="{E0453743-E095-FA78-4015-E9363DC362A7}"/>
              </a:ext>
            </a:extLst>
          </p:cNvPr>
          <p:cNvSpPr>
            <a:spLocks noGrp="1"/>
          </p:cNvSpPr>
          <p:nvPr>
            <p:ph idx="1"/>
          </p:nvPr>
        </p:nvSpPr>
        <p:spPr/>
        <p:txBody>
          <a:bodyPr/>
          <a:lstStyle/>
          <a:p>
            <a:r>
              <a:rPr lang="en-GB" dirty="0"/>
              <a:t>Requires large amounts of high-quality data (&gt;10K molecules)</a:t>
            </a:r>
          </a:p>
          <a:p>
            <a:pPr lvl="1"/>
            <a:r>
              <a:rPr lang="en-GB" dirty="0"/>
              <a:t>Most projects don’t have this amount of data</a:t>
            </a:r>
          </a:p>
          <a:p>
            <a:pPr lvl="1"/>
            <a:r>
              <a:rPr lang="en-GB" dirty="0"/>
              <a:t>Often can’t combine data from different sources</a:t>
            </a:r>
          </a:p>
          <a:p>
            <a:r>
              <a:rPr lang="en-GB" dirty="0"/>
              <a:t>Building model requires significant effort</a:t>
            </a:r>
          </a:p>
          <a:p>
            <a:r>
              <a:rPr lang="en-GB" dirty="0"/>
              <a:t>Using model can be very simple</a:t>
            </a:r>
          </a:p>
          <a:p>
            <a:r>
              <a:rPr lang="en-GB" dirty="0"/>
              <a:t>Models are “black box”, very difficult to understand why.</a:t>
            </a:r>
          </a:p>
          <a:p>
            <a:endParaRPr lang="en-GB" dirty="0"/>
          </a:p>
          <a:p>
            <a:endParaRPr lang="en-GB" dirty="0"/>
          </a:p>
          <a:p>
            <a:endParaRPr lang="en-GB" dirty="0"/>
          </a:p>
        </p:txBody>
      </p:sp>
    </p:spTree>
    <p:extLst>
      <p:ext uri="{BB962C8B-B14F-4D97-AF65-F5344CB8AC3E}">
        <p14:creationId xmlns:p14="http://schemas.microsoft.com/office/powerpoint/2010/main" val="260172394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9102AB-318E-FD49-464A-727E2A2E5504}"/>
              </a:ext>
            </a:extLst>
          </p:cNvPr>
          <p:cNvSpPr>
            <a:spLocks noGrp="1"/>
          </p:cNvSpPr>
          <p:nvPr>
            <p:ph type="title"/>
          </p:nvPr>
        </p:nvSpPr>
        <p:spPr/>
        <p:txBody>
          <a:bodyPr/>
          <a:lstStyle/>
          <a:p>
            <a:r>
              <a:rPr lang="en-GB" dirty="0"/>
              <a:t>Large language models (LLMs)</a:t>
            </a:r>
          </a:p>
        </p:txBody>
      </p:sp>
      <p:sp>
        <p:nvSpPr>
          <p:cNvPr id="3" name="Content Placeholder 2">
            <a:extLst>
              <a:ext uri="{FF2B5EF4-FFF2-40B4-BE49-F238E27FC236}">
                <a16:creationId xmlns:a16="http://schemas.microsoft.com/office/drawing/2014/main" id="{9CB87CF2-18EF-8565-ADE5-E238C78AB2BB}"/>
              </a:ext>
            </a:extLst>
          </p:cNvPr>
          <p:cNvSpPr>
            <a:spLocks noGrp="1"/>
          </p:cNvSpPr>
          <p:nvPr>
            <p:ph idx="1"/>
          </p:nvPr>
        </p:nvSpPr>
        <p:spPr/>
        <p:txBody>
          <a:bodyPr/>
          <a:lstStyle/>
          <a:p>
            <a:r>
              <a:rPr lang="en-GB" sz="2800" dirty="0">
                <a:latin typeface="Helvetica" pitchFamily="2" charset="0"/>
              </a:rPr>
              <a:t>An LLM is a computer program that has been fed enough examples to be able to recognize and interpret human language or other types of complex data. </a:t>
            </a:r>
          </a:p>
          <a:p>
            <a:r>
              <a:rPr lang="en-GB" sz="2800" dirty="0">
                <a:latin typeface="Helvetica" pitchFamily="2" charset="0"/>
              </a:rPr>
              <a:t>Most LLMs are trained on millions of GB of data that has been scraped from the internet.</a:t>
            </a:r>
          </a:p>
          <a:p>
            <a:r>
              <a:rPr lang="en-GB" sz="2800" dirty="0">
                <a:latin typeface="Helvetica" pitchFamily="2" charset="0"/>
              </a:rPr>
              <a:t>In response to queries it provides a </a:t>
            </a:r>
            <a:r>
              <a:rPr lang="en-GB" sz="2800" dirty="0" err="1">
                <a:latin typeface="Helvetica" pitchFamily="2" charset="0"/>
              </a:rPr>
              <a:t>probablistic</a:t>
            </a:r>
            <a:r>
              <a:rPr lang="en-GB" sz="2800" dirty="0">
                <a:latin typeface="Helvetica" pitchFamily="2" charset="0"/>
              </a:rPr>
              <a:t> response</a:t>
            </a:r>
          </a:p>
          <a:p>
            <a:pPr lvl="1"/>
            <a:r>
              <a:rPr lang="en-GB" dirty="0">
                <a:latin typeface="Helvetica" pitchFamily="2" charset="0"/>
              </a:rPr>
              <a:t>It is NOT a lookup.</a:t>
            </a:r>
          </a:p>
          <a:p>
            <a:r>
              <a:rPr lang="en-GB" sz="2800" dirty="0">
                <a:latin typeface="Helvetica" pitchFamily="2" charset="0"/>
              </a:rPr>
              <a:t>ChatGPT (from OpenAI), Bard (Google), Llama (Meta), and Bing Chat (Microsoft). GitHub's Copilot </a:t>
            </a:r>
          </a:p>
        </p:txBody>
      </p:sp>
    </p:spTree>
    <p:extLst>
      <p:ext uri="{BB962C8B-B14F-4D97-AF65-F5344CB8AC3E}">
        <p14:creationId xmlns:p14="http://schemas.microsoft.com/office/powerpoint/2010/main" val="2283945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B7A85A-8EE0-E291-F99B-C39E4D4E4639}"/>
              </a:ext>
            </a:extLst>
          </p:cNvPr>
          <p:cNvSpPr>
            <a:spLocks noGrp="1"/>
          </p:cNvSpPr>
          <p:nvPr>
            <p:ph type="title"/>
          </p:nvPr>
        </p:nvSpPr>
        <p:spPr/>
        <p:txBody>
          <a:bodyPr/>
          <a:lstStyle/>
          <a:p>
            <a:r>
              <a:rPr lang="en-GB" dirty="0"/>
              <a:t>Install SMINA</a:t>
            </a:r>
          </a:p>
        </p:txBody>
      </p:sp>
      <p:sp>
        <p:nvSpPr>
          <p:cNvPr id="3" name="Content Placeholder 2">
            <a:extLst>
              <a:ext uri="{FF2B5EF4-FFF2-40B4-BE49-F238E27FC236}">
                <a16:creationId xmlns:a16="http://schemas.microsoft.com/office/drawing/2014/main" id="{D998DF90-373A-828C-14C8-973D01F06FAD}"/>
              </a:ext>
            </a:extLst>
          </p:cNvPr>
          <p:cNvSpPr>
            <a:spLocks noGrp="1"/>
          </p:cNvSpPr>
          <p:nvPr>
            <p:ph idx="1"/>
          </p:nvPr>
        </p:nvSpPr>
        <p:spPr/>
        <p:txBody>
          <a:bodyPr/>
          <a:lstStyle/>
          <a:p>
            <a:r>
              <a:rPr lang="en-GB" dirty="0"/>
              <a:t>Download the package</a:t>
            </a:r>
          </a:p>
          <a:p>
            <a:r>
              <a:rPr lang="en-GB" dirty="0">
                <a:hlinkClick r:id="rId2"/>
              </a:rPr>
              <a:t>https://sourceforge.net/projects/smina/</a:t>
            </a:r>
            <a:endParaRPr lang="en-GB" dirty="0"/>
          </a:p>
          <a:p>
            <a:endParaRPr lang="en-GB" dirty="0"/>
          </a:p>
          <a:p>
            <a:r>
              <a:rPr lang="en-GB" dirty="0"/>
              <a:t>The downloaded file should be called smina.osx.12</a:t>
            </a:r>
          </a:p>
          <a:p>
            <a:endParaRPr lang="en-GB" dirty="0"/>
          </a:p>
          <a:p>
            <a:r>
              <a:rPr lang="en-GB" dirty="0"/>
              <a:t>You can put the file anywhere </a:t>
            </a:r>
          </a:p>
          <a:p>
            <a:pPr lvl="1"/>
            <a:r>
              <a:rPr lang="en-GB" dirty="0"/>
              <a:t>Applications folder</a:t>
            </a:r>
          </a:p>
          <a:p>
            <a:pPr lvl="1"/>
            <a:r>
              <a:rPr lang="en-GB" dirty="0" err="1"/>
              <a:t>usr</a:t>
            </a:r>
            <a:r>
              <a:rPr lang="en-GB" dirty="0"/>
              <a:t>/local/bin</a:t>
            </a:r>
          </a:p>
          <a:p>
            <a:pPr lvl="1"/>
            <a:r>
              <a:rPr lang="en-GB" dirty="0"/>
              <a:t>But you will need to know the path to </a:t>
            </a:r>
            <a:r>
              <a:rPr lang="en-GB" dirty="0" err="1"/>
              <a:t>smina</a:t>
            </a:r>
            <a:endParaRPr lang="en-GB" dirty="0"/>
          </a:p>
        </p:txBody>
      </p:sp>
    </p:spTree>
    <p:extLst>
      <p:ext uri="{BB962C8B-B14F-4D97-AF65-F5344CB8AC3E}">
        <p14:creationId xmlns:p14="http://schemas.microsoft.com/office/powerpoint/2010/main" val="34788879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D238C-6282-3086-55CE-E30500B04BFD}"/>
              </a:ext>
            </a:extLst>
          </p:cNvPr>
          <p:cNvSpPr>
            <a:spLocks noGrp="1"/>
          </p:cNvSpPr>
          <p:nvPr>
            <p:ph type="title"/>
          </p:nvPr>
        </p:nvSpPr>
        <p:spPr/>
        <p:txBody>
          <a:bodyPr/>
          <a:lstStyle/>
          <a:p>
            <a:r>
              <a:rPr lang="en-GB" dirty="0"/>
              <a:t>LLMs and chemistry</a:t>
            </a:r>
          </a:p>
        </p:txBody>
      </p:sp>
      <p:sp>
        <p:nvSpPr>
          <p:cNvPr id="3" name="Content Placeholder 2">
            <a:extLst>
              <a:ext uri="{FF2B5EF4-FFF2-40B4-BE49-F238E27FC236}">
                <a16:creationId xmlns:a16="http://schemas.microsoft.com/office/drawing/2014/main" id="{3B5D98DD-B3B7-D68A-1816-BDE41FF2A0A8}"/>
              </a:ext>
            </a:extLst>
          </p:cNvPr>
          <p:cNvSpPr>
            <a:spLocks noGrp="1"/>
          </p:cNvSpPr>
          <p:nvPr>
            <p:ph idx="1"/>
          </p:nvPr>
        </p:nvSpPr>
        <p:spPr/>
        <p:txBody>
          <a:bodyPr/>
          <a:lstStyle/>
          <a:p>
            <a:r>
              <a:rPr lang="en-GB" dirty="0"/>
              <a:t>Use SMILES as the language of chemistry</a:t>
            </a:r>
          </a:p>
          <a:p>
            <a:r>
              <a:rPr lang="en-GB" dirty="0"/>
              <a:t>LLMs were adapted to tackle like synthesis prediction to molecule generation.</a:t>
            </a:r>
          </a:p>
          <a:p>
            <a:r>
              <a:rPr lang="en-GB" dirty="0"/>
              <a:t>Limited datasets for property prediction</a:t>
            </a:r>
          </a:p>
          <a:p>
            <a:r>
              <a:rPr lang="en-GB" dirty="0"/>
              <a:t>Still the issue of conformations and 3D structures</a:t>
            </a:r>
          </a:p>
          <a:p>
            <a:endParaRPr lang="en-GB" dirty="0"/>
          </a:p>
          <a:p>
            <a:endParaRPr lang="en-GB" dirty="0"/>
          </a:p>
        </p:txBody>
      </p:sp>
    </p:spTree>
    <p:extLst>
      <p:ext uri="{BB962C8B-B14F-4D97-AF65-F5344CB8AC3E}">
        <p14:creationId xmlns:p14="http://schemas.microsoft.com/office/powerpoint/2010/main" val="2037064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835A4-52D5-CFD6-FD8B-A4A6C807F70A}"/>
              </a:ext>
            </a:extLst>
          </p:cNvPr>
          <p:cNvSpPr>
            <a:spLocks noGrp="1"/>
          </p:cNvSpPr>
          <p:nvPr>
            <p:ph type="title"/>
          </p:nvPr>
        </p:nvSpPr>
        <p:spPr/>
        <p:txBody>
          <a:bodyPr/>
          <a:lstStyle/>
          <a:p>
            <a:r>
              <a:rPr lang="en-GB" dirty="0"/>
              <a:t>Large language models (LLMs)</a:t>
            </a:r>
          </a:p>
        </p:txBody>
      </p:sp>
      <p:sp>
        <p:nvSpPr>
          <p:cNvPr id="3" name="Content Placeholder 2">
            <a:extLst>
              <a:ext uri="{FF2B5EF4-FFF2-40B4-BE49-F238E27FC236}">
                <a16:creationId xmlns:a16="http://schemas.microsoft.com/office/drawing/2014/main" id="{434433F3-FC01-45FA-E17B-691CE4B976E5}"/>
              </a:ext>
            </a:extLst>
          </p:cNvPr>
          <p:cNvSpPr>
            <a:spLocks noGrp="1"/>
          </p:cNvSpPr>
          <p:nvPr>
            <p:ph idx="1"/>
          </p:nvPr>
        </p:nvSpPr>
        <p:spPr/>
        <p:txBody>
          <a:bodyPr/>
          <a:lstStyle/>
          <a:p>
            <a:r>
              <a:rPr lang="en-GB" dirty="0"/>
              <a:t>Worth reading</a:t>
            </a:r>
          </a:p>
          <a:p>
            <a:pPr lvl="1"/>
            <a:r>
              <a:rPr lang="en-GB" dirty="0">
                <a:hlinkClick r:id="rId2"/>
              </a:rPr>
              <a:t>https://arxiv.org/abs/2407.01603#:~:text=Large%20language%20models%20(LLMs)%20have,property%20prediction%2C%20and%20synthesis%20optimization</a:t>
            </a:r>
            <a:r>
              <a:rPr lang="en-GB" dirty="0"/>
              <a:t>.</a:t>
            </a:r>
          </a:p>
          <a:p>
            <a:pPr lvl="1"/>
            <a:endParaRPr lang="en-GB" dirty="0"/>
          </a:p>
          <a:p>
            <a:endParaRPr lang="en-GB" dirty="0"/>
          </a:p>
        </p:txBody>
      </p:sp>
    </p:spTree>
    <p:extLst>
      <p:ext uri="{BB962C8B-B14F-4D97-AF65-F5344CB8AC3E}">
        <p14:creationId xmlns:p14="http://schemas.microsoft.com/office/powerpoint/2010/main" val="859539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4994C-C231-D394-432A-3D77E313BE4D}"/>
              </a:ext>
            </a:extLst>
          </p:cNvPr>
          <p:cNvSpPr>
            <a:spLocks noGrp="1"/>
          </p:cNvSpPr>
          <p:nvPr>
            <p:ph type="title"/>
          </p:nvPr>
        </p:nvSpPr>
        <p:spPr/>
        <p:txBody>
          <a:bodyPr/>
          <a:lstStyle/>
          <a:p>
            <a:r>
              <a:rPr lang="en-GB" dirty="0"/>
              <a:t>Diffusion models</a:t>
            </a:r>
          </a:p>
        </p:txBody>
      </p:sp>
      <p:sp>
        <p:nvSpPr>
          <p:cNvPr id="3" name="Content Placeholder 2">
            <a:extLst>
              <a:ext uri="{FF2B5EF4-FFF2-40B4-BE49-F238E27FC236}">
                <a16:creationId xmlns:a16="http://schemas.microsoft.com/office/drawing/2014/main" id="{1602BC3B-0A19-C81C-3088-6597BFF90E38}"/>
              </a:ext>
            </a:extLst>
          </p:cNvPr>
          <p:cNvSpPr>
            <a:spLocks noGrp="1"/>
          </p:cNvSpPr>
          <p:nvPr>
            <p:ph idx="1"/>
          </p:nvPr>
        </p:nvSpPr>
        <p:spPr/>
        <p:txBody>
          <a:bodyPr/>
          <a:lstStyle/>
          <a:p>
            <a:r>
              <a:rPr lang="en-GB" sz="2400" dirty="0">
                <a:latin typeface="Helvetica" pitchFamily="2" charset="0"/>
              </a:rPr>
              <a:t>It seems like magic</a:t>
            </a:r>
          </a:p>
          <a:p>
            <a:endParaRPr lang="en-GB" sz="2400" dirty="0">
              <a:latin typeface="Helvetica" pitchFamily="2" charset="0"/>
            </a:endParaRPr>
          </a:p>
          <a:p>
            <a:endParaRPr lang="en-GB" sz="2400" dirty="0">
              <a:latin typeface="Helvetica" pitchFamily="2" charset="0"/>
            </a:endParaRPr>
          </a:p>
          <a:p>
            <a:endParaRPr lang="en-GB" sz="2400" dirty="0">
              <a:latin typeface="Helvetica" pitchFamily="2" charset="0"/>
            </a:endParaRPr>
          </a:p>
          <a:p>
            <a:endParaRPr lang="en-GB" sz="2400" dirty="0">
              <a:latin typeface="Helvetica" pitchFamily="2" charset="0"/>
            </a:endParaRPr>
          </a:p>
          <a:p>
            <a:endParaRPr lang="en-GB" sz="2400" dirty="0">
              <a:latin typeface="Helvetica" pitchFamily="2" charset="0"/>
            </a:endParaRPr>
          </a:p>
          <a:p>
            <a:endParaRPr lang="en-GB" sz="2400" dirty="0">
              <a:latin typeface="Helvetica" pitchFamily="2" charset="0"/>
            </a:endParaRPr>
          </a:p>
          <a:p>
            <a:r>
              <a:rPr lang="en-GB" sz="2400" dirty="0">
                <a:latin typeface="Helvetica" pitchFamily="2" charset="0"/>
              </a:rPr>
              <a:t>Random noise is added to real data until the original sample is unrecognisable. The next step is to train a model, typically a neural network, to reverse this process. Once trained, the model can create new samples by pulling from a normal distribution (random noise) and denoising this data until a high-quality, new sample emerges.</a:t>
            </a:r>
          </a:p>
        </p:txBody>
      </p:sp>
      <p:pic>
        <p:nvPicPr>
          <p:cNvPr id="4" name="Picture 3">
            <a:extLst>
              <a:ext uri="{FF2B5EF4-FFF2-40B4-BE49-F238E27FC236}">
                <a16:creationId xmlns:a16="http://schemas.microsoft.com/office/drawing/2014/main" id="{57B93CAD-D8CF-4CDE-22B1-F9BEDDD920E4}"/>
              </a:ext>
            </a:extLst>
          </p:cNvPr>
          <p:cNvPicPr>
            <a:picLocks noChangeAspect="1"/>
          </p:cNvPicPr>
          <p:nvPr/>
        </p:nvPicPr>
        <p:blipFill>
          <a:blip r:embed="rId2"/>
          <a:stretch>
            <a:fillRect/>
          </a:stretch>
        </p:blipFill>
        <p:spPr>
          <a:xfrm>
            <a:off x="539552" y="1916832"/>
            <a:ext cx="7772400" cy="2298409"/>
          </a:xfrm>
          <a:prstGeom prst="rect">
            <a:avLst/>
          </a:prstGeom>
        </p:spPr>
      </p:pic>
    </p:spTree>
    <p:extLst>
      <p:ext uri="{BB962C8B-B14F-4D97-AF65-F5344CB8AC3E}">
        <p14:creationId xmlns:p14="http://schemas.microsoft.com/office/powerpoint/2010/main" val="2182576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2B3B4-674C-6D09-96A5-618EF58DFD25}"/>
              </a:ext>
            </a:extLst>
          </p:cNvPr>
          <p:cNvSpPr>
            <a:spLocks noGrp="1"/>
          </p:cNvSpPr>
          <p:nvPr>
            <p:ph type="title"/>
          </p:nvPr>
        </p:nvSpPr>
        <p:spPr/>
        <p:txBody>
          <a:bodyPr/>
          <a:lstStyle/>
          <a:p>
            <a:r>
              <a:rPr lang="en-GB" sz="4000" dirty="0">
                <a:latin typeface="Helvetica" pitchFamily="2" charset="0"/>
              </a:rPr>
              <a:t>Diffusion Models in De Novo Drug Design</a:t>
            </a:r>
            <a:endParaRPr lang="en-GB" dirty="0"/>
          </a:p>
        </p:txBody>
      </p:sp>
      <p:pic>
        <p:nvPicPr>
          <p:cNvPr id="5" name="Content Placeholder 4">
            <a:extLst>
              <a:ext uri="{FF2B5EF4-FFF2-40B4-BE49-F238E27FC236}">
                <a16:creationId xmlns:a16="http://schemas.microsoft.com/office/drawing/2014/main" id="{4BD60D96-5FD4-DA12-BA3C-CBBCF5998B0F}"/>
              </a:ext>
            </a:extLst>
          </p:cNvPr>
          <p:cNvPicPr>
            <a:picLocks noGrp="1" noChangeAspect="1"/>
          </p:cNvPicPr>
          <p:nvPr>
            <p:ph idx="1"/>
          </p:nvPr>
        </p:nvPicPr>
        <p:blipFill>
          <a:blip r:embed="rId2"/>
          <a:stretch>
            <a:fillRect/>
          </a:stretch>
        </p:blipFill>
        <p:spPr>
          <a:xfrm>
            <a:off x="2164741" y="1308041"/>
            <a:ext cx="5023572" cy="1788391"/>
          </a:xfrm>
        </p:spPr>
      </p:pic>
      <p:sp>
        <p:nvSpPr>
          <p:cNvPr id="6" name="TextBox 5">
            <a:extLst>
              <a:ext uri="{FF2B5EF4-FFF2-40B4-BE49-F238E27FC236}">
                <a16:creationId xmlns:a16="http://schemas.microsoft.com/office/drawing/2014/main" id="{3993BCF1-BF85-6EFE-73FB-AEB5C6B9A318}"/>
              </a:ext>
            </a:extLst>
          </p:cNvPr>
          <p:cNvSpPr txBox="1"/>
          <p:nvPr/>
        </p:nvSpPr>
        <p:spPr>
          <a:xfrm>
            <a:off x="3421270" y="6440303"/>
            <a:ext cx="5752344" cy="461665"/>
          </a:xfrm>
          <a:prstGeom prst="rect">
            <a:avLst/>
          </a:prstGeom>
          <a:noFill/>
        </p:spPr>
        <p:txBody>
          <a:bodyPr wrap="none" rtlCol="0">
            <a:spAutoFit/>
          </a:bodyPr>
          <a:lstStyle/>
          <a:p>
            <a:r>
              <a:rPr lang="en-GB" b="0" dirty="0" err="1"/>
              <a:t>Diffdock</a:t>
            </a:r>
            <a:r>
              <a:rPr lang="en-GB" b="0" dirty="0"/>
              <a:t> https://</a:t>
            </a:r>
            <a:r>
              <a:rPr lang="en-GB" b="0" dirty="0" err="1"/>
              <a:t>arxiv.org</a:t>
            </a:r>
            <a:r>
              <a:rPr lang="en-GB" b="0" dirty="0"/>
              <a:t>/abs/2402.18396</a:t>
            </a:r>
          </a:p>
        </p:txBody>
      </p:sp>
      <p:pic>
        <p:nvPicPr>
          <p:cNvPr id="8" name="Picture 7" descr="A diagram of a model&#10;&#10;Description automatically generated">
            <a:extLst>
              <a:ext uri="{FF2B5EF4-FFF2-40B4-BE49-F238E27FC236}">
                <a16:creationId xmlns:a16="http://schemas.microsoft.com/office/drawing/2014/main" id="{F8DDADC5-79E7-340B-D7AF-E65A062716DA}"/>
              </a:ext>
            </a:extLst>
          </p:cNvPr>
          <p:cNvPicPr>
            <a:picLocks noChangeAspect="1"/>
          </p:cNvPicPr>
          <p:nvPr/>
        </p:nvPicPr>
        <p:blipFill>
          <a:blip r:embed="rId3"/>
          <a:stretch>
            <a:fillRect/>
          </a:stretch>
        </p:blipFill>
        <p:spPr>
          <a:xfrm>
            <a:off x="1691680" y="3376303"/>
            <a:ext cx="6116216" cy="3064000"/>
          </a:xfrm>
          <a:prstGeom prst="rect">
            <a:avLst/>
          </a:prstGeom>
        </p:spPr>
      </p:pic>
    </p:spTree>
    <p:extLst>
      <p:ext uri="{BB962C8B-B14F-4D97-AF65-F5344CB8AC3E}">
        <p14:creationId xmlns:p14="http://schemas.microsoft.com/office/powerpoint/2010/main" val="35146718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DC927-9AC2-646C-C2FB-2AF804DDE857}"/>
              </a:ext>
            </a:extLst>
          </p:cNvPr>
          <p:cNvSpPr>
            <a:spLocks noGrp="1"/>
          </p:cNvSpPr>
          <p:nvPr>
            <p:ph type="title"/>
          </p:nvPr>
        </p:nvSpPr>
        <p:spPr/>
        <p:txBody>
          <a:bodyPr/>
          <a:lstStyle/>
          <a:p>
            <a:r>
              <a:rPr lang="en-GB" dirty="0" err="1"/>
              <a:t>Posebusters</a:t>
            </a:r>
            <a:endParaRPr lang="en-GB" dirty="0"/>
          </a:p>
        </p:txBody>
      </p:sp>
      <p:pic>
        <p:nvPicPr>
          <p:cNvPr id="5" name="Content Placeholder 4">
            <a:extLst>
              <a:ext uri="{FF2B5EF4-FFF2-40B4-BE49-F238E27FC236}">
                <a16:creationId xmlns:a16="http://schemas.microsoft.com/office/drawing/2014/main" id="{BB44EE7E-C896-06D5-87AF-4AA80498FD38}"/>
              </a:ext>
            </a:extLst>
          </p:cNvPr>
          <p:cNvPicPr>
            <a:picLocks noGrp="1" noChangeAspect="1"/>
          </p:cNvPicPr>
          <p:nvPr>
            <p:ph idx="1"/>
          </p:nvPr>
        </p:nvPicPr>
        <p:blipFill>
          <a:blip r:embed="rId2"/>
          <a:stretch>
            <a:fillRect/>
          </a:stretch>
        </p:blipFill>
        <p:spPr>
          <a:xfrm>
            <a:off x="539552" y="1412776"/>
            <a:ext cx="2078781" cy="5105400"/>
          </a:xfrm>
        </p:spPr>
      </p:pic>
      <p:sp>
        <p:nvSpPr>
          <p:cNvPr id="4" name="TextBox 3">
            <a:extLst>
              <a:ext uri="{FF2B5EF4-FFF2-40B4-BE49-F238E27FC236}">
                <a16:creationId xmlns:a16="http://schemas.microsoft.com/office/drawing/2014/main" id="{2B532E75-0E2A-7BA2-E910-A9EF9129B154}"/>
              </a:ext>
            </a:extLst>
          </p:cNvPr>
          <p:cNvSpPr txBox="1"/>
          <p:nvPr/>
        </p:nvSpPr>
        <p:spPr>
          <a:xfrm>
            <a:off x="3997851" y="6391670"/>
            <a:ext cx="4887877" cy="461665"/>
          </a:xfrm>
          <a:prstGeom prst="rect">
            <a:avLst/>
          </a:prstGeom>
          <a:noFill/>
        </p:spPr>
        <p:txBody>
          <a:bodyPr wrap="none" rtlCol="0">
            <a:spAutoFit/>
          </a:bodyPr>
          <a:lstStyle/>
          <a:p>
            <a:r>
              <a:rPr lang="en-GB" b="0" i="0" u="none" strike="noStrike" dirty="0">
                <a:solidFill>
                  <a:srgbClr val="007AAF"/>
                </a:solidFill>
                <a:effectLst/>
                <a:latin typeface="Source Sans Pro" panose="020B0503030403020204" pitchFamily="34" charset="0"/>
                <a:hlinkClick r:id="rId3" tooltip="Link to landing page via DOI"/>
              </a:rPr>
              <a:t>https://doi.org/10.1039/D3SC04185A</a:t>
            </a:r>
            <a:endParaRPr lang="en-GB" b="0" dirty="0"/>
          </a:p>
        </p:txBody>
      </p:sp>
      <p:sp>
        <p:nvSpPr>
          <p:cNvPr id="6" name="TextBox 5">
            <a:extLst>
              <a:ext uri="{FF2B5EF4-FFF2-40B4-BE49-F238E27FC236}">
                <a16:creationId xmlns:a16="http://schemas.microsoft.com/office/drawing/2014/main" id="{3489EA2F-A62A-E412-9A66-1658BDBEE89B}"/>
              </a:ext>
            </a:extLst>
          </p:cNvPr>
          <p:cNvSpPr txBox="1"/>
          <p:nvPr/>
        </p:nvSpPr>
        <p:spPr>
          <a:xfrm>
            <a:off x="2850849" y="1628800"/>
            <a:ext cx="6034879" cy="1938992"/>
          </a:xfrm>
          <a:prstGeom prst="rect">
            <a:avLst/>
          </a:prstGeom>
          <a:noFill/>
        </p:spPr>
        <p:txBody>
          <a:bodyPr wrap="square" rtlCol="0">
            <a:spAutoFit/>
          </a:bodyPr>
          <a:lstStyle/>
          <a:p>
            <a:r>
              <a:rPr lang="en-GB" b="0" dirty="0">
                <a:latin typeface="Source Sans Pro" panose="020B0503030403020204" pitchFamily="34" charset="0"/>
              </a:rPr>
              <a:t>… </a:t>
            </a:r>
            <a:r>
              <a:rPr lang="en-GB" b="0" i="0" u="none" strike="noStrike" dirty="0">
                <a:effectLst/>
                <a:latin typeface="Source Sans Pro" panose="020B0503030403020204" pitchFamily="34" charset="0"/>
              </a:rPr>
              <a:t>show that both in terms of physical plausibility and the ability to generalise to examples that are distinct from the training data, no deep learning-based method yet outperforms classical docking tools. </a:t>
            </a:r>
            <a:endParaRPr lang="en-GB" b="0" dirty="0"/>
          </a:p>
        </p:txBody>
      </p:sp>
    </p:spTree>
    <p:extLst>
      <p:ext uri="{BB962C8B-B14F-4D97-AF65-F5344CB8AC3E}">
        <p14:creationId xmlns:p14="http://schemas.microsoft.com/office/powerpoint/2010/main" val="405734760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9A57C-53FD-D659-7E92-FB57E8C178A6}"/>
              </a:ext>
            </a:extLst>
          </p:cNvPr>
          <p:cNvSpPr>
            <a:spLocks noGrp="1"/>
          </p:cNvSpPr>
          <p:nvPr>
            <p:ph type="title"/>
          </p:nvPr>
        </p:nvSpPr>
        <p:spPr/>
        <p:txBody>
          <a:bodyPr/>
          <a:lstStyle/>
          <a:p>
            <a:r>
              <a:rPr lang="en-GB" dirty="0"/>
              <a:t>What do I need to get a compound into development?</a:t>
            </a:r>
          </a:p>
        </p:txBody>
      </p:sp>
      <p:sp>
        <p:nvSpPr>
          <p:cNvPr id="4" name="Content Placeholder 3">
            <a:extLst>
              <a:ext uri="{FF2B5EF4-FFF2-40B4-BE49-F238E27FC236}">
                <a16:creationId xmlns:a16="http://schemas.microsoft.com/office/drawing/2014/main" id="{F8ED3129-E807-3E62-3490-024295EAEBB0}"/>
              </a:ext>
            </a:extLst>
          </p:cNvPr>
          <p:cNvSpPr>
            <a:spLocks noGrp="1"/>
          </p:cNvSpPr>
          <p:nvPr>
            <p:ph idx="1"/>
          </p:nvPr>
        </p:nvSpPr>
        <p:spPr/>
        <p:txBody>
          <a:bodyPr/>
          <a:lstStyle/>
          <a:p>
            <a:r>
              <a:rPr lang="en-GB" sz="2000" dirty="0"/>
              <a:t>Activity in two in vivo preclinical efficacy models, including plasma level efficacy profile. In most cases this will need to be &lt; 10 </a:t>
            </a:r>
            <a:r>
              <a:rPr lang="en-GB" sz="2000" dirty="0" err="1"/>
              <a:t>nM</a:t>
            </a:r>
            <a:r>
              <a:rPr lang="en-GB" sz="2000" dirty="0"/>
              <a:t> in vitro and &lt; 10 mg/kg </a:t>
            </a:r>
            <a:r>
              <a:rPr lang="en-GB" sz="2000" dirty="0" err="1"/>
              <a:t>p.o.</a:t>
            </a:r>
            <a:r>
              <a:rPr lang="en-GB" sz="2000" dirty="0"/>
              <a:t> in vivo. Remember an in vivo efficacy model in which you block the effect of an applied agonist can obviously be manipulated by changing the dose of agonist.</a:t>
            </a:r>
          </a:p>
          <a:p>
            <a:r>
              <a:rPr lang="en-GB" sz="2000" dirty="0"/>
              <a:t>A list of all completed and ongoing preclinical ADME and human biopharmaceutical studies. A one page summary is very useful.</a:t>
            </a:r>
          </a:p>
          <a:p>
            <a:r>
              <a:rPr lang="en-GB" sz="2000" dirty="0"/>
              <a:t>Ensure the assay method that was used in quantitation of the compound in plasma and/or urine samples from laboratory animals is valid for humans. Is the method validated as per the FDA criteria? </a:t>
            </a:r>
          </a:p>
          <a:p>
            <a:r>
              <a:rPr lang="en-GB" sz="2000" dirty="0"/>
              <a:t>Complete pharmacokinetic parameters following oral and intravenous administration in two species, ideally species to be used in proposed safety studies.</a:t>
            </a:r>
          </a:p>
          <a:p>
            <a:r>
              <a:rPr lang="en-GB" sz="2000" dirty="0"/>
              <a:t>Ensure dosing/formulation/route of administration will allow adequate coverage in proposed safety studies.</a:t>
            </a:r>
          </a:p>
          <a:p>
            <a:endParaRPr lang="en-GB" sz="2000" dirty="0"/>
          </a:p>
        </p:txBody>
      </p:sp>
    </p:spTree>
    <p:extLst>
      <p:ext uri="{BB962C8B-B14F-4D97-AF65-F5344CB8AC3E}">
        <p14:creationId xmlns:p14="http://schemas.microsoft.com/office/powerpoint/2010/main" val="55612252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6C3B04-4CD9-1FA3-66E5-9233F2256BF2}"/>
              </a:ext>
            </a:extLst>
          </p:cNvPr>
          <p:cNvSpPr>
            <a:spLocks noGrp="1"/>
          </p:cNvSpPr>
          <p:nvPr>
            <p:ph type="title"/>
          </p:nvPr>
        </p:nvSpPr>
        <p:spPr/>
        <p:txBody>
          <a:bodyPr/>
          <a:lstStyle/>
          <a:p>
            <a:r>
              <a:rPr lang="en-GB" dirty="0"/>
              <a:t>Cont.</a:t>
            </a:r>
          </a:p>
        </p:txBody>
      </p:sp>
      <p:sp>
        <p:nvSpPr>
          <p:cNvPr id="3" name="Content Placeholder 2">
            <a:extLst>
              <a:ext uri="{FF2B5EF4-FFF2-40B4-BE49-F238E27FC236}">
                <a16:creationId xmlns:a16="http://schemas.microsoft.com/office/drawing/2014/main" id="{1E10F5D7-54BC-E840-8F72-BC29B257E7B3}"/>
              </a:ext>
            </a:extLst>
          </p:cNvPr>
          <p:cNvSpPr>
            <a:spLocks noGrp="1"/>
          </p:cNvSpPr>
          <p:nvPr>
            <p:ph idx="1"/>
          </p:nvPr>
        </p:nvSpPr>
        <p:spPr/>
        <p:txBody>
          <a:bodyPr/>
          <a:lstStyle/>
          <a:p>
            <a:r>
              <a:rPr lang="en-GB" sz="2000" dirty="0"/>
              <a:t>For intravenous administration check for haemolysis using the proposed vehicle.</a:t>
            </a:r>
          </a:p>
          <a:p>
            <a:r>
              <a:rPr lang="en-GB" sz="2000" dirty="0"/>
              <a:t>Check the distribution of the compound in laboratory animals, including brain and binding to melanin containing tissues. Is there a long-lived component in plasma and tissues? This will probably require labelled compound.</a:t>
            </a:r>
          </a:p>
          <a:p>
            <a:r>
              <a:rPr lang="en-GB" sz="2000" dirty="0"/>
              <a:t>Identify the routes of excretion and mass balance in laboratory animals following oral and intravenous administration of </a:t>
            </a:r>
            <a:r>
              <a:rPr lang="en-GB" sz="2000" dirty="0" err="1"/>
              <a:t>radiolabeled</a:t>
            </a:r>
            <a:r>
              <a:rPr lang="en-GB" sz="2000" dirty="0"/>
              <a:t> compound.</a:t>
            </a:r>
          </a:p>
          <a:p>
            <a:r>
              <a:rPr lang="en-GB" sz="2000" dirty="0"/>
              <a:t>Identify the pathways of metabolism of the compound in laboratory animals. Does metabolism lead to the formation of pharmacologically active metabolites? </a:t>
            </a:r>
          </a:p>
          <a:p>
            <a:r>
              <a:rPr lang="en-GB" sz="2000" dirty="0"/>
              <a:t>Define the metabolism of the compound in vitro using liver sub-cellular fractions from laboratory animals and human, including metabolite characterization and kinetics of metabolite formation. </a:t>
            </a:r>
          </a:p>
          <a:p>
            <a:r>
              <a:rPr lang="en-GB" sz="2000" dirty="0"/>
              <a:t> </a:t>
            </a:r>
          </a:p>
          <a:p>
            <a:endParaRPr lang="en-GB" sz="2000" dirty="0"/>
          </a:p>
          <a:p>
            <a:endParaRPr lang="en-GB" sz="2000" dirty="0"/>
          </a:p>
          <a:p>
            <a:endParaRPr lang="en-GB" sz="2000" dirty="0"/>
          </a:p>
        </p:txBody>
      </p:sp>
    </p:spTree>
    <p:extLst>
      <p:ext uri="{BB962C8B-B14F-4D97-AF65-F5344CB8AC3E}">
        <p14:creationId xmlns:p14="http://schemas.microsoft.com/office/powerpoint/2010/main" val="317338250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8DF72-BB5E-0A7A-2A90-51895C395048}"/>
              </a:ext>
            </a:extLst>
          </p:cNvPr>
          <p:cNvSpPr>
            <a:spLocks noGrp="1"/>
          </p:cNvSpPr>
          <p:nvPr>
            <p:ph type="title"/>
          </p:nvPr>
        </p:nvSpPr>
        <p:spPr/>
        <p:txBody>
          <a:bodyPr/>
          <a:lstStyle/>
          <a:p>
            <a:r>
              <a:rPr lang="en-GB" dirty="0" err="1"/>
              <a:t>Cont</a:t>
            </a:r>
            <a:endParaRPr lang="en-GB" dirty="0"/>
          </a:p>
        </p:txBody>
      </p:sp>
      <p:sp>
        <p:nvSpPr>
          <p:cNvPr id="3" name="Content Placeholder 2">
            <a:extLst>
              <a:ext uri="{FF2B5EF4-FFF2-40B4-BE49-F238E27FC236}">
                <a16:creationId xmlns:a16="http://schemas.microsoft.com/office/drawing/2014/main" id="{96B54B64-6D06-D647-D321-8E981E5689CC}"/>
              </a:ext>
            </a:extLst>
          </p:cNvPr>
          <p:cNvSpPr>
            <a:spLocks noGrp="1"/>
          </p:cNvSpPr>
          <p:nvPr>
            <p:ph idx="1"/>
          </p:nvPr>
        </p:nvSpPr>
        <p:spPr/>
        <p:txBody>
          <a:bodyPr/>
          <a:lstStyle/>
          <a:p>
            <a:r>
              <a:rPr lang="en-GB" sz="2000" dirty="0"/>
              <a:t>Identify the enzymes responsible for the metabolism of the compound in human, are they different in toxicological species?</a:t>
            </a:r>
          </a:p>
          <a:p>
            <a:r>
              <a:rPr lang="en-GB" sz="2000" dirty="0"/>
              <a:t>Complete inhibition profile of the compound against CYP enzymes and transporters. Is the compound a pre-incubation time-dependent inhibitor of CYP enzymes? Ideally no activity below 10 </a:t>
            </a:r>
            <a:r>
              <a:rPr lang="en-GB" sz="2000" dirty="0" err="1"/>
              <a:t>uM</a:t>
            </a:r>
            <a:endParaRPr lang="en-GB" sz="2000" dirty="0"/>
          </a:p>
          <a:p>
            <a:r>
              <a:rPr lang="en-GB" sz="2000" dirty="0"/>
              <a:t>The propensity of the compound to generate reactive intermediates. What is the degree of irreversible binding to liver microsomal proteins in vitro and plasma/liver proteins in vivo? </a:t>
            </a:r>
          </a:p>
          <a:p>
            <a:r>
              <a:rPr lang="en-GB" sz="2000" dirty="0"/>
              <a:t>Does the compound cause CYP induction? Ideally no activity below 10 </a:t>
            </a:r>
            <a:r>
              <a:rPr lang="en-GB" sz="2000" dirty="0" err="1"/>
              <a:t>uM</a:t>
            </a:r>
            <a:endParaRPr lang="en-GB" sz="2000" dirty="0"/>
          </a:p>
          <a:p>
            <a:r>
              <a:rPr lang="en-GB" sz="2000" dirty="0"/>
              <a:t>If target patient population is likely to be also taking other drugs then you may need to do drug-drug interaction studies.</a:t>
            </a:r>
          </a:p>
          <a:p>
            <a:r>
              <a:rPr lang="en-GB" sz="2000" dirty="0"/>
              <a:t>Check the plasma protein binding and blood/plasma ratios of the compound in laboratory animals.</a:t>
            </a:r>
          </a:p>
          <a:p>
            <a:endParaRPr lang="en-GB" sz="2000" dirty="0"/>
          </a:p>
        </p:txBody>
      </p:sp>
    </p:spTree>
    <p:extLst>
      <p:ext uri="{BB962C8B-B14F-4D97-AF65-F5344CB8AC3E}">
        <p14:creationId xmlns:p14="http://schemas.microsoft.com/office/powerpoint/2010/main" val="305356523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0E647-D4A7-E3A8-6A64-CEA526BED678}"/>
              </a:ext>
            </a:extLst>
          </p:cNvPr>
          <p:cNvSpPr>
            <a:spLocks noGrp="1"/>
          </p:cNvSpPr>
          <p:nvPr>
            <p:ph type="title"/>
          </p:nvPr>
        </p:nvSpPr>
        <p:spPr/>
        <p:txBody>
          <a:bodyPr/>
          <a:lstStyle/>
          <a:p>
            <a:r>
              <a:rPr lang="en-GB" dirty="0"/>
              <a:t>Cont.</a:t>
            </a:r>
          </a:p>
        </p:txBody>
      </p:sp>
      <p:sp>
        <p:nvSpPr>
          <p:cNvPr id="3" name="Content Placeholder 2">
            <a:extLst>
              <a:ext uri="{FF2B5EF4-FFF2-40B4-BE49-F238E27FC236}">
                <a16:creationId xmlns:a16="http://schemas.microsoft.com/office/drawing/2014/main" id="{89BCD8FF-B1C6-15AC-2E8A-BFDA0C34379F}"/>
              </a:ext>
            </a:extLst>
          </p:cNvPr>
          <p:cNvSpPr>
            <a:spLocks noGrp="1"/>
          </p:cNvSpPr>
          <p:nvPr>
            <p:ph idx="1"/>
          </p:nvPr>
        </p:nvSpPr>
        <p:spPr/>
        <p:txBody>
          <a:bodyPr/>
          <a:lstStyle/>
          <a:p>
            <a:r>
              <a:rPr lang="en-GB" sz="2000" dirty="0"/>
              <a:t>Model plasma profile versus efficacy and off-target activity/toxicity. Remember for some therapeutic targets you may need to maintain 100% occupancy. You may also need to check for occupancy in different organs e.g. brain</a:t>
            </a:r>
          </a:p>
          <a:p>
            <a:endParaRPr lang="en-GB" dirty="0"/>
          </a:p>
        </p:txBody>
      </p:sp>
      <p:pic>
        <p:nvPicPr>
          <p:cNvPr id="4" name="Picture 3">
            <a:extLst>
              <a:ext uri="{FF2B5EF4-FFF2-40B4-BE49-F238E27FC236}">
                <a16:creationId xmlns:a16="http://schemas.microsoft.com/office/drawing/2014/main" id="{406CB5A3-FE47-1875-DA1B-C69BA198099F}"/>
              </a:ext>
            </a:extLst>
          </p:cNvPr>
          <p:cNvPicPr>
            <a:picLocks noChangeAspect="1"/>
          </p:cNvPicPr>
          <p:nvPr/>
        </p:nvPicPr>
        <p:blipFill>
          <a:blip r:embed="rId2"/>
          <a:stretch>
            <a:fillRect/>
          </a:stretch>
        </p:blipFill>
        <p:spPr>
          <a:xfrm>
            <a:off x="685800" y="2636912"/>
            <a:ext cx="7772400" cy="3686097"/>
          </a:xfrm>
          <a:prstGeom prst="rect">
            <a:avLst/>
          </a:prstGeom>
        </p:spPr>
      </p:pic>
    </p:spTree>
    <p:extLst>
      <p:ext uri="{BB962C8B-B14F-4D97-AF65-F5344CB8AC3E}">
        <p14:creationId xmlns:p14="http://schemas.microsoft.com/office/powerpoint/2010/main" val="21615803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3DE97-D7F1-988D-626B-CF5D7D3821F9}"/>
              </a:ext>
            </a:extLst>
          </p:cNvPr>
          <p:cNvSpPr>
            <a:spLocks noGrp="1"/>
          </p:cNvSpPr>
          <p:nvPr>
            <p:ph type="title"/>
          </p:nvPr>
        </p:nvSpPr>
        <p:spPr/>
        <p:txBody>
          <a:bodyPr/>
          <a:lstStyle/>
          <a:p>
            <a:r>
              <a:rPr lang="en-GB" dirty="0"/>
              <a:t>Cont.</a:t>
            </a:r>
          </a:p>
        </p:txBody>
      </p:sp>
      <p:sp>
        <p:nvSpPr>
          <p:cNvPr id="3" name="Content Placeholder 2">
            <a:extLst>
              <a:ext uri="{FF2B5EF4-FFF2-40B4-BE49-F238E27FC236}">
                <a16:creationId xmlns:a16="http://schemas.microsoft.com/office/drawing/2014/main" id="{B123AF3E-FDD4-8611-1E49-A1AFB0495556}"/>
              </a:ext>
            </a:extLst>
          </p:cNvPr>
          <p:cNvSpPr>
            <a:spLocks noGrp="1"/>
          </p:cNvSpPr>
          <p:nvPr>
            <p:ph idx="1"/>
          </p:nvPr>
        </p:nvSpPr>
        <p:spPr/>
        <p:txBody>
          <a:bodyPr/>
          <a:lstStyle/>
          <a:p>
            <a:r>
              <a:rPr lang="en-GB" sz="2000" dirty="0">
                <a:latin typeface="Helvetica" pitchFamily="2" charset="0"/>
              </a:rPr>
              <a:t>AMES Test (up to maximum solubility), HERG Binding, if any binding seen below 10 </a:t>
            </a:r>
            <a:r>
              <a:rPr lang="en-GB" sz="2000" dirty="0" err="1">
                <a:latin typeface="Helvetica" pitchFamily="2" charset="0"/>
              </a:rPr>
              <a:t>uM</a:t>
            </a:r>
            <a:r>
              <a:rPr lang="en-GB" sz="2000" dirty="0">
                <a:latin typeface="Helvetica" pitchFamily="2" charset="0"/>
              </a:rPr>
              <a:t>, look for QT prolongation in vivo .</a:t>
            </a:r>
          </a:p>
          <a:p>
            <a:r>
              <a:rPr lang="en-GB" sz="2000" dirty="0">
                <a:latin typeface="Helvetica" pitchFamily="2" charset="0"/>
              </a:rPr>
              <a:t>Selectivity screen, </a:t>
            </a:r>
            <a:r>
              <a:rPr lang="en-GB" sz="2000" dirty="0" err="1">
                <a:latin typeface="Helvetica" pitchFamily="2" charset="0"/>
              </a:rPr>
              <a:t>PanLabs</a:t>
            </a:r>
            <a:r>
              <a:rPr lang="en-GB" sz="2000" dirty="0">
                <a:latin typeface="Helvetica" pitchFamily="2" charset="0"/>
              </a:rPr>
              <a:t> or similar.</a:t>
            </a:r>
          </a:p>
          <a:p>
            <a:r>
              <a:rPr lang="en-GB" sz="2000" dirty="0">
                <a:latin typeface="Helvetica" pitchFamily="2" charset="0"/>
              </a:rPr>
              <a:t>Define the pharmaceutical properties of the molecule. Melting point (if possible Differential Scanning Calorimetry or Thermal Analysis), stability, solubility, purity, </a:t>
            </a:r>
            <a:r>
              <a:rPr lang="en-GB" sz="2000" dirty="0" err="1">
                <a:latin typeface="Helvetica" pitchFamily="2" charset="0"/>
              </a:rPr>
              <a:t>pKa</a:t>
            </a:r>
            <a:r>
              <a:rPr lang="en-GB" sz="2000" dirty="0">
                <a:latin typeface="Helvetica" pitchFamily="2" charset="0"/>
              </a:rPr>
              <a:t> etc. for both free base and salt if appropriate. Any evidence for polymorphs? Define formulations.</a:t>
            </a:r>
          </a:p>
          <a:p>
            <a:r>
              <a:rPr lang="en-GB" sz="2000" dirty="0">
                <a:latin typeface="Helvetica" pitchFamily="2" charset="0"/>
              </a:rPr>
              <a:t>Stability at high temperature (30-60</a:t>
            </a:r>
            <a:r>
              <a:rPr lang="en-GB" sz="2000" baseline="30000" dirty="0">
                <a:latin typeface="Helvetica" pitchFamily="2" charset="0"/>
              </a:rPr>
              <a:t>o</a:t>
            </a:r>
            <a:r>
              <a:rPr lang="en-GB" sz="2000" dirty="0">
                <a:latin typeface="Helvetica" pitchFamily="2" charset="0"/>
              </a:rPr>
              <a:t>C) and high humidity.</a:t>
            </a:r>
          </a:p>
          <a:p>
            <a:r>
              <a:rPr lang="en-GB" sz="2000" dirty="0">
                <a:latin typeface="Helvetica" pitchFamily="2" charset="0"/>
              </a:rPr>
              <a:t>Ensure freedom to operate, including all intermediates in synthetic route.</a:t>
            </a:r>
          </a:p>
          <a:p>
            <a:r>
              <a:rPr lang="en-GB" sz="2000" dirty="0">
                <a:latin typeface="Helvetica" pitchFamily="2" charset="0"/>
              </a:rPr>
              <a:t>Ensure a chemically tractable synthesis capable of producing enough material at least for safety studies, preferably a potential manufacturing route.</a:t>
            </a:r>
          </a:p>
          <a:p>
            <a:r>
              <a:rPr lang="en-GB" sz="2000" dirty="0">
                <a:latin typeface="Helvetica" pitchFamily="2" charset="0"/>
              </a:rPr>
              <a:t>Competitive position, both for ligands for the same molecular target but also compounds addressing the same therapeutic target.</a:t>
            </a:r>
          </a:p>
          <a:p>
            <a:endParaRPr lang="en-GB" sz="2000" dirty="0">
              <a:latin typeface="Helvetica" pitchFamily="2" charset="0"/>
            </a:endParaRPr>
          </a:p>
        </p:txBody>
      </p:sp>
    </p:spTree>
    <p:extLst>
      <p:ext uri="{BB962C8B-B14F-4D97-AF65-F5344CB8AC3E}">
        <p14:creationId xmlns:p14="http://schemas.microsoft.com/office/powerpoint/2010/main" val="3020115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9781E-3419-5149-9A4D-0AB8429FC2C6}"/>
              </a:ext>
            </a:extLst>
          </p:cNvPr>
          <p:cNvSpPr>
            <a:spLocks noGrp="1"/>
          </p:cNvSpPr>
          <p:nvPr>
            <p:ph type="title"/>
          </p:nvPr>
        </p:nvSpPr>
        <p:spPr/>
        <p:txBody>
          <a:bodyPr/>
          <a:lstStyle/>
          <a:p>
            <a:r>
              <a:rPr lang="en-GB" dirty="0"/>
              <a:t>Allowing the application to run</a:t>
            </a:r>
          </a:p>
        </p:txBody>
      </p:sp>
      <p:sp>
        <p:nvSpPr>
          <p:cNvPr id="3" name="Content Placeholder 2">
            <a:extLst>
              <a:ext uri="{FF2B5EF4-FFF2-40B4-BE49-F238E27FC236}">
                <a16:creationId xmlns:a16="http://schemas.microsoft.com/office/drawing/2014/main" id="{3B84C715-0A75-56D6-2EE5-AA5D91DD37B5}"/>
              </a:ext>
            </a:extLst>
          </p:cNvPr>
          <p:cNvSpPr>
            <a:spLocks noGrp="1"/>
          </p:cNvSpPr>
          <p:nvPr>
            <p:ph idx="1"/>
          </p:nvPr>
        </p:nvSpPr>
        <p:spPr/>
        <p:txBody>
          <a:bodyPr/>
          <a:lstStyle/>
          <a:p>
            <a:r>
              <a:rPr lang="en-GB" sz="2400" dirty="0"/>
              <a:t>By default, the application is not allowed to execute</a:t>
            </a:r>
          </a:p>
          <a:p>
            <a:pPr lvl="1"/>
            <a:r>
              <a:rPr lang="en-GB" sz="2400" dirty="0"/>
              <a:t>This is a security feature so malicious code cannot run without permission</a:t>
            </a:r>
          </a:p>
          <a:p>
            <a:r>
              <a:rPr lang="en-GB" sz="2400" dirty="0"/>
              <a:t>Use </a:t>
            </a:r>
            <a:r>
              <a:rPr lang="en-GB" sz="2400" dirty="0" err="1"/>
              <a:t>chmod</a:t>
            </a:r>
            <a:endParaRPr lang="en-GB" sz="2400" dirty="0"/>
          </a:p>
          <a:p>
            <a:pPr lvl="1"/>
            <a:r>
              <a:rPr lang="en-GB" sz="2400" dirty="0"/>
              <a:t>https://</a:t>
            </a:r>
            <a:r>
              <a:rPr lang="en-GB" sz="2400" dirty="0" err="1"/>
              <a:t>www.geeksforgeeks.org</a:t>
            </a:r>
            <a:r>
              <a:rPr lang="en-GB" sz="2400" dirty="0"/>
              <a:t>/</a:t>
            </a:r>
            <a:r>
              <a:rPr lang="en-GB" sz="2400" dirty="0" err="1"/>
              <a:t>chmod</a:t>
            </a:r>
            <a:r>
              <a:rPr lang="en-GB" sz="2400" dirty="0"/>
              <a:t>-command-</a:t>
            </a:r>
            <a:r>
              <a:rPr lang="en-GB" sz="2400" dirty="0" err="1"/>
              <a:t>linux</a:t>
            </a:r>
            <a:r>
              <a:rPr lang="en-GB" sz="2400" dirty="0"/>
              <a:t>/</a:t>
            </a:r>
          </a:p>
          <a:p>
            <a:pPr lvl="1"/>
            <a:r>
              <a:rPr lang="en-GB" sz="2400" dirty="0"/>
              <a:t>This command allows to change permissions on folders, directories and applications</a:t>
            </a:r>
          </a:p>
          <a:p>
            <a:pPr lvl="1"/>
            <a:r>
              <a:rPr lang="en-GB" sz="2400" dirty="0"/>
              <a:t>In the Terminal type</a:t>
            </a:r>
          </a:p>
          <a:p>
            <a:pPr lvl="2"/>
            <a:r>
              <a:rPr lang="en-GB" sz="2000" dirty="0" err="1"/>
              <a:t>chmod</a:t>
            </a:r>
            <a:r>
              <a:rPr lang="en-GB" sz="2000" dirty="0"/>
              <a:t> +x path to </a:t>
            </a:r>
            <a:r>
              <a:rPr lang="en-GB" sz="2000" dirty="0" err="1"/>
              <a:t>smina</a:t>
            </a:r>
            <a:endParaRPr lang="en-GB" sz="2000" dirty="0"/>
          </a:p>
          <a:p>
            <a:pPr lvl="1"/>
            <a:endParaRPr lang="en-GB" sz="2400" dirty="0"/>
          </a:p>
        </p:txBody>
      </p:sp>
      <p:pic>
        <p:nvPicPr>
          <p:cNvPr id="5" name="Picture 4" descr="A close-up of a white background&#10;&#10;Description automatically generated">
            <a:extLst>
              <a:ext uri="{FF2B5EF4-FFF2-40B4-BE49-F238E27FC236}">
                <a16:creationId xmlns:a16="http://schemas.microsoft.com/office/drawing/2014/main" id="{0B7CC042-1DEC-E286-BF4D-1737DF581952}"/>
              </a:ext>
            </a:extLst>
          </p:cNvPr>
          <p:cNvPicPr>
            <a:picLocks noChangeAspect="1"/>
          </p:cNvPicPr>
          <p:nvPr/>
        </p:nvPicPr>
        <p:blipFill>
          <a:blip r:embed="rId2"/>
          <a:stretch>
            <a:fillRect/>
          </a:stretch>
        </p:blipFill>
        <p:spPr>
          <a:xfrm>
            <a:off x="827584" y="5373216"/>
            <a:ext cx="7175500" cy="914400"/>
          </a:xfrm>
          <a:prstGeom prst="rect">
            <a:avLst/>
          </a:prstGeom>
        </p:spPr>
      </p:pic>
    </p:spTree>
    <p:extLst>
      <p:ext uri="{BB962C8B-B14F-4D97-AF65-F5344CB8AC3E}">
        <p14:creationId xmlns:p14="http://schemas.microsoft.com/office/powerpoint/2010/main" val="3230833416"/>
      </p:ext>
    </p:extLst>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1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1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12097</TotalTime>
  <Words>4056</Words>
  <Application>Microsoft Macintosh PowerPoint</Application>
  <PresentationFormat>On-screen Show (4:3)</PresentationFormat>
  <Paragraphs>433</Paragraphs>
  <Slides>89</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89</vt:i4>
      </vt:variant>
    </vt:vector>
  </HeadingPairs>
  <TitlesOfParts>
    <vt:vector size="97" baseType="lpstr">
      <vt:lpstr>Arial</vt:lpstr>
      <vt:lpstr>Helvetica</vt:lpstr>
      <vt:lpstr>inherit</vt:lpstr>
      <vt:lpstr>Lucida Grande</vt:lpstr>
      <vt:lpstr>Source Sans Pro</vt:lpstr>
      <vt:lpstr>Symbol</vt:lpstr>
      <vt:lpstr>Verdana</vt:lpstr>
      <vt:lpstr>Blank Presentation</vt:lpstr>
      <vt:lpstr>Lecture 6 docking hit to drug candidate  The many roles of computational chemistry</vt:lpstr>
      <vt:lpstr>Downloading DataWarrior</vt:lpstr>
      <vt:lpstr>Installing DataWarrior</vt:lpstr>
      <vt:lpstr>Opening DataWarrior</vt:lpstr>
      <vt:lpstr>Authorising</vt:lpstr>
      <vt:lpstr>This allows DataWarrior to run</vt:lpstr>
      <vt:lpstr>Install conda</vt:lpstr>
      <vt:lpstr>Install SMINA</vt:lpstr>
      <vt:lpstr>Allowing the application to run</vt:lpstr>
      <vt:lpstr>Getting SMINA help</vt:lpstr>
      <vt:lpstr>Other docking tools</vt:lpstr>
      <vt:lpstr>What if there is no crystal structure?</vt:lpstr>
      <vt:lpstr>Results</vt:lpstr>
      <vt:lpstr>macOSX is a UNIX operating system</vt:lpstr>
      <vt:lpstr>The many roles of computational chemistry</vt:lpstr>
      <vt:lpstr>Identifying a hit is just the first step</vt:lpstr>
      <vt:lpstr>Binding affinity optimisation/QSAR</vt:lpstr>
      <vt:lpstr>Waterswap etc</vt:lpstr>
      <vt:lpstr>Caveats</vt:lpstr>
      <vt:lpstr>Free-energy perturbation (FEP)</vt:lpstr>
      <vt:lpstr>Validation of protochol</vt:lpstr>
      <vt:lpstr>Limitations</vt:lpstr>
      <vt:lpstr>Matched molecular pairs (MMP)</vt:lpstr>
      <vt:lpstr>MMP</vt:lpstr>
      <vt:lpstr>MMP analysis</vt:lpstr>
      <vt:lpstr>Pharmacophore models</vt:lpstr>
      <vt:lpstr>Pharmacophore features</vt:lpstr>
      <vt:lpstr>Some examples</vt:lpstr>
      <vt:lpstr>QSAR</vt:lpstr>
      <vt:lpstr>Descriptors</vt:lpstr>
      <vt:lpstr>Fingerprints</vt:lpstr>
      <vt:lpstr>Machine Learning Algorithms</vt:lpstr>
      <vt:lpstr>Decision Trees and Random Forest</vt:lpstr>
      <vt:lpstr>K-nearest neighbours</vt:lpstr>
      <vt:lpstr>Cell Penetration</vt:lpstr>
      <vt:lpstr>Influence of LogD on permeability </vt:lpstr>
      <vt:lpstr>ADME</vt:lpstr>
      <vt:lpstr>Distribution</vt:lpstr>
      <vt:lpstr>Plasma Protein Binding</vt:lpstr>
      <vt:lpstr>Metabolism</vt:lpstr>
      <vt:lpstr>SMARTCyp</vt:lpstr>
      <vt:lpstr>Xenosite</vt:lpstr>
      <vt:lpstr>FAME</vt:lpstr>
      <vt:lpstr>CYP inhibition</vt:lpstr>
      <vt:lpstr>Different CYPs</vt:lpstr>
      <vt:lpstr>Problematic functional groups</vt:lpstr>
      <vt:lpstr>Transporters</vt:lpstr>
      <vt:lpstr>Predicting brain penetration</vt:lpstr>
      <vt:lpstr>Idiosyncratic Toxicity</vt:lpstr>
      <vt:lpstr>Paracetamol</vt:lpstr>
      <vt:lpstr>PowerPoint Presentation</vt:lpstr>
      <vt:lpstr>HERG and Adverse Drug Events </vt:lpstr>
      <vt:lpstr>HERG continued</vt:lpstr>
      <vt:lpstr>Models to reduce HERG activity</vt:lpstr>
      <vt:lpstr>HERG binding:- An empirical model</vt:lpstr>
      <vt:lpstr>Prediction</vt:lpstr>
      <vt:lpstr>Summary</vt:lpstr>
      <vt:lpstr>HERG Binding:- A mechanistic model</vt:lpstr>
      <vt:lpstr>Structures of classical HERG blockers</vt:lpstr>
      <vt:lpstr>HERG channel Mutagenesis</vt:lpstr>
      <vt:lpstr>HERG Pharmacophore</vt:lpstr>
      <vt:lpstr>Strategies for reducing HERG activity</vt:lpstr>
      <vt:lpstr>Reducing HERG</vt:lpstr>
      <vt:lpstr>HERG and LogD </vt:lpstr>
      <vt:lpstr>Some observations</vt:lpstr>
      <vt:lpstr>Pharmaceutical properties</vt:lpstr>
      <vt:lpstr>PowerPoint Presentation</vt:lpstr>
      <vt:lpstr>What about AI?</vt:lpstr>
      <vt:lpstr>AlphaFold</vt:lpstr>
      <vt:lpstr>Results</vt:lpstr>
      <vt:lpstr>Input chemistry</vt:lpstr>
      <vt:lpstr>Using AI in drug discovery</vt:lpstr>
      <vt:lpstr>Building a model</vt:lpstr>
      <vt:lpstr>Retrosynthesis</vt:lpstr>
      <vt:lpstr>Using AiZynthFinder</vt:lpstr>
      <vt:lpstr>Input structure</vt:lpstr>
      <vt:lpstr>Results</vt:lpstr>
      <vt:lpstr>Caveats</vt:lpstr>
      <vt:lpstr>Large language models (LLMs)</vt:lpstr>
      <vt:lpstr>LLMs and chemistry</vt:lpstr>
      <vt:lpstr>Large language models (LLMs)</vt:lpstr>
      <vt:lpstr>Diffusion models</vt:lpstr>
      <vt:lpstr>Diffusion Models in De Novo Drug Design</vt:lpstr>
      <vt:lpstr>Posebusters</vt:lpstr>
      <vt:lpstr>What do I need to get a compound into development?</vt:lpstr>
      <vt:lpstr>Cont.</vt:lpstr>
      <vt:lpstr>Cont</vt:lpstr>
      <vt:lpstr>Cont.</vt:lpstr>
      <vt:lpstr>Cont.</vt:lpstr>
    </vt:vector>
  </TitlesOfParts>
  <Company>Chris Swain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GLYT1 and PXR</dc:title>
  <dc:creator>Chris Swain</dc:creator>
  <cp:lastModifiedBy>Chris Swain</cp:lastModifiedBy>
  <cp:revision>768</cp:revision>
  <cp:lastPrinted>2006-04-27T10:24:49Z</cp:lastPrinted>
  <dcterms:created xsi:type="dcterms:W3CDTF">2005-06-24T08:51:39Z</dcterms:created>
  <dcterms:modified xsi:type="dcterms:W3CDTF">2024-11-12T11:42:13Z</dcterms:modified>
</cp:coreProperties>
</file>