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3"/>
  </p:notesMasterIdLst>
  <p:handoutMasterIdLst>
    <p:handoutMasterId r:id="rId34"/>
  </p:handoutMasterIdLst>
  <p:sldIdLst>
    <p:sldId id="256" r:id="rId2"/>
    <p:sldId id="292" r:id="rId3"/>
    <p:sldId id="279" r:id="rId4"/>
    <p:sldId id="280" r:id="rId5"/>
    <p:sldId id="270" r:id="rId6"/>
    <p:sldId id="301" r:id="rId7"/>
    <p:sldId id="302" r:id="rId8"/>
    <p:sldId id="303" r:id="rId9"/>
    <p:sldId id="304" r:id="rId10"/>
    <p:sldId id="271" r:id="rId11"/>
    <p:sldId id="272" r:id="rId12"/>
    <p:sldId id="305" r:id="rId13"/>
    <p:sldId id="273" r:id="rId14"/>
    <p:sldId id="275" r:id="rId15"/>
    <p:sldId id="274" r:id="rId16"/>
    <p:sldId id="276" r:id="rId17"/>
    <p:sldId id="277" r:id="rId18"/>
    <p:sldId id="306" r:id="rId19"/>
    <p:sldId id="307" r:id="rId20"/>
    <p:sldId id="296" r:id="rId21"/>
    <p:sldId id="297" r:id="rId22"/>
    <p:sldId id="298" r:id="rId23"/>
    <p:sldId id="293" r:id="rId24"/>
    <p:sldId id="294" r:id="rId25"/>
    <p:sldId id="264" r:id="rId26"/>
    <p:sldId id="266" r:id="rId27"/>
    <p:sldId id="267" r:id="rId28"/>
    <p:sldId id="268" r:id="rId29"/>
    <p:sldId id="308" r:id="rId30"/>
    <p:sldId id="331" r:id="rId31"/>
    <p:sldId id="309" r:id="rId32"/>
  </p:sldIdLst>
  <p:sldSz cx="9144000" cy="6858000" type="screen4x3"/>
  <p:notesSz cx="9144000" cy="6858000"/>
  <p:defaultTextStyle>
    <a:defPPr>
      <a:defRPr lang="en-US"/>
    </a:defPPr>
    <a:lvl1pPr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3168">
          <p15:clr>
            <a:srgbClr val="A4A3A4"/>
          </p15:clr>
        </p15:guide>
        <p15:guide id="2" pos="52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FF0000"/>
    <a:srgbClr val="00FFFF"/>
    <a:srgbClr val="3D3DB9"/>
    <a:srgbClr val="FF00FF"/>
    <a:srgbClr val="FF8000"/>
    <a:srgbClr val="FFFF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683" autoAdjust="0"/>
    <p:restoredTop sz="78272" autoAdjust="0"/>
  </p:normalViewPr>
  <p:slideViewPr>
    <p:cSldViewPr>
      <p:cViewPr varScale="1">
        <p:scale>
          <a:sx n="128" d="100"/>
          <a:sy n="128" d="100"/>
        </p:scale>
        <p:origin x="1504" y="176"/>
      </p:cViewPr>
      <p:guideLst>
        <p:guide orient="horz" pos="3168"/>
        <p:guide pos="52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955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11267" name="Rectangle 3"/>
          <p:cNvSpPr>
            <a:spLocks noGrp="1" noChangeArrowheads="1"/>
          </p:cNvSpPr>
          <p:nvPr>
            <p:ph type="dt" sz="quarter" idx="1"/>
          </p:nvPr>
        </p:nvSpPr>
        <p:spPr bwMode="auto">
          <a:xfrm>
            <a:off x="5181600" y="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11268" name="Rectangle 4"/>
          <p:cNvSpPr>
            <a:spLocks noGrp="1" noChangeArrowheads="1"/>
          </p:cNvSpPr>
          <p:nvPr>
            <p:ph type="ftr" sz="quarter" idx="2"/>
          </p:nvPr>
        </p:nvSpPr>
        <p:spPr bwMode="auto">
          <a:xfrm>
            <a:off x="0" y="651510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11269" name="Rectangle 5"/>
          <p:cNvSpPr>
            <a:spLocks noGrp="1" noChangeArrowheads="1"/>
          </p:cNvSpPr>
          <p:nvPr>
            <p:ph type="sldNum" sz="quarter" idx="3"/>
          </p:nvPr>
        </p:nvSpPr>
        <p:spPr bwMode="auto">
          <a:xfrm>
            <a:off x="5181600" y="651510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b="0"/>
            </a:lvl1pPr>
          </a:lstStyle>
          <a:p>
            <a:fld id="{2ED3E8DC-ECED-DF4A-A0BD-4486CA8219C0}" type="slidenum">
              <a:rPr lang="en-US"/>
              <a:pPr/>
              <a:t>‹#›</a:t>
            </a:fld>
            <a:endParaRPr lang="en-US"/>
          </a:p>
        </p:txBody>
      </p:sp>
    </p:spTree>
    <p:extLst>
      <p:ext uri="{BB962C8B-B14F-4D97-AF65-F5344CB8AC3E}">
        <p14:creationId xmlns:p14="http://schemas.microsoft.com/office/powerpoint/2010/main" val="205855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7171" name="Rectangle 3"/>
          <p:cNvSpPr>
            <a:spLocks noGrp="1" noChangeArrowheads="1"/>
          </p:cNvSpPr>
          <p:nvPr>
            <p:ph type="dt" idx="1"/>
          </p:nvPr>
        </p:nvSpPr>
        <p:spPr bwMode="auto">
          <a:xfrm>
            <a:off x="5181600" y="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7172" name="Rectangle 4"/>
          <p:cNvSpPr>
            <a:spLocks noGrp="1" noRot="1" noChangeAspect="1" noChangeArrowheads="1" noTextEdit="1"/>
          </p:cNvSpPr>
          <p:nvPr>
            <p:ph type="sldImg" idx="2"/>
          </p:nvPr>
        </p:nvSpPr>
        <p:spPr bwMode="auto">
          <a:xfrm>
            <a:off x="2857500" y="514350"/>
            <a:ext cx="3429000" cy="257175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sp>
      <p:sp>
        <p:nvSpPr>
          <p:cNvPr id="7173" name="Rectangle 5"/>
          <p:cNvSpPr>
            <a:spLocks noGrp="1" noChangeArrowheads="1"/>
          </p:cNvSpPr>
          <p:nvPr>
            <p:ph type="body" sz="quarter" idx="3"/>
          </p:nvPr>
        </p:nvSpPr>
        <p:spPr bwMode="auto">
          <a:xfrm>
            <a:off x="1219200" y="3257550"/>
            <a:ext cx="6705600" cy="30861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174" name="Rectangle 6"/>
          <p:cNvSpPr>
            <a:spLocks noGrp="1" noChangeArrowheads="1"/>
          </p:cNvSpPr>
          <p:nvPr>
            <p:ph type="ftr" sz="quarter" idx="4"/>
          </p:nvPr>
        </p:nvSpPr>
        <p:spPr bwMode="auto">
          <a:xfrm>
            <a:off x="0" y="651510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7175" name="Rectangle 7"/>
          <p:cNvSpPr>
            <a:spLocks noGrp="1" noChangeArrowheads="1"/>
          </p:cNvSpPr>
          <p:nvPr>
            <p:ph type="sldNum" sz="quarter" idx="5"/>
          </p:nvPr>
        </p:nvSpPr>
        <p:spPr bwMode="auto">
          <a:xfrm>
            <a:off x="5181600" y="651510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b="0"/>
            </a:lvl1pPr>
          </a:lstStyle>
          <a:p>
            <a:fld id="{10EBC4E5-2A9E-8844-A966-F4721E4CD2A6}" type="slidenum">
              <a:rPr lang="en-US"/>
              <a:pPr/>
              <a:t>‹#›</a:t>
            </a:fld>
            <a:endParaRPr lang="en-US"/>
          </a:p>
        </p:txBody>
      </p:sp>
    </p:spTree>
    <p:extLst>
      <p:ext uri="{BB962C8B-B14F-4D97-AF65-F5344CB8AC3E}">
        <p14:creationId xmlns:p14="http://schemas.microsoft.com/office/powerpoint/2010/main" val="235320893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fontAlgn="base">
      <a:spcBef>
        <a:spcPct val="30000"/>
      </a:spcBef>
      <a:spcAft>
        <a:spcPct val="0"/>
      </a:spcAft>
      <a:defRPr sz="1200" kern="1200">
        <a:solidFill>
          <a:schemeClr val="tx1"/>
        </a:solidFill>
        <a:latin typeface="Arial" charset="0"/>
        <a:ea typeface="ＭＳ Ｐゴシック" charset="0"/>
        <a:cs typeface="+mn-cs"/>
      </a:defRPr>
    </a:lvl2pPr>
    <a:lvl3pPr marL="914400" algn="l" rtl="0" fontAlgn="base">
      <a:spcBef>
        <a:spcPct val="30000"/>
      </a:spcBef>
      <a:spcAft>
        <a:spcPct val="0"/>
      </a:spcAft>
      <a:defRPr sz="1200" kern="1200">
        <a:solidFill>
          <a:schemeClr val="tx1"/>
        </a:solidFill>
        <a:latin typeface="Arial" charset="0"/>
        <a:ea typeface="ＭＳ Ｐゴシック" charset="0"/>
        <a:cs typeface="+mn-cs"/>
      </a:defRPr>
    </a:lvl3pPr>
    <a:lvl4pPr marL="1371600" algn="l" rtl="0" fontAlgn="base">
      <a:spcBef>
        <a:spcPct val="30000"/>
      </a:spcBef>
      <a:spcAft>
        <a:spcPct val="0"/>
      </a:spcAft>
      <a:defRPr sz="1200" kern="1200">
        <a:solidFill>
          <a:schemeClr val="tx1"/>
        </a:solidFill>
        <a:latin typeface="Arial" charset="0"/>
        <a:ea typeface="ＭＳ Ｐゴシック" charset="0"/>
        <a:cs typeface="+mn-cs"/>
      </a:defRPr>
    </a:lvl4pPr>
    <a:lvl5pPr marL="1828800" algn="l" rtl="0" fontAlgn="base">
      <a:spcBef>
        <a:spcPct val="30000"/>
      </a:spcBef>
      <a:spcAft>
        <a:spcPct val="0"/>
      </a:spcAft>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20113E-22FF-5343-BE50-24568026FF3D}" type="slidenum">
              <a:rPr lang="en-US"/>
              <a:pPr/>
              <a:t>1</a:t>
            </a:fld>
            <a:endParaRPr lang="en-US"/>
          </a:p>
        </p:txBody>
      </p:sp>
      <p:sp>
        <p:nvSpPr>
          <p:cNvPr id="8194"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4288A1-E5AE-5445-8123-6951A38DBAC9}" type="slidenum">
              <a:rPr lang="en-US" smtClean="0"/>
              <a:t>6</a:t>
            </a:fld>
            <a:endParaRPr lang="en-US"/>
          </a:p>
        </p:txBody>
      </p:sp>
    </p:spTree>
    <p:extLst>
      <p:ext uri="{BB962C8B-B14F-4D97-AF65-F5344CB8AC3E}">
        <p14:creationId xmlns:p14="http://schemas.microsoft.com/office/powerpoint/2010/main" val="663397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4288A1-E5AE-5445-8123-6951A38DBAC9}" type="slidenum">
              <a:rPr lang="en-US" smtClean="0"/>
              <a:t>19</a:t>
            </a:fld>
            <a:endParaRPr lang="en-US"/>
          </a:p>
        </p:txBody>
      </p:sp>
    </p:spTree>
    <p:extLst>
      <p:ext uri="{BB962C8B-B14F-4D97-AF65-F5344CB8AC3E}">
        <p14:creationId xmlns:p14="http://schemas.microsoft.com/office/powerpoint/2010/main" val="32777291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GB"/>
              <a:t>Click to edit Master subtitle style</a:t>
            </a:r>
            <a:endParaRPr lang="en-US"/>
          </a:p>
        </p:txBody>
      </p:sp>
    </p:spTree>
    <p:extLst>
      <p:ext uri="{BB962C8B-B14F-4D97-AF65-F5344CB8AC3E}">
        <p14:creationId xmlns:p14="http://schemas.microsoft.com/office/powerpoint/2010/main" val="1734824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47234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400800"/>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0" y="0"/>
            <a:ext cx="6705600" cy="6400800"/>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3410630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Chart Placeholder 2"/>
          <p:cNvSpPr>
            <a:spLocks noGrp="1"/>
          </p:cNvSpPr>
          <p:nvPr>
            <p:ph type="chart" idx="1"/>
          </p:nvPr>
        </p:nvSpPr>
        <p:spPr>
          <a:xfrm>
            <a:off x="0" y="1295400"/>
            <a:ext cx="9144000" cy="5105400"/>
          </a:xfrm>
        </p:spPr>
        <p:txBody>
          <a:bodyPr/>
          <a:lstStyle/>
          <a:p>
            <a:endParaRPr lang="en-US"/>
          </a:p>
        </p:txBody>
      </p:sp>
    </p:spTree>
    <p:extLst>
      <p:ext uri="{BB962C8B-B14F-4D97-AF65-F5344CB8AC3E}">
        <p14:creationId xmlns:p14="http://schemas.microsoft.com/office/powerpoint/2010/main" val="19460406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Text Placeholder 2"/>
          <p:cNvSpPr>
            <a:spLocks noGrp="1"/>
          </p:cNvSpPr>
          <p:nvPr>
            <p:ph type="body" sz="half" idx="1"/>
          </p:nvPr>
        </p:nvSpPr>
        <p:spPr>
          <a:xfrm>
            <a:off x="0" y="1295400"/>
            <a:ext cx="9144000" cy="2476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0" y="3924300"/>
            <a:ext cx="9144000" cy="2476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5003931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Text Placeholder 2"/>
          <p:cNvSpPr>
            <a:spLocks noGrp="1"/>
          </p:cNvSpPr>
          <p:nvPr>
            <p:ph type="body" sz="half" idx="1"/>
          </p:nvPr>
        </p:nvSpPr>
        <p:spPr>
          <a:xfrm>
            <a:off x="0" y="1295400"/>
            <a:ext cx="4495800" cy="5105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295400"/>
            <a:ext cx="4495800" cy="5105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8130637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Text Placeholder 2"/>
          <p:cNvSpPr>
            <a:spLocks noGrp="1"/>
          </p:cNvSpPr>
          <p:nvPr>
            <p:ph type="body" sz="half" idx="1"/>
          </p:nvPr>
        </p:nvSpPr>
        <p:spPr>
          <a:xfrm>
            <a:off x="0" y="1295400"/>
            <a:ext cx="4495800" cy="5105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lipArt Placeholder 3"/>
          <p:cNvSpPr>
            <a:spLocks noGrp="1"/>
          </p:cNvSpPr>
          <p:nvPr>
            <p:ph type="clipArt" sz="half" idx="2"/>
          </p:nvPr>
        </p:nvSpPr>
        <p:spPr>
          <a:xfrm>
            <a:off x="4648200" y="1295400"/>
            <a:ext cx="4495800" cy="5105400"/>
          </a:xfrm>
        </p:spPr>
        <p:txBody>
          <a:bodyPr/>
          <a:lstStyle/>
          <a:p>
            <a:endParaRPr lang="en-US"/>
          </a:p>
        </p:txBody>
      </p:sp>
    </p:spTree>
    <p:extLst>
      <p:ext uri="{BB962C8B-B14F-4D97-AF65-F5344CB8AC3E}">
        <p14:creationId xmlns:p14="http://schemas.microsoft.com/office/powerpoint/2010/main" val="1103216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0" y="0"/>
            <a:ext cx="9144000" cy="64008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469906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Content Placeholder 2"/>
          <p:cNvSpPr>
            <a:spLocks noGrp="1"/>
          </p:cNvSpPr>
          <p:nvPr>
            <p:ph sz="half" idx="1"/>
          </p:nvPr>
        </p:nvSpPr>
        <p:spPr>
          <a:xfrm>
            <a:off x="0" y="1295400"/>
            <a:ext cx="9144000" cy="2476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0" y="3924300"/>
            <a:ext cx="9144000" cy="2476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849306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250096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a:t>Click to edit Master text styles</a:t>
            </a:r>
          </a:p>
        </p:txBody>
      </p:sp>
    </p:spTree>
    <p:extLst>
      <p:ext uri="{BB962C8B-B14F-4D97-AF65-F5344CB8AC3E}">
        <p14:creationId xmlns:p14="http://schemas.microsoft.com/office/powerpoint/2010/main" val="356439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0" y="1295400"/>
            <a:ext cx="44958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295400"/>
            <a:ext cx="44958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6627306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641266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966989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12934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Tree>
    <p:extLst>
      <p:ext uri="{BB962C8B-B14F-4D97-AF65-F5344CB8AC3E}">
        <p14:creationId xmlns:p14="http://schemas.microsoft.com/office/powerpoint/2010/main" val="3494101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Tree>
    <p:extLst>
      <p:ext uri="{BB962C8B-B14F-4D97-AF65-F5344CB8AC3E}">
        <p14:creationId xmlns:p14="http://schemas.microsoft.com/office/powerpoint/2010/main" val="3183071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9144000" cy="11430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0" y="1295400"/>
            <a:ext cx="9144000" cy="51054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1" name="Line 7"/>
          <p:cNvSpPr>
            <a:spLocks noChangeShapeType="1"/>
          </p:cNvSpPr>
          <p:nvPr/>
        </p:nvSpPr>
        <p:spPr bwMode="auto">
          <a:xfrm>
            <a:off x="0" y="1143000"/>
            <a:ext cx="9144000" cy="0"/>
          </a:xfrm>
          <a:prstGeom prst="line">
            <a:avLst/>
          </a:prstGeom>
          <a:noFill/>
          <a:ln w="19050">
            <a:solidFill>
              <a:srgbClr val="FF0000"/>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rtl="0" fontAlgn="base">
        <a:spcBef>
          <a:spcPct val="0"/>
        </a:spcBef>
        <a:spcAft>
          <a:spcPct val="0"/>
        </a:spcAft>
        <a:defRPr sz="4400" i="1">
          <a:solidFill>
            <a:srgbClr val="3D3DB9"/>
          </a:solidFill>
          <a:latin typeface="+mj-lt"/>
          <a:ea typeface="+mj-ea"/>
          <a:cs typeface="+mj-cs"/>
        </a:defRPr>
      </a:lvl1pPr>
      <a:lvl2pPr algn="l" rtl="0" fontAlgn="base">
        <a:spcBef>
          <a:spcPct val="0"/>
        </a:spcBef>
        <a:spcAft>
          <a:spcPct val="0"/>
        </a:spcAft>
        <a:defRPr sz="4400" i="1">
          <a:solidFill>
            <a:srgbClr val="3D3DB9"/>
          </a:solidFill>
          <a:latin typeface="Arial" charset="0"/>
          <a:ea typeface="ＭＳ Ｐゴシック" charset="0"/>
          <a:cs typeface="ＭＳ Ｐゴシック" charset="0"/>
        </a:defRPr>
      </a:lvl2pPr>
      <a:lvl3pPr algn="l" rtl="0" fontAlgn="base">
        <a:spcBef>
          <a:spcPct val="0"/>
        </a:spcBef>
        <a:spcAft>
          <a:spcPct val="0"/>
        </a:spcAft>
        <a:defRPr sz="4400" i="1">
          <a:solidFill>
            <a:srgbClr val="3D3DB9"/>
          </a:solidFill>
          <a:latin typeface="Arial" charset="0"/>
          <a:ea typeface="ＭＳ Ｐゴシック" charset="0"/>
          <a:cs typeface="ＭＳ Ｐゴシック" charset="0"/>
        </a:defRPr>
      </a:lvl3pPr>
      <a:lvl4pPr algn="l" rtl="0" fontAlgn="base">
        <a:spcBef>
          <a:spcPct val="0"/>
        </a:spcBef>
        <a:spcAft>
          <a:spcPct val="0"/>
        </a:spcAft>
        <a:defRPr sz="4400" i="1">
          <a:solidFill>
            <a:srgbClr val="3D3DB9"/>
          </a:solidFill>
          <a:latin typeface="Arial" charset="0"/>
          <a:ea typeface="ＭＳ Ｐゴシック" charset="0"/>
          <a:cs typeface="ＭＳ Ｐゴシック" charset="0"/>
        </a:defRPr>
      </a:lvl4pPr>
      <a:lvl5pPr algn="l" rtl="0" fontAlgn="base">
        <a:spcBef>
          <a:spcPct val="0"/>
        </a:spcBef>
        <a:spcAft>
          <a:spcPct val="0"/>
        </a:spcAft>
        <a:defRPr sz="4400" i="1">
          <a:solidFill>
            <a:srgbClr val="3D3DB9"/>
          </a:solidFill>
          <a:latin typeface="Arial" charset="0"/>
          <a:ea typeface="ＭＳ Ｐゴシック" charset="0"/>
          <a:cs typeface="ＭＳ Ｐゴシック" charset="0"/>
        </a:defRPr>
      </a:lvl5pPr>
      <a:lvl6pPr marL="457200" algn="l" rtl="0" fontAlgn="base">
        <a:spcBef>
          <a:spcPct val="0"/>
        </a:spcBef>
        <a:spcAft>
          <a:spcPct val="0"/>
        </a:spcAft>
        <a:defRPr sz="4400" i="1">
          <a:solidFill>
            <a:srgbClr val="3D3DB9"/>
          </a:solidFill>
          <a:latin typeface="Arial" charset="0"/>
          <a:ea typeface="ＭＳ Ｐゴシック" charset="0"/>
          <a:cs typeface="ＭＳ Ｐゴシック" charset="0"/>
        </a:defRPr>
      </a:lvl6pPr>
      <a:lvl7pPr marL="914400" algn="l" rtl="0" fontAlgn="base">
        <a:spcBef>
          <a:spcPct val="0"/>
        </a:spcBef>
        <a:spcAft>
          <a:spcPct val="0"/>
        </a:spcAft>
        <a:defRPr sz="4400" i="1">
          <a:solidFill>
            <a:srgbClr val="3D3DB9"/>
          </a:solidFill>
          <a:latin typeface="Arial" charset="0"/>
          <a:ea typeface="ＭＳ Ｐゴシック" charset="0"/>
          <a:cs typeface="ＭＳ Ｐゴシック" charset="0"/>
        </a:defRPr>
      </a:lvl7pPr>
      <a:lvl8pPr marL="1371600" algn="l" rtl="0" fontAlgn="base">
        <a:spcBef>
          <a:spcPct val="0"/>
        </a:spcBef>
        <a:spcAft>
          <a:spcPct val="0"/>
        </a:spcAft>
        <a:defRPr sz="4400" i="1">
          <a:solidFill>
            <a:srgbClr val="3D3DB9"/>
          </a:solidFill>
          <a:latin typeface="Arial" charset="0"/>
          <a:ea typeface="ＭＳ Ｐゴシック" charset="0"/>
          <a:cs typeface="ＭＳ Ｐゴシック" charset="0"/>
        </a:defRPr>
      </a:lvl8pPr>
      <a:lvl9pPr marL="1828800" algn="l" rtl="0" fontAlgn="base">
        <a:spcBef>
          <a:spcPct val="0"/>
        </a:spcBef>
        <a:spcAft>
          <a:spcPct val="0"/>
        </a:spcAft>
        <a:defRPr sz="4400" i="1">
          <a:solidFill>
            <a:srgbClr val="3D3DB9"/>
          </a:solidFill>
          <a:latin typeface="Arial" charset="0"/>
          <a:ea typeface="ＭＳ Ｐゴシック" charset="0"/>
          <a:cs typeface="ＭＳ Ｐゴシック" charset="0"/>
        </a:defRPr>
      </a:lvl9pPr>
    </p:titleStyle>
    <p:bodyStyle>
      <a:lvl1pPr marL="342900" indent="-342900" algn="l" rtl="0" fontAlgn="base">
        <a:spcBef>
          <a:spcPct val="20000"/>
        </a:spcBef>
        <a:spcAft>
          <a:spcPct val="0"/>
        </a:spcAft>
        <a:buClr>
          <a:srgbClr val="FF0000"/>
        </a:buClr>
        <a:buSzPct val="120000"/>
        <a:buChar char="•"/>
        <a:defRPr sz="3200">
          <a:solidFill>
            <a:schemeClr val="tx1"/>
          </a:solidFill>
          <a:latin typeface="+mn-lt"/>
          <a:ea typeface="+mn-ea"/>
          <a:cs typeface="+mn-cs"/>
        </a:defRPr>
      </a:lvl1pPr>
      <a:lvl2pPr marL="742950" indent="-285750" algn="l" rtl="0" fontAlgn="base">
        <a:spcBef>
          <a:spcPct val="20000"/>
        </a:spcBef>
        <a:spcAft>
          <a:spcPct val="0"/>
        </a:spcAft>
        <a:buClr>
          <a:srgbClr val="FF0000"/>
        </a:buClr>
        <a:buSzPct val="120000"/>
        <a:buChar char="–"/>
        <a:defRPr sz="2800">
          <a:solidFill>
            <a:schemeClr val="tx1"/>
          </a:solidFill>
          <a:latin typeface="+mn-lt"/>
          <a:ea typeface="+mn-ea"/>
        </a:defRPr>
      </a:lvl2pPr>
      <a:lvl3pPr marL="1143000" indent="-228600" algn="l" rtl="0" fontAlgn="base">
        <a:spcBef>
          <a:spcPct val="20000"/>
        </a:spcBef>
        <a:spcAft>
          <a:spcPct val="0"/>
        </a:spcAft>
        <a:buClr>
          <a:srgbClr val="FF0000"/>
        </a:buClr>
        <a:buSzPct val="120000"/>
        <a:buChar char="•"/>
        <a:defRPr sz="2400">
          <a:solidFill>
            <a:schemeClr val="tx1"/>
          </a:solidFill>
          <a:latin typeface="+mn-lt"/>
          <a:ea typeface="+mn-ea"/>
        </a:defRPr>
      </a:lvl3pPr>
      <a:lvl4pPr marL="1600200" indent="-228600" algn="l" rtl="0" fontAlgn="base">
        <a:spcBef>
          <a:spcPct val="20000"/>
        </a:spcBef>
        <a:spcAft>
          <a:spcPct val="0"/>
        </a:spcAft>
        <a:buClr>
          <a:srgbClr val="FF0000"/>
        </a:buClr>
        <a:buSzPct val="120000"/>
        <a:buChar char="–"/>
        <a:defRPr sz="2000">
          <a:solidFill>
            <a:schemeClr val="tx1"/>
          </a:solidFill>
          <a:latin typeface="+mn-lt"/>
          <a:ea typeface="+mn-ea"/>
        </a:defRPr>
      </a:lvl4pPr>
      <a:lvl5pPr marL="2057400" indent="-228600" algn="l" rtl="0" fontAlgn="base">
        <a:spcBef>
          <a:spcPct val="20000"/>
        </a:spcBef>
        <a:spcAft>
          <a:spcPct val="0"/>
        </a:spcAft>
        <a:buClr>
          <a:srgbClr val="FF0000"/>
        </a:buClr>
        <a:buSzPct val="120000"/>
        <a:buChar char="»"/>
        <a:defRPr sz="2000">
          <a:solidFill>
            <a:schemeClr val="tx1"/>
          </a:solidFill>
          <a:latin typeface="+mn-lt"/>
          <a:ea typeface="+mn-ea"/>
        </a:defRPr>
      </a:lvl5pPr>
      <a:lvl6pPr marL="2514600" indent="-228600" algn="l" rtl="0" fontAlgn="base">
        <a:spcBef>
          <a:spcPct val="20000"/>
        </a:spcBef>
        <a:spcAft>
          <a:spcPct val="0"/>
        </a:spcAft>
        <a:buClr>
          <a:srgbClr val="FF0000"/>
        </a:buClr>
        <a:buSzPct val="120000"/>
        <a:buChar char="»"/>
        <a:defRPr sz="2000">
          <a:solidFill>
            <a:schemeClr val="tx1"/>
          </a:solidFill>
          <a:latin typeface="+mn-lt"/>
          <a:ea typeface="+mn-ea"/>
        </a:defRPr>
      </a:lvl6pPr>
      <a:lvl7pPr marL="2971800" indent="-228600" algn="l" rtl="0" fontAlgn="base">
        <a:spcBef>
          <a:spcPct val="20000"/>
        </a:spcBef>
        <a:spcAft>
          <a:spcPct val="0"/>
        </a:spcAft>
        <a:buClr>
          <a:srgbClr val="FF0000"/>
        </a:buClr>
        <a:buSzPct val="120000"/>
        <a:buChar char="»"/>
        <a:defRPr sz="2000">
          <a:solidFill>
            <a:schemeClr val="tx1"/>
          </a:solidFill>
          <a:latin typeface="+mn-lt"/>
          <a:ea typeface="+mn-ea"/>
        </a:defRPr>
      </a:lvl7pPr>
      <a:lvl8pPr marL="3429000" indent="-228600" algn="l" rtl="0" fontAlgn="base">
        <a:spcBef>
          <a:spcPct val="20000"/>
        </a:spcBef>
        <a:spcAft>
          <a:spcPct val="0"/>
        </a:spcAft>
        <a:buClr>
          <a:srgbClr val="FF0000"/>
        </a:buClr>
        <a:buSzPct val="120000"/>
        <a:buChar char="»"/>
        <a:defRPr sz="2000">
          <a:solidFill>
            <a:schemeClr val="tx1"/>
          </a:solidFill>
          <a:latin typeface="+mn-lt"/>
          <a:ea typeface="+mn-ea"/>
        </a:defRPr>
      </a:lvl8pPr>
      <a:lvl9pPr marL="3886200" indent="-228600" algn="l" rtl="0" fontAlgn="base">
        <a:spcBef>
          <a:spcPct val="20000"/>
        </a:spcBef>
        <a:spcAft>
          <a:spcPct val="0"/>
        </a:spcAft>
        <a:buClr>
          <a:srgbClr val="FF0000"/>
        </a:buClr>
        <a:buSzPct val="12000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28600" y="2286000"/>
            <a:ext cx="8915400" cy="1143000"/>
          </a:xfrm>
        </p:spPr>
        <p:txBody>
          <a:bodyPr/>
          <a:lstStyle/>
          <a:p>
            <a:r>
              <a:rPr lang="en-US" dirty="0"/>
              <a:t>Deck2</a:t>
            </a:r>
          </a:p>
        </p:txBody>
      </p:sp>
      <p:sp>
        <p:nvSpPr>
          <p:cNvPr id="2051" name="Rectangle 3"/>
          <p:cNvSpPr>
            <a:spLocks noGrp="1" noChangeArrowheads="1"/>
          </p:cNvSpPr>
          <p:nvPr>
            <p:ph type="subTitle" idx="1"/>
          </p:nvPr>
        </p:nvSpPr>
        <p:spPr>
          <a:xfrm>
            <a:off x="533400" y="3886200"/>
            <a:ext cx="8077200" cy="1752600"/>
          </a:xfrm>
        </p:spPr>
        <p:txBody>
          <a:bodyPr/>
          <a:lstStyle/>
          <a:p>
            <a:r>
              <a:rPr lang="en-US" dirty="0"/>
              <a:t>Chris Swain</a:t>
            </a:r>
          </a:p>
          <a:p>
            <a:r>
              <a:rPr lang="en-US" sz="1600" dirty="0" err="1"/>
              <a:t>swain@mac.com</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97C6D-3D23-9644-B067-86F5A0B14601}"/>
              </a:ext>
            </a:extLst>
          </p:cNvPr>
          <p:cNvSpPr>
            <a:spLocks noGrp="1"/>
          </p:cNvSpPr>
          <p:nvPr>
            <p:ph type="title"/>
          </p:nvPr>
        </p:nvSpPr>
        <p:spPr/>
        <p:txBody>
          <a:bodyPr/>
          <a:lstStyle/>
          <a:p>
            <a:r>
              <a:rPr lang="en-US" dirty="0"/>
              <a:t>An example file</a:t>
            </a:r>
          </a:p>
        </p:txBody>
      </p:sp>
      <p:sp>
        <p:nvSpPr>
          <p:cNvPr id="3" name="Content Placeholder 2">
            <a:extLst>
              <a:ext uri="{FF2B5EF4-FFF2-40B4-BE49-F238E27FC236}">
                <a16:creationId xmlns:a16="http://schemas.microsoft.com/office/drawing/2014/main" id="{D5176C5B-2776-1B4A-8CA1-65D4BE197608}"/>
              </a:ext>
            </a:extLst>
          </p:cNvPr>
          <p:cNvSpPr>
            <a:spLocks noGrp="1"/>
          </p:cNvSpPr>
          <p:nvPr>
            <p:ph idx="1"/>
          </p:nvPr>
        </p:nvSpPr>
        <p:spPr>
          <a:xfrm>
            <a:off x="140677" y="1459523"/>
            <a:ext cx="9003323" cy="1753120"/>
          </a:xfrm>
        </p:spPr>
        <p:txBody>
          <a:bodyPr/>
          <a:lstStyle/>
          <a:p>
            <a:pPr>
              <a:buFont typeface="Arial" panose="020B0604020202020204" pitchFamily="34" charset="0"/>
              <a:buChar char="•"/>
            </a:pPr>
            <a:r>
              <a:rPr lang="en-US" dirty="0"/>
              <a:t>Tab delimited plain text file</a:t>
            </a:r>
          </a:p>
          <a:p>
            <a:pPr>
              <a:buFont typeface="Arial" panose="020B0604020202020204" pitchFamily="34" charset="0"/>
              <a:buChar char="•"/>
            </a:pPr>
            <a:r>
              <a:rPr lang="en-US" dirty="0"/>
              <a:t>SMILES string followed by identifier (optional)</a:t>
            </a:r>
          </a:p>
          <a:p>
            <a:pPr>
              <a:buFont typeface="Arial" panose="020B0604020202020204" pitchFamily="34" charset="0"/>
              <a:buChar char="•"/>
            </a:pPr>
            <a:r>
              <a:rPr lang="en-US" dirty="0"/>
              <a:t>Nothing else, no header, no titles</a:t>
            </a:r>
          </a:p>
          <a:p>
            <a:pPr marL="0" indent="0">
              <a:buNone/>
            </a:pPr>
            <a:endParaRPr lang="en-US" dirty="0"/>
          </a:p>
        </p:txBody>
      </p:sp>
      <p:sp>
        <p:nvSpPr>
          <p:cNvPr id="4" name="TextBox 3">
            <a:extLst>
              <a:ext uri="{FF2B5EF4-FFF2-40B4-BE49-F238E27FC236}">
                <a16:creationId xmlns:a16="http://schemas.microsoft.com/office/drawing/2014/main" id="{BD407EEF-258D-1848-AAEF-92FF68A10844}"/>
              </a:ext>
            </a:extLst>
          </p:cNvPr>
          <p:cNvSpPr txBox="1"/>
          <p:nvPr/>
        </p:nvSpPr>
        <p:spPr>
          <a:xfrm>
            <a:off x="427374" y="3287432"/>
            <a:ext cx="7710765" cy="2932854"/>
          </a:xfrm>
          <a:prstGeom prst="rect">
            <a:avLst/>
          </a:prstGeom>
          <a:noFill/>
        </p:spPr>
        <p:txBody>
          <a:bodyPr wrap="none" rtlCol="0">
            <a:spAutoFit/>
          </a:bodyPr>
          <a:lstStyle/>
          <a:p>
            <a:r>
              <a:rPr lang="en-US" sz="1846" dirty="0"/>
              <a:t>CC(OC(C)=O)=O 	acetic anhydride</a:t>
            </a:r>
          </a:p>
          <a:p>
            <a:r>
              <a:rPr lang="en-US" sz="1846" dirty="0"/>
              <a:t>FC(F)(F)C(OC(C(F)(F)F)=O)=O 	Trifluoroacetic anhydride</a:t>
            </a:r>
          </a:p>
          <a:p>
            <a:r>
              <a:rPr lang="en-US" sz="1846" dirty="0"/>
              <a:t>O=C(Cl)COC(C)=O 	</a:t>
            </a:r>
            <a:r>
              <a:rPr lang="en-US" sz="1846" dirty="0" err="1"/>
              <a:t>acetoxyacetyl</a:t>
            </a:r>
            <a:r>
              <a:rPr lang="en-US" sz="1846" dirty="0"/>
              <a:t> chloride</a:t>
            </a:r>
          </a:p>
          <a:p>
            <a:r>
              <a:rPr lang="en-US" sz="1846" dirty="0"/>
              <a:t>C=CC=COC(C)=O 	1-acetoxy-1,3-butadiene</a:t>
            </a:r>
          </a:p>
          <a:p>
            <a:r>
              <a:rPr lang="en-US" sz="1846" dirty="0"/>
              <a:t>CC(C1CCOC1=O)=O 	2-acetylbutyrolactone</a:t>
            </a:r>
          </a:p>
          <a:p>
            <a:r>
              <a:rPr lang="en-US" sz="1846" dirty="0"/>
              <a:t>N[C@@H](CO)C(OCC)=</a:t>
            </a:r>
            <a:r>
              <a:rPr lang="en-US" sz="1846" dirty="0" err="1"/>
              <a:t>O.Cl</a:t>
            </a:r>
            <a:r>
              <a:rPr lang="en-US" sz="1846" dirty="0"/>
              <a:t> 	L-Serine ethyl ester hydrochloride</a:t>
            </a:r>
          </a:p>
          <a:p>
            <a:r>
              <a:rPr lang="en-US" sz="1846" dirty="0"/>
              <a:t>O=C(OCC)CC(OCC)=O 	Diethyl malonate</a:t>
            </a:r>
          </a:p>
          <a:p>
            <a:r>
              <a:rPr lang="en-US" sz="1846" dirty="0" err="1"/>
              <a:t>BrCC</a:t>
            </a:r>
            <a:r>
              <a:rPr lang="en-US" sz="1846" dirty="0"/>
              <a:t>(OCC)=O 	Ethyl Bromoacetate</a:t>
            </a:r>
          </a:p>
          <a:p>
            <a:r>
              <a:rPr lang="en-US" sz="1846" dirty="0"/>
              <a:t>C=COC(C=Cc1ccccc1)=O 	Vinyl cinnamate</a:t>
            </a:r>
          </a:p>
          <a:p>
            <a:r>
              <a:rPr lang="en-US" sz="1846" dirty="0"/>
              <a:t>O=C(OC)/C=C/CP(OC)(OC)=O 	Trimethyl 4-phosphonocrotonate</a:t>
            </a:r>
          </a:p>
        </p:txBody>
      </p:sp>
    </p:spTree>
    <p:extLst>
      <p:ext uri="{BB962C8B-B14F-4D97-AF65-F5344CB8AC3E}">
        <p14:creationId xmlns:p14="http://schemas.microsoft.com/office/powerpoint/2010/main" val="16600297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E6C8A-2368-E64A-BBDC-4C4FA79F0399}"/>
              </a:ext>
            </a:extLst>
          </p:cNvPr>
          <p:cNvSpPr>
            <a:spLocks noGrp="1"/>
          </p:cNvSpPr>
          <p:nvPr>
            <p:ph type="title"/>
          </p:nvPr>
        </p:nvSpPr>
        <p:spPr/>
        <p:txBody>
          <a:bodyPr/>
          <a:lstStyle/>
          <a:p>
            <a:r>
              <a:rPr lang="en-US" dirty="0"/>
              <a:t>Searching with SMILES</a:t>
            </a:r>
          </a:p>
        </p:txBody>
      </p:sp>
      <p:sp>
        <p:nvSpPr>
          <p:cNvPr id="3" name="Content Placeholder 2">
            <a:extLst>
              <a:ext uri="{FF2B5EF4-FFF2-40B4-BE49-F238E27FC236}">
                <a16:creationId xmlns:a16="http://schemas.microsoft.com/office/drawing/2014/main" id="{7D305942-05E0-FD4E-8154-A71B3C316A71}"/>
              </a:ext>
            </a:extLst>
          </p:cNvPr>
          <p:cNvSpPr>
            <a:spLocks noGrp="1"/>
          </p:cNvSpPr>
          <p:nvPr>
            <p:ph idx="1"/>
          </p:nvPr>
        </p:nvSpPr>
        <p:spPr>
          <a:xfrm>
            <a:off x="140677" y="1331311"/>
            <a:ext cx="9003323" cy="4712677"/>
          </a:xfrm>
        </p:spPr>
        <p:txBody>
          <a:bodyPr/>
          <a:lstStyle/>
          <a:p>
            <a:r>
              <a:rPr lang="en-US" dirty="0"/>
              <a:t>You can use SMILES for chemical structures searching</a:t>
            </a:r>
          </a:p>
          <a:p>
            <a:r>
              <a:rPr lang="en-US" dirty="0"/>
              <a:t>c1ccccc1 will find all molecules containing a benzene ring</a:t>
            </a:r>
          </a:p>
          <a:p>
            <a:r>
              <a:rPr lang="en-US" dirty="0"/>
              <a:t>SMARTS are extension to SMILES to support queries</a:t>
            </a:r>
          </a:p>
          <a:p>
            <a:pPr lvl="1"/>
            <a:r>
              <a:rPr lang="en-US" dirty="0"/>
              <a:t>* = any atom type</a:t>
            </a:r>
          </a:p>
          <a:p>
            <a:pPr lvl="1"/>
            <a:r>
              <a:rPr lang="en-US" dirty="0"/>
              <a:t>a = any aromatic atom</a:t>
            </a:r>
          </a:p>
          <a:p>
            <a:pPr lvl="1"/>
            <a:r>
              <a:rPr lang="en-US" dirty="0"/>
              <a:t>H&lt;n&gt; = attached hydrogens</a:t>
            </a:r>
          </a:p>
          <a:p>
            <a:pPr lvl="1"/>
            <a:r>
              <a:rPr lang="en-US" dirty="0"/>
              <a:t>r&lt;n&gt; = ring size</a:t>
            </a:r>
          </a:p>
        </p:txBody>
      </p:sp>
      <p:sp>
        <p:nvSpPr>
          <p:cNvPr id="4" name="TextBox 3">
            <a:extLst>
              <a:ext uri="{FF2B5EF4-FFF2-40B4-BE49-F238E27FC236}">
                <a16:creationId xmlns:a16="http://schemas.microsoft.com/office/drawing/2014/main" id="{C60EF6D1-6B2A-5947-8D49-14D446B97D37}"/>
              </a:ext>
            </a:extLst>
          </p:cNvPr>
          <p:cNvSpPr txBox="1"/>
          <p:nvPr/>
        </p:nvSpPr>
        <p:spPr>
          <a:xfrm>
            <a:off x="2429041" y="6509891"/>
            <a:ext cx="6736460" cy="348109"/>
          </a:xfrm>
          <a:prstGeom prst="rect">
            <a:avLst/>
          </a:prstGeom>
          <a:noFill/>
        </p:spPr>
        <p:txBody>
          <a:bodyPr wrap="none" rtlCol="0">
            <a:spAutoFit/>
          </a:bodyPr>
          <a:lstStyle/>
          <a:p>
            <a:r>
              <a:rPr lang="en-US" sz="1662" dirty="0"/>
              <a:t>https://</a:t>
            </a:r>
            <a:r>
              <a:rPr lang="en-US" sz="1662" dirty="0" err="1"/>
              <a:t>www.daylight.com</a:t>
            </a:r>
            <a:r>
              <a:rPr lang="en-US" sz="1662" dirty="0"/>
              <a:t>/</a:t>
            </a:r>
            <a:r>
              <a:rPr lang="en-US" sz="1662" dirty="0" err="1"/>
              <a:t>dayhtml</a:t>
            </a:r>
            <a:r>
              <a:rPr lang="en-US" sz="1662" dirty="0"/>
              <a:t>/doc/theory/</a:t>
            </a:r>
            <a:r>
              <a:rPr lang="en-US" sz="1662" dirty="0" err="1"/>
              <a:t>theory.smarts.html</a:t>
            </a:r>
            <a:endParaRPr lang="en-US" sz="1662" dirty="0"/>
          </a:p>
        </p:txBody>
      </p:sp>
    </p:spTree>
    <p:extLst>
      <p:ext uri="{BB962C8B-B14F-4D97-AF65-F5344CB8AC3E}">
        <p14:creationId xmlns:p14="http://schemas.microsoft.com/office/powerpoint/2010/main" val="3994369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D5AF75-3D04-A34D-9878-8F538085D431}"/>
              </a:ext>
            </a:extLst>
          </p:cNvPr>
          <p:cNvSpPr>
            <a:spLocks noGrp="1"/>
          </p:cNvSpPr>
          <p:nvPr>
            <p:ph type="title"/>
          </p:nvPr>
        </p:nvSpPr>
        <p:spPr/>
        <p:txBody>
          <a:bodyPr/>
          <a:lstStyle/>
          <a:p>
            <a:r>
              <a:rPr lang="en-US" dirty="0"/>
              <a:t>SDF format</a:t>
            </a:r>
          </a:p>
        </p:txBody>
      </p:sp>
      <p:sp>
        <p:nvSpPr>
          <p:cNvPr id="3" name="Content Placeholder 2">
            <a:extLst>
              <a:ext uri="{FF2B5EF4-FFF2-40B4-BE49-F238E27FC236}">
                <a16:creationId xmlns:a16="http://schemas.microsoft.com/office/drawing/2014/main" id="{3472A4D1-3F1D-A446-B311-5E7F54E01747}"/>
              </a:ext>
            </a:extLst>
          </p:cNvPr>
          <p:cNvSpPr>
            <a:spLocks noGrp="1"/>
          </p:cNvSpPr>
          <p:nvPr>
            <p:ph idx="1"/>
          </p:nvPr>
        </p:nvSpPr>
        <p:spPr/>
        <p:txBody>
          <a:bodyPr/>
          <a:lstStyle/>
          <a:p>
            <a:r>
              <a:rPr lang="en-US" dirty="0"/>
              <a:t>File extension .</a:t>
            </a:r>
            <a:r>
              <a:rPr lang="en-US" dirty="0" err="1"/>
              <a:t>sd</a:t>
            </a:r>
            <a:r>
              <a:rPr lang="en-US" dirty="0"/>
              <a:t> .sdf</a:t>
            </a:r>
          </a:p>
          <a:p>
            <a:r>
              <a:rPr lang="en-US" dirty="0"/>
              <a:t>SDF is one of a family of chemical-data file formats developed by MDL; it is intended especially for structural information. "SDF" stands for structure-data file, and SDF files actually wrap the </a:t>
            </a:r>
            <a:r>
              <a:rPr lang="en-US" dirty="0" err="1"/>
              <a:t>molfile</a:t>
            </a:r>
            <a:r>
              <a:rPr lang="en-US" dirty="0"/>
              <a:t> (MDL </a:t>
            </a:r>
            <a:r>
              <a:rPr lang="en-US" dirty="0" err="1"/>
              <a:t>Molfile</a:t>
            </a:r>
            <a:r>
              <a:rPr lang="en-US" dirty="0"/>
              <a:t>) format. Multiple compounds are delimited by lines consisting of four dollar signs ($$$$). </a:t>
            </a:r>
          </a:p>
          <a:p>
            <a:r>
              <a:rPr lang="en-GB" dirty="0"/>
              <a:t>A feature of the SDF format is its ability to include associated data.</a:t>
            </a:r>
            <a:endParaRPr lang="en-US" dirty="0"/>
          </a:p>
        </p:txBody>
      </p:sp>
    </p:spTree>
    <p:extLst>
      <p:ext uri="{BB962C8B-B14F-4D97-AF65-F5344CB8AC3E}">
        <p14:creationId xmlns:p14="http://schemas.microsoft.com/office/powerpoint/2010/main" val="7307201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033A3A-F755-A04C-B95F-AE4F98466BFD}"/>
              </a:ext>
            </a:extLst>
          </p:cNvPr>
          <p:cNvSpPr>
            <a:spLocks noGrp="1"/>
          </p:cNvSpPr>
          <p:nvPr>
            <p:ph type="title"/>
          </p:nvPr>
        </p:nvSpPr>
        <p:spPr/>
        <p:txBody>
          <a:bodyPr/>
          <a:lstStyle/>
          <a:p>
            <a:r>
              <a:rPr lang="en-US" dirty="0"/>
              <a:t>Simple sdf</a:t>
            </a:r>
          </a:p>
        </p:txBody>
      </p:sp>
      <p:sp>
        <p:nvSpPr>
          <p:cNvPr id="4" name="TextBox 3">
            <a:extLst>
              <a:ext uri="{FF2B5EF4-FFF2-40B4-BE49-F238E27FC236}">
                <a16:creationId xmlns:a16="http://schemas.microsoft.com/office/drawing/2014/main" id="{053714BA-B10F-2C42-BDA6-4DD248DBF2DD}"/>
              </a:ext>
            </a:extLst>
          </p:cNvPr>
          <p:cNvSpPr txBox="1"/>
          <p:nvPr/>
        </p:nvSpPr>
        <p:spPr>
          <a:xfrm>
            <a:off x="491479" y="1631362"/>
            <a:ext cx="4701928" cy="4267900"/>
          </a:xfrm>
          <a:prstGeom prst="rect">
            <a:avLst/>
          </a:prstGeom>
          <a:noFill/>
        </p:spPr>
        <p:txBody>
          <a:bodyPr wrap="none" rtlCol="0">
            <a:spAutoFit/>
          </a:bodyPr>
          <a:lstStyle/>
          <a:p>
            <a:r>
              <a:rPr lang="en-US" sz="1292" dirty="0"/>
              <a:t>acetic anhydride</a:t>
            </a:r>
          </a:p>
          <a:p>
            <a:r>
              <a:rPr lang="en-US" sz="1292" dirty="0"/>
              <a:t> OpenBabel03102017152D</a:t>
            </a:r>
          </a:p>
          <a:p>
            <a:endParaRPr lang="en-US" sz="1292" dirty="0"/>
          </a:p>
          <a:p>
            <a:r>
              <a:rPr lang="en-US" sz="1292" dirty="0"/>
              <a:t>  7  6  0  0  0  0  0  0  0  0999 V2000</a:t>
            </a:r>
          </a:p>
          <a:p>
            <a:r>
              <a:rPr lang="en-US" sz="1292" dirty="0"/>
              <a:t>    0.8660    1.5000    0.0000 C   0  0  0  0  0  0  0  0  0  0  0  0</a:t>
            </a:r>
          </a:p>
          <a:p>
            <a:r>
              <a:rPr lang="en-US" sz="1292" dirty="0"/>
              <a:t>   -0.0000    1.0000    0.0000 C   0  0  0  0  0  0  0  0  0  0  0  0</a:t>
            </a:r>
          </a:p>
          <a:p>
            <a:r>
              <a:rPr lang="en-US" sz="1292" dirty="0"/>
              <a:t>   -0.8660    1.5000    0.0000 O   0  0  0  0  0  0  0  0  0  0  0  0</a:t>
            </a:r>
          </a:p>
          <a:p>
            <a:r>
              <a:rPr lang="en-US" sz="1292" dirty="0"/>
              <a:t>   -1.7321    1.0000    0.0000 C   0  0  0  0  0  0  0  0  0  0  0  0</a:t>
            </a:r>
          </a:p>
          <a:p>
            <a:r>
              <a:rPr lang="en-US" sz="1292" dirty="0"/>
              <a:t>   -2.5981    1.5000    0.0000 C   0  0  0  0  0  0  0  0  0  0  0  0</a:t>
            </a:r>
          </a:p>
          <a:p>
            <a:r>
              <a:rPr lang="en-US" sz="1292" dirty="0"/>
              <a:t>   -1.7321   -0.0000    0.0000 O   0  0  0  0  0  0  0  0  0  0  0  0</a:t>
            </a:r>
          </a:p>
          <a:p>
            <a:r>
              <a:rPr lang="en-US" sz="1292" dirty="0"/>
              <a:t>    0.0000   -0.0000    0.0000 O   0  0  0  0  0  0  0  0  0  0  0  0</a:t>
            </a:r>
          </a:p>
          <a:p>
            <a:r>
              <a:rPr lang="en-US" sz="1292" dirty="0"/>
              <a:t>  1  2  1  0  0  0  0</a:t>
            </a:r>
          </a:p>
          <a:p>
            <a:r>
              <a:rPr lang="en-US" sz="1292" dirty="0"/>
              <a:t>  2  3  1  0  0  0  0</a:t>
            </a:r>
          </a:p>
          <a:p>
            <a:r>
              <a:rPr lang="en-US" sz="1292" dirty="0"/>
              <a:t>  2  7  2  0  0  0  0</a:t>
            </a:r>
          </a:p>
          <a:p>
            <a:r>
              <a:rPr lang="en-US" sz="1292" dirty="0"/>
              <a:t>  3  4  1  0  0  0  0</a:t>
            </a:r>
          </a:p>
          <a:p>
            <a:r>
              <a:rPr lang="en-US" sz="1292" dirty="0"/>
              <a:t>  4  5  1  0  0  0  0</a:t>
            </a:r>
          </a:p>
          <a:p>
            <a:r>
              <a:rPr lang="en-US" sz="1292" dirty="0"/>
              <a:t>  4  6  2  0  0  0  0</a:t>
            </a:r>
          </a:p>
          <a:p>
            <a:r>
              <a:rPr lang="en-US" sz="1292" dirty="0"/>
              <a:t>M  END</a:t>
            </a:r>
          </a:p>
          <a:p>
            <a:r>
              <a:rPr lang="en-US" sz="1292" dirty="0"/>
              <a:t>$$$$</a:t>
            </a:r>
          </a:p>
          <a:p>
            <a:r>
              <a:rPr lang="en-US" sz="1292" dirty="0"/>
              <a:t>Trifluoroacetic anhydride</a:t>
            </a:r>
          </a:p>
          <a:p>
            <a:r>
              <a:rPr lang="en-US" sz="1292" dirty="0"/>
              <a:t> OpenBabel03102017152D</a:t>
            </a:r>
          </a:p>
        </p:txBody>
      </p:sp>
      <p:sp>
        <p:nvSpPr>
          <p:cNvPr id="5" name="Frame 4">
            <a:extLst>
              <a:ext uri="{FF2B5EF4-FFF2-40B4-BE49-F238E27FC236}">
                <a16:creationId xmlns:a16="http://schemas.microsoft.com/office/drawing/2014/main" id="{9692A8D6-C023-F741-8301-3BCF30AE3E0A}"/>
              </a:ext>
            </a:extLst>
          </p:cNvPr>
          <p:cNvSpPr/>
          <p:nvPr/>
        </p:nvSpPr>
        <p:spPr bwMode="auto">
          <a:xfrm>
            <a:off x="395320" y="1599309"/>
            <a:ext cx="8748680" cy="651744"/>
          </a:xfrm>
          <a:prstGeom prst="frame">
            <a:avLst>
              <a:gd name="adj1" fmla="val 5603"/>
            </a:avLst>
          </a:prstGeom>
          <a:solidFill>
            <a:srgbClr val="FF0000"/>
          </a:solidFill>
          <a:ln w="952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84406" tIns="42203" rIns="84406" bIns="42203" numCol="1" rtlCol="0" anchor="t" anchorCtr="0" compatLnSpc="1">
            <a:prstTxWarp prst="textNoShape">
              <a:avLst/>
            </a:prstTxWarp>
          </a:bodyPr>
          <a:lstStyle/>
          <a:p>
            <a:pPr defTabSz="844083"/>
            <a:endParaRPr lang="en-US" sz="4246" b="0">
              <a:solidFill>
                <a:srgbClr val="000000"/>
              </a:solidFill>
            </a:endParaRPr>
          </a:p>
        </p:txBody>
      </p:sp>
      <p:sp>
        <p:nvSpPr>
          <p:cNvPr id="6" name="TextBox 5">
            <a:extLst>
              <a:ext uri="{FF2B5EF4-FFF2-40B4-BE49-F238E27FC236}">
                <a16:creationId xmlns:a16="http://schemas.microsoft.com/office/drawing/2014/main" id="{09465630-B933-C644-AA5E-E33DB6E6837E}"/>
              </a:ext>
            </a:extLst>
          </p:cNvPr>
          <p:cNvSpPr txBox="1"/>
          <p:nvPr/>
        </p:nvSpPr>
        <p:spPr>
          <a:xfrm>
            <a:off x="5288741" y="1599311"/>
            <a:ext cx="3932487" cy="688843"/>
          </a:xfrm>
          <a:prstGeom prst="rect">
            <a:avLst/>
          </a:prstGeom>
          <a:noFill/>
        </p:spPr>
        <p:txBody>
          <a:bodyPr wrap="none" rtlCol="0">
            <a:spAutoFit/>
          </a:bodyPr>
          <a:lstStyle/>
          <a:p>
            <a:r>
              <a:rPr lang="en-US" sz="1292" dirty="0">
                <a:solidFill>
                  <a:srgbClr val="FF0000"/>
                </a:solidFill>
              </a:rPr>
              <a:t>Title line, can be blank but line must exist</a:t>
            </a:r>
          </a:p>
          <a:p>
            <a:r>
              <a:rPr lang="en-GB" sz="1292" dirty="0">
                <a:solidFill>
                  <a:srgbClr val="FF0000"/>
                </a:solidFill>
              </a:rPr>
              <a:t>Name of source program and a file timestamp</a:t>
            </a:r>
          </a:p>
          <a:p>
            <a:r>
              <a:rPr lang="en-GB" sz="1292" dirty="0">
                <a:solidFill>
                  <a:srgbClr val="FF0000"/>
                </a:solidFill>
              </a:rPr>
              <a:t>Comment line (can be blank but line must exist)</a:t>
            </a:r>
            <a:endParaRPr lang="en-US" sz="1292" dirty="0">
              <a:solidFill>
                <a:srgbClr val="FF0000"/>
              </a:solidFill>
            </a:endParaRPr>
          </a:p>
        </p:txBody>
      </p:sp>
      <p:sp>
        <p:nvSpPr>
          <p:cNvPr id="7" name="Frame 6">
            <a:extLst>
              <a:ext uri="{FF2B5EF4-FFF2-40B4-BE49-F238E27FC236}">
                <a16:creationId xmlns:a16="http://schemas.microsoft.com/office/drawing/2014/main" id="{EDF55DFC-5E7B-FF4B-AA0A-87016A3662E1}"/>
              </a:ext>
            </a:extLst>
          </p:cNvPr>
          <p:cNvSpPr/>
          <p:nvPr/>
        </p:nvSpPr>
        <p:spPr bwMode="auto">
          <a:xfrm>
            <a:off x="395320" y="2231465"/>
            <a:ext cx="8748680" cy="3021884"/>
          </a:xfrm>
          <a:prstGeom prst="frame">
            <a:avLst>
              <a:gd name="adj1" fmla="val 1148"/>
            </a:avLst>
          </a:prstGeom>
          <a:solidFill>
            <a:srgbClr val="FF0000"/>
          </a:solidFill>
          <a:ln w="952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84406" tIns="42203" rIns="84406" bIns="42203" numCol="1" rtlCol="0" anchor="t" anchorCtr="0" compatLnSpc="1">
            <a:prstTxWarp prst="textNoShape">
              <a:avLst/>
            </a:prstTxWarp>
          </a:bodyPr>
          <a:lstStyle/>
          <a:p>
            <a:pPr defTabSz="844083"/>
            <a:endParaRPr lang="en-US" sz="4246" b="0">
              <a:solidFill>
                <a:srgbClr val="000000"/>
              </a:solidFill>
            </a:endParaRPr>
          </a:p>
        </p:txBody>
      </p:sp>
      <p:sp>
        <p:nvSpPr>
          <p:cNvPr id="8" name="TextBox 7">
            <a:extLst>
              <a:ext uri="{FF2B5EF4-FFF2-40B4-BE49-F238E27FC236}">
                <a16:creationId xmlns:a16="http://schemas.microsoft.com/office/drawing/2014/main" id="{A056D903-F870-FE48-8338-FD63A7375EB4}"/>
              </a:ext>
            </a:extLst>
          </p:cNvPr>
          <p:cNvSpPr txBox="1"/>
          <p:nvPr/>
        </p:nvSpPr>
        <p:spPr>
          <a:xfrm>
            <a:off x="5769535" y="2240369"/>
            <a:ext cx="1085554" cy="291170"/>
          </a:xfrm>
          <a:prstGeom prst="rect">
            <a:avLst/>
          </a:prstGeom>
          <a:noFill/>
        </p:spPr>
        <p:txBody>
          <a:bodyPr wrap="none" rtlCol="0">
            <a:spAutoFit/>
          </a:bodyPr>
          <a:lstStyle/>
          <a:p>
            <a:r>
              <a:rPr lang="en-GB" sz="1292" dirty="0">
                <a:solidFill>
                  <a:srgbClr val="FF0000"/>
                </a:solidFill>
              </a:rPr>
              <a:t>Counts line</a:t>
            </a:r>
            <a:endParaRPr lang="en-US" sz="1292" dirty="0">
              <a:solidFill>
                <a:srgbClr val="FF0000"/>
              </a:solidFill>
            </a:endParaRPr>
          </a:p>
        </p:txBody>
      </p:sp>
      <p:sp>
        <p:nvSpPr>
          <p:cNvPr id="9" name="TextBox 8">
            <a:extLst>
              <a:ext uri="{FF2B5EF4-FFF2-40B4-BE49-F238E27FC236}">
                <a16:creationId xmlns:a16="http://schemas.microsoft.com/office/drawing/2014/main" id="{7E75FBDB-348C-9142-93ED-B0A9E931145D}"/>
              </a:ext>
            </a:extLst>
          </p:cNvPr>
          <p:cNvSpPr txBox="1"/>
          <p:nvPr/>
        </p:nvSpPr>
        <p:spPr>
          <a:xfrm>
            <a:off x="5673377" y="2785271"/>
            <a:ext cx="2956771" cy="688843"/>
          </a:xfrm>
          <a:prstGeom prst="rect">
            <a:avLst/>
          </a:prstGeom>
          <a:noFill/>
        </p:spPr>
        <p:txBody>
          <a:bodyPr wrap="none" rtlCol="0">
            <a:spAutoFit/>
          </a:bodyPr>
          <a:lstStyle/>
          <a:p>
            <a:r>
              <a:rPr lang="en-GB" sz="1292" dirty="0">
                <a:solidFill>
                  <a:srgbClr val="FF0000"/>
                </a:solidFill>
              </a:rPr>
              <a:t>Atom block(1 line for each atom):</a:t>
            </a:r>
          </a:p>
          <a:p>
            <a:r>
              <a:rPr lang="en-GB" sz="1292" dirty="0">
                <a:solidFill>
                  <a:srgbClr val="FF0000"/>
                </a:solidFill>
              </a:rPr>
              <a:t> x, y, z (in angstroms), element, etc.</a:t>
            </a:r>
          </a:p>
          <a:p>
            <a:endParaRPr lang="en-US" sz="1292" dirty="0">
              <a:solidFill>
                <a:srgbClr val="FF0000"/>
              </a:solidFill>
            </a:endParaRPr>
          </a:p>
        </p:txBody>
      </p:sp>
      <p:sp>
        <p:nvSpPr>
          <p:cNvPr id="10" name="TextBox 9">
            <a:extLst>
              <a:ext uri="{FF2B5EF4-FFF2-40B4-BE49-F238E27FC236}">
                <a16:creationId xmlns:a16="http://schemas.microsoft.com/office/drawing/2014/main" id="{65A4A301-C72F-B642-AC3E-1A36F2FD40C4}"/>
              </a:ext>
            </a:extLst>
          </p:cNvPr>
          <p:cNvSpPr txBox="1"/>
          <p:nvPr/>
        </p:nvSpPr>
        <p:spPr>
          <a:xfrm>
            <a:off x="4304001" y="3800280"/>
            <a:ext cx="4839999" cy="1456296"/>
          </a:xfrm>
          <a:prstGeom prst="rect">
            <a:avLst/>
          </a:prstGeom>
          <a:noFill/>
        </p:spPr>
        <p:txBody>
          <a:bodyPr wrap="square" rtlCol="0">
            <a:spAutoFit/>
          </a:bodyPr>
          <a:lstStyle/>
          <a:p>
            <a:r>
              <a:rPr lang="en-GB" sz="1108" dirty="0">
                <a:solidFill>
                  <a:srgbClr val="FF0000"/>
                </a:solidFill>
              </a:rPr>
              <a:t>Bond Block (one line per bond), with the following format:</a:t>
            </a:r>
          </a:p>
          <a:p>
            <a:r>
              <a:rPr lang="en-US" sz="1108" dirty="0">
                <a:solidFill>
                  <a:srgbClr val="FF0000"/>
                </a:solidFill>
              </a:rPr>
              <a:t>First atom number</a:t>
            </a:r>
          </a:p>
          <a:p>
            <a:r>
              <a:rPr lang="en-US" sz="1108" dirty="0">
                <a:solidFill>
                  <a:srgbClr val="FF0000"/>
                </a:solidFill>
              </a:rPr>
              <a:t>Second atom number</a:t>
            </a:r>
          </a:p>
          <a:p>
            <a:r>
              <a:rPr lang="en-US" sz="1108" dirty="0">
                <a:solidFill>
                  <a:srgbClr val="FF0000"/>
                </a:solidFill>
              </a:rPr>
              <a:t>bond type (1= Single, 2 = Double, 3 = Triple, 4 = Aromatic, etc.</a:t>
            </a:r>
          </a:p>
          <a:p>
            <a:r>
              <a:rPr lang="en-US" sz="1108" dirty="0">
                <a:solidFill>
                  <a:srgbClr val="FF0000"/>
                </a:solidFill>
              </a:rPr>
              <a:t>bond stereo</a:t>
            </a:r>
          </a:p>
          <a:p>
            <a:r>
              <a:rPr lang="en-US" sz="1108" dirty="0">
                <a:solidFill>
                  <a:srgbClr val="FF0000"/>
                </a:solidFill>
              </a:rPr>
              <a:t>Not used</a:t>
            </a:r>
          </a:p>
          <a:p>
            <a:r>
              <a:rPr lang="en-US" sz="1108" dirty="0">
                <a:solidFill>
                  <a:srgbClr val="FF0000"/>
                </a:solidFill>
              </a:rPr>
              <a:t>bond topology (ring, chain)</a:t>
            </a:r>
          </a:p>
          <a:p>
            <a:r>
              <a:rPr lang="en-US" sz="1108" dirty="0">
                <a:solidFill>
                  <a:srgbClr val="FF0000"/>
                </a:solidFill>
              </a:rPr>
              <a:t>reacting center status</a:t>
            </a:r>
          </a:p>
        </p:txBody>
      </p:sp>
      <p:sp>
        <p:nvSpPr>
          <p:cNvPr id="11" name="TextBox 10">
            <a:extLst>
              <a:ext uri="{FF2B5EF4-FFF2-40B4-BE49-F238E27FC236}">
                <a16:creationId xmlns:a16="http://schemas.microsoft.com/office/drawing/2014/main" id="{966BFEC2-A281-AC4D-B025-857E4F5D60ED}"/>
              </a:ext>
            </a:extLst>
          </p:cNvPr>
          <p:cNvSpPr txBox="1"/>
          <p:nvPr/>
        </p:nvSpPr>
        <p:spPr>
          <a:xfrm>
            <a:off x="4273729" y="5221295"/>
            <a:ext cx="1462260" cy="291170"/>
          </a:xfrm>
          <a:prstGeom prst="rect">
            <a:avLst/>
          </a:prstGeom>
          <a:noFill/>
        </p:spPr>
        <p:txBody>
          <a:bodyPr wrap="none" rtlCol="0">
            <a:spAutoFit/>
          </a:bodyPr>
          <a:lstStyle/>
          <a:p>
            <a:r>
              <a:rPr lang="en-US" sz="1292" dirty="0">
                <a:solidFill>
                  <a:srgbClr val="FF0000"/>
                </a:solidFill>
              </a:rPr>
              <a:t>End of molecule</a:t>
            </a:r>
          </a:p>
        </p:txBody>
      </p:sp>
    </p:spTree>
    <p:extLst>
      <p:ext uri="{BB962C8B-B14F-4D97-AF65-F5344CB8AC3E}">
        <p14:creationId xmlns:p14="http://schemas.microsoft.com/office/powerpoint/2010/main" val="16719055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CF9DD-7178-F74B-B2CE-647400157F81}"/>
              </a:ext>
            </a:extLst>
          </p:cNvPr>
          <p:cNvSpPr>
            <a:spLocks noGrp="1"/>
          </p:cNvSpPr>
          <p:nvPr>
            <p:ph type="title"/>
          </p:nvPr>
        </p:nvSpPr>
        <p:spPr/>
        <p:txBody>
          <a:bodyPr/>
          <a:lstStyle/>
          <a:p>
            <a:r>
              <a:rPr lang="en-US" dirty="0"/>
              <a:t>V3000 format</a:t>
            </a:r>
          </a:p>
        </p:txBody>
      </p:sp>
      <p:sp>
        <p:nvSpPr>
          <p:cNvPr id="3" name="Content Placeholder 2">
            <a:extLst>
              <a:ext uri="{FF2B5EF4-FFF2-40B4-BE49-F238E27FC236}">
                <a16:creationId xmlns:a16="http://schemas.microsoft.com/office/drawing/2014/main" id="{EA6AAECE-D152-C44E-85EF-04E2F5F6142A}"/>
              </a:ext>
            </a:extLst>
          </p:cNvPr>
          <p:cNvSpPr>
            <a:spLocks noGrp="1"/>
          </p:cNvSpPr>
          <p:nvPr>
            <p:ph idx="1"/>
          </p:nvPr>
        </p:nvSpPr>
        <p:spPr>
          <a:xfrm>
            <a:off x="140677" y="1459523"/>
            <a:ext cx="9003323" cy="1956122"/>
          </a:xfrm>
        </p:spPr>
        <p:txBody>
          <a:bodyPr/>
          <a:lstStyle/>
          <a:p>
            <a:r>
              <a:rPr lang="en-US" sz="2585" dirty="0"/>
              <a:t>A counts line is required and must be first. It specifies the number of atoms, bonds, 3D objects, and </a:t>
            </a:r>
            <a:r>
              <a:rPr lang="en-US" sz="2585" dirty="0" err="1"/>
              <a:t>Sgroups</a:t>
            </a:r>
            <a:r>
              <a:rPr lang="en-US" sz="2585" dirty="0"/>
              <a:t>. It also specifies whether or not the CHIRAL flag is set. </a:t>
            </a:r>
          </a:p>
        </p:txBody>
      </p:sp>
      <p:pic>
        <p:nvPicPr>
          <p:cNvPr id="5" name="Picture 4" descr="Table&#10;&#10;Description automatically generated">
            <a:extLst>
              <a:ext uri="{FF2B5EF4-FFF2-40B4-BE49-F238E27FC236}">
                <a16:creationId xmlns:a16="http://schemas.microsoft.com/office/drawing/2014/main" id="{03FBF8E7-E2DB-E64F-8CC6-0B2A994361B7}"/>
              </a:ext>
            </a:extLst>
          </p:cNvPr>
          <p:cNvPicPr>
            <a:picLocks noChangeAspect="1"/>
          </p:cNvPicPr>
          <p:nvPr/>
        </p:nvPicPr>
        <p:blipFill>
          <a:blip r:embed="rId2"/>
          <a:stretch>
            <a:fillRect/>
          </a:stretch>
        </p:blipFill>
        <p:spPr>
          <a:xfrm>
            <a:off x="1464716" y="2734148"/>
            <a:ext cx="6107723" cy="3505200"/>
          </a:xfrm>
          <a:prstGeom prst="rect">
            <a:avLst/>
          </a:prstGeom>
        </p:spPr>
      </p:pic>
    </p:spTree>
    <p:extLst>
      <p:ext uri="{BB962C8B-B14F-4D97-AF65-F5344CB8AC3E}">
        <p14:creationId xmlns:p14="http://schemas.microsoft.com/office/powerpoint/2010/main" val="32301995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8E11E9-018F-5B44-BE5E-1F1AE022CE80}"/>
              </a:ext>
            </a:extLst>
          </p:cNvPr>
          <p:cNvSpPr>
            <a:spLocks noGrp="1"/>
          </p:cNvSpPr>
          <p:nvPr>
            <p:ph type="title"/>
          </p:nvPr>
        </p:nvSpPr>
        <p:spPr/>
        <p:txBody>
          <a:bodyPr/>
          <a:lstStyle/>
          <a:p>
            <a:r>
              <a:rPr lang="en-US" dirty="0"/>
              <a:t>File with associated properties</a:t>
            </a:r>
          </a:p>
        </p:txBody>
      </p:sp>
      <p:sp>
        <p:nvSpPr>
          <p:cNvPr id="4" name="TextBox 3">
            <a:extLst>
              <a:ext uri="{FF2B5EF4-FFF2-40B4-BE49-F238E27FC236}">
                <a16:creationId xmlns:a16="http://schemas.microsoft.com/office/drawing/2014/main" id="{181373C3-C2BA-E640-95BB-BB5389157A61}"/>
              </a:ext>
            </a:extLst>
          </p:cNvPr>
          <p:cNvSpPr txBox="1"/>
          <p:nvPr/>
        </p:nvSpPr>
        <p:spPr>
          <a:xfrm>
            <a:off x="341898" y="1567256"/>
            <a:ext cx="4693914" cy="3870227"/>
          </a:xfrm>
          <a:prstGeom prst="rect">
            <a:avLst/>
          </a:prstGeom>
          <a:noFill/>
        </p:spPr>
        <p:txBody>
          <a:bodyPr wrap="none" rtlCol="0">
            <a:spAutoFit/>
          </a:bodyPr>
          <a:lstStyle/>
          <a:p>
            <a:r>
              <a:rPr lang="en-US" sz="1292" dirty="0"/>
              <a:t>mymol2</a:t>
            </a:r>
          </a:p>
          <a:p>
            <a:r>
              <a:rPr lang="en-US" sz="1292" dirty="0"/>
              <a:t> OpenBabel04142012102D</a:t>
            </a:r>
          </a:p>
          <a:p>
            <a:endParaRPr lang="en-US" sz="1292" dirty="0"/>
          </a:p>
          <a:p>
            <a:r>
              <a:rPr lang="en-US" sz="1292" dirty="0"/>
              <a:t> 20 22  0  0  1  0  0  0  0  0999 V2000</a:t>
            </a:r>
          </a:p>
          <a:p>
            <a:r>
              <a:rPr lang="en-US" sz="1292" dirty="0"/>
              <a:t>    2.3580    0.0620    0.0000 C   0  0  2  0  0  0  0  0  0  0  0  0</a:t>
            </a:r>
          </a:p>
          <a:p>
            <a:r>
              <a:rPr lang="en-US" sz="1292" dirty="0"/>
              <a:t>    1.1080    0.7880    0.0000 C   0  0  1  0  0  0  0  0  0  0  0  0</a:t>
            </a:r>
          </a:p>
          <a:p>
            <a:r>
              <a:rPr lang="en-US" sz="1292" dirty="0"/>
              <a:t>   -0.1420   -1.3790    0.0000 N   0  0  0  0  0  0  0  0  0  0  0  0</a:t>
            </a:r>
          </a:p>
          <a:p>
            <a:r>
              <a:rPr lang="en-US" sz="1292" dirty="0"/>
              <a:t>….</a:t>
            </a:r>
          </a:p>
          <a:p>
            <a:r>
              <a:rPr lang="en-US" sz="1292" dirty="0"/>
              <a:t>1  2  1  0  0  0  0</a:t>
            </a:r>
          </a:p>
          <a:p>
            <a:r>
              <a:rPr lang="en-US" sz="1292" dirty="0"/>
              <a:t>  1  4  1  6  0  0  0</a:t>
            </a:r>
          </a:p>
          <a:p>
            <a:r>
              <a:rPr lang="en-US" sz="1292" dirty="0"/>
              <a:t>….</a:t>
            </a:r>
          </a:p>
          <a:p>
            <a:r>
              <a:rPr lang="en-US" sz="1292" dirty="0"/>
              <a:t>M  END</a:t>
            </a:r>
          </a:p>
          <a:p>
            <a:r>
              <a:rPr lang="en-US" sz="1292" dirty="0"/>
              <a:t>&gt;  &lt;IDNUMBER&gt;</a:t>
            </a:r>
          </a:p>
          <a:p>
            <a:r>
              <a:rPr lang="en-US" sz="1292" dirty="0"/>
              <a:t>mymol2</a:t>
            </a:r>
          </a:p>
          <a:p>
            <a:endParaRPr lang="en-US" sz="1292" dirty="0"/>
          </a:p>
          <a:p>
            <a:r>
              <a:rPr lang="en-US" sz="1292" dirty="0"/>
              <a:t>&gt;  &lt;SALTDATA&gt;</a:t>
            </a:r>
          </a:p>
          <a:p>
            <a:r>
              <a:rPr lang="en-US" sz="1292" dirty="0"/>
              <a:t>HCl</a:t>
            </a:r>
          </a:p>
          <a:p>
            <a:endParaRPr lang="en-US" sz="1292" dirty="0"/>
          </a:p>
          <a:p>
            <a:r>
              <a:rPr lang="en-US" sz="1292" dirty="0"/>
              <a:t>$$$$</a:t>
            </a:r>
          </a:p>
        </p:txBody>
      </p:sp>
      <p:sp>
        <p:nvSpPr>
          <p:cNvPr id="5" name="Frame 4">
            <a:extLst>
              <a:ext uri="{FF2B5EF4-FFF2-40B4-BE49-F238E27FC236}">
                <a16:creationId xmlns:a16="http://schemas.microsoft.com/office/drawing/2014/main" id="{6744B4DE-878D-2646-9A34-F931E097656F}"/>
              </a:ext>
            </a:extLst>
          </p:cNvPr>
          <p:cNvSpPr/>
          <p:nvPr/>
        </p:nvSpPr>
        <p:spPr bwMode="auto">
          <a:xfrm>
            <a:off x="288478" y="1513835"/>
            <a:ext cx="8748680" cy="651744"/>
          </a:xfrm>
          <a:prstGeom prst="frame">
            <a:avLst>
              <a:gd name="adj1" fmla="val 5603"/>
            </a:avLst>
          </a:prstGeom>
          <a:solidFill>
            <a:srgbClr val="FF0000"/>
          </a:solidFill>
          <a:ln w="952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84406" tIns="42203" rIns="84406" bIns="42203" numCol="1" rtlCol="0" anchor="t" anchorCtr="0" compatLnSpc="1">
            <a:prstTxWarp prst="textNoShape">
              <a:avLst/>
            </a:prstTxWarp>
          </a:bodyPr>
          <a:lstStyle/>
          <a:p>
            <a:pPr defTabSz="844083"/>
            <a:endParaRPr lang="en-US" sz="4246" b="0">
              <a:solidFill>
                <a:srgbClr val="000000"/>
              </a:solidFill>
            </a:endParaRPr>
          </a:p>
        </p:txBody>
      </p:sp>
      <p:sp>
        <p:nvSpPr>
          <p:cNvPr id="6" name="TextBox 5">
            <a:extLst>
              <a:ext uri="{FF2B5EF4-FFF2-40B4-BE49-F238E27FC236}">
                <a16:creationId xmlns:a16="http://schemas.microsoft.com/office/drawing/2014/main" id="{0D4591BB-4124-6149-9CB9-1CC34AFFEC93}"/>
              </a:ext>
            </a:extLst>
          </p:cNvPr>
          <p:cNvSpPr txBox="1"/>
          <p:nvPr/>
        </p:nvSpPr>
        <p:spPr>
          <a:xfrm>
            <a:off x="5181899" y="1513837"/>
            <a:ext cx="3932487" cy="688843"/>
          </a:xfrm>
          <a:prstGeom prst="rect">
            <a:avLst/>
          </a:prstGeom>
          <a:noFill/>
        </p:spPr>
        <p:txBody>
          <a:bodyPr wrap="none" rtlCol="0">
            <a:spAutoFit/>
          </a:bodyPr>
          <a:lstStyle/>
          <a:p>
            <a:r>
              <a:rPr lang="en-US" sz="1292" dirty="0">
                <a:solidFill>
                  <a:srgbClr val="FF0000"/>
                </a:solidFill>
              </a:rPr>
              <a:t>Title line, can be blank but line must exist</a:t>
            </a:r>
          </a:p>
          <a:p>
            <a:r>
              <a:rPr lang="en-GB" sz="1292" dirty="0">
                <a:solidFill>
                  <a:srgbClr val="FF0000"/>
                </a:solidFill>
              </a:rPr>
              <a:t>Name of source program and a file timestamp</a:t>
            </a:r>
          </a:p>
          <a:p>
            <a:r>
              <a:rPr lang="en-GB" sz="1292" dirty="0">
                <a:solidFill>
                  <a:srgbClr val="FF0000"/>
                </a:solidFill>
              </a:rPr>
              <a:t>Comment line (can be blank but line must exist)</a:t>
            </a:r>
            <a:endParaRPr lang="en-US" sz="1292" dirty="0">
              <a:solidFill>
                <a:srgbClr val="FF0000"/>
              </a:solidFill>
            </a:endParaRPr>
          </a:p>
        </p:txBody>
      </p:sp>
      <p:sp>
        <p:nvSpPr>
          <p:cNvPr id="7" name="Frame 6">
            <a:extLst>
              <a:ext uri="{FF2B5EF4-FFF2-40B4-BE49-F238E27FC236}">
                <a16:creationId xmlns:a16="http://schemas.microsoft.com/office/drawing/2014/main" id="{D2507AE0-0108-494F-8ABD-531F770B1094}"/>
              </a:ext>
            </a:extLst>
          </p:cNvPr>
          <p:cNvSpPr/>
          <p:nvPr/>
        </p:nvSpPr>
        <p:spPr bwMode="auto">
          <a:xfrm>
            <a:off x="268891" y="3951640"/>
            <a:ext cx="8748680" cy="1205549"/>
          </a:xfrm>
          <a:prstGeom prst="frame">
            <a:avLst>
              <a:gd name="adj1" fmla="val 2944"/>
            </a:avLst>
          </a:prstGeom>
          <a:solidFill>
            <a:srgbClr val="FF0000"/>
          </a:solidFill>
          <a:ln w="952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84406" tIns="42203" rIns="84406" bIns="42203" numCol="1" rtlCol="0" anchor="t" anchorCtr="0" compatLnSpc="1">
            <a:prstTxWarp prst="textNoShape">
              <a:avLst/>
            </a:prstTxWarp>
          </a:bodyPr>
          <a:lstStyle/>
          <a:p>
            <a:pPr defTabSz="844083"/>
            <a:endParaRPr lang="en-US" sz="4246" b="0">
              <a:solidFill>
                <a:srgbClr val="000000"/>
              </a:solidFill>
            </a:endParaRPr>
          </a:p>
        </p:txBody>
      </p:sp>
      <p:sp>
        <p:nvSpPr>
          <p:cNvPr id="8" name="TextBox 7">
            <a:extLst>
              <a:ext uri="{FF2B5EF4-FFF2-40B4-BE49-F238E27FC236}">
                <a16:creationId xmlns:a16="http://schemas.microsoft.com/office/drawing/2014/main" id="{9D9C6253-FDB7-7045-B37D-156E07E4BC83}"/>
              </a:ext>
            </a:extLst>
          </p:cNvPr>
          <p:cNvSpPr txBox="1"/>
          <p:nvPr/>
        </p:nvSpPr>
        <p:spPr>
          <a:xfrm>
            <a:off x="5331479" y="4249021"/>
            <a:ext cx="3188693" cy="433196"/>
          </a:xfrm>
          <a:prstGeom prst="rect">
            <a:avLst/>
          </a:prstGeom>
          <a:noFill/>
        </p:spPr>
        <p:txBody>
          <a:bodyPr wrap="none" rtlCol="0">
            <a:spAutoFit/>
          </a:bodyPr>
          <a:lstStyle/>
          <a:p>
            <a:r>
              <a:rPr lang="en-GB" sz="2215" dirty="0">
                <a:solidFill>
                  <a:srgbClr val="FF0000"/>
                </a:solidFill>
              </a:rPr>
              <a:t>Associated data items</a:t>
            </a:r>
            <a:endParaRPr lang="en-US" sz="2215" dirty="0">
              <a:solidFill>
                <a:srgbClr val="FF0000"/>
              </a:solidFill>
            </a:endParaRPr>
          </a:p>
        </p:txBody>
      </p:sp>
    </p:spTree>
    <p:extLst>
      <p:ext uri="{BB962C8B-B14F-4D97-AF65-F5344CB8AC3E}">
        <p14:creationId xmlns:p14="http://schemas.microsoft.com/office/powerpoint/2010/main" val="10395526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44722-92C8-FC40-841E-A4821C8787BE}"/>
              </a:ext>
            </a:extLst>
          </p:cNvPr>
          <p:cNvSpPr>
            <a:spLocks noGrp="1"/>
          </p:cNvSpPr>
          <p:nvPr>
            <p:ph type="title"/>
          </p:nvPr>
        </p:nvSpPr>
        <p:spPr/>
        <p:txBody>
          <a:bodyPr/>
          <a:lstStyle/>
          <a:p>
            <a:r>
              <a:rPr lang="en-US" dirty="0"/>
              <a:t>Things to remember</a:t>
            </a:r>
          </a:p>
        </p:txBody>
      </p:sp>
      <p:sp>
        <p:nvSpPr>
          <p:cNvPr id="3" name="Content Placeholder 2">
            <a:extLst>
              <a:ext uri="{FF2B5EF4-FFF2-40B4-BE49-F238E27FC236}">
                <a16:creationId xmlns:a16="http://schemas.microsoft.com/office/drawing/2014/main" id="{F79D0C8A-BC65-DB48-A6C4-A96EBE9257D0}"/>
              </a:ext>
            </a:extLst>
          </p:cNvPr>
          <p:cNvSpPr>
            <a:spLocks noGrp="1"/>
          </p:cNvSpPr>
          <p:nvPr>
            <p:ph idx="1"/>
          </p:nvPr>
        </p:nvSpPr>
        <p:spPr/>
        <p:txBody>
          <a:bodyPr/>
          <a:lstStyle/>
          <a:p>
            <a:r>
              <a:rPr lang="en-US" dirty="0"/>
              <a:t>Not every structure will have the same associated data items.</a:t>
            </a:r>
          </a:p>
          <a:p>
            <a:r>
              <a:rPr lang="en-US" dirty="0"/>
              <a:t>You can’t assume that the first record has all the data fields.</a:t>
            </a:r>
          </a:p>
          <a:p>
            <a:r>
              <a:rPr lang="en-US" dirty="0"/>
              <a:t>Data fields can contain structures encoded as SMILES strings</a:t>
            </a:r>
          </a:p>
          <a:p>
            <a:endParaRPr lang="en-US" dirty="0"/>
          </a:p>
        </p:txBody>
      </p:sp>
    </p:spTree>
    <p:extLst>
      <p:ext uri="{BB962C8B-B14F-4D97-AF65-F5344CB8AC3E}">
        <p14:creationId xmlns:p14="http://schemas.microsoft.com/office/powerpoint/2010/main" val="21314042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36C42-08AE-0F41-9391-502604F615BD}"/>
              </a:ext>
            </a:extLst>
          </p:cNvPr>
          <p:cNvSpPr>
            <a:spLocks noGrp="1"/>
          </p:cNvSpPr>
          <p:nvPr>
            <p:ph type="title"/>
          </p:nvPr>
        </p:nvSpPr>
        <p:spPr/>
        <p:txBody>
          <a:bodyPr/>
          <a:lstStyle/>
          <a:p>
            <a:r>
              <a:rPr lang="en-US" sz="3323" dirty="0"/>
              <a:t>Not everything is retained on file conversion</a:t>
            </a:r>
          </a:p>
        </p:txBody>
      </p:sp>
      <p:sp>
        <p:nvSpPr>
          <p:cNvPr id="4" name="TextBox 3">
            <a:extLst>
              <a:ext uri="{FF2B5EF4-FFF2-40B4-BE49-F238E27FC236}">
                <a16:creationId xmlns:a16="http://schemas.microsoft.com/office/drawing/2014/main" id="{97430490-22C4-224B-9A46-84CC6AED5A86}"/>
              </a:ext>
            </a:extLst>
          </p:cNvPr>
          <p:cNvSpPr txBox="1"/>
          <p:nvPr/>
        </p:nvSpPr>
        <p:spPr>
          <a:xfrm>
            <a:off x="160267" y="1524518"/>
            <a:ext cx="8590195" cy="490006"/>
          </a:xfrm>
          <a:prstGeom prst="rect">
            <a:avLst/>
          </a:prstGeom>
          <a:noFill/>
        </p:spPr>
        <p:txBody>
          <a:bodyPr wrap="square" rtlCol="0">
            <a:spAutoFit/>
          </a:bodyPr>
          <a:lstStyle/>
          <a:p>
            <a:r>
              <a:rPr lang="en-US" sz="1292" dirty="0"/>
              <a:t>/Users/</a:t>
            </a:r>
            <a:r>
              <a:rPr lang="en-US" sz="1292" dirty="0" err="1"/>
              <a:t>chrisswain</a:t>
            </a:r>
            <a:r>
              <a:rPr lang="en-US" sz="1292" dirty="0"/>
              <a:t>/miniconda3/bin/</a:t>
            </a:r>
            <a:r>
              <a:rPr lang="en-US" sz="1292" dirty="0" err="1"/>
              <a:t>obabel</a:t>
            </a:r>
            <a:r>
              <a:rPr lang="en-US" sz="1292" dirty="0"/>
              <a:t> -</a:t>
            </a:r>
            <a:r>
              <a:rPr lang="en-US" sz="1292" dirty="0" err="1"/>
              <a:t>isdf</a:t>
            </a:r>
            <a:r>
              <a:rPr lang="en-US" sz="1292" dirty="0"/>
              <a:t> '/Users/</a:t>
            </a:r>
            <a:r>
              <a:rPr lang="en-US" sz="1292" dirty="0" err="1"/>
              <a:t>chrisswain</a:t>
            </a:r>
            <a:r>
              <a:rPr lang="en-US" sz="1292" dirty="0"/>
              <a:t>/Desktop/</a:t>
            </a:r>
            <a:r>
              <a:rPr lang="en-US" sz="1292" dirty="0" err="1"/>
              <a:t>SampleFiles</a:t>
            </a:r>
            <a:r>
              <a:rPr lang="en-US" sz="1292" dirty="0"/>
              <a:t>/</a:t>
            </a:r>
            <a:r>
              <a:rPr lang="en-US" sz="1292" dirty="0" err="1"/>
              <a:t>withtitleFile.sdf</a:t>
            </a:r>
            <a:r>
              <a:rPr lang="en-US" sz="1292" dirty="0"/>
              <a:t>'    -</a:t>
            </a:r>
            <a:r>
              <a:rPr lang="en-US" sz="1292" dirty="0" err="1"/>
              <a:t>osmi</a:t>
            </a:r>
            <a:r>
              <a:rPr lang="en-US" sz="1292" dirty="0"/>
              <a:t>    -O '/Users/</a:t>
            </a:r>
            <a:r>
              <a:rPr lang="en-US" sz="1292" dirty="0" err="1"/>
              <a:t>chrisswain</a:t>
            </a:r>
            <a:r>
              <a:rPr lang="en-US" sz="1292" dirty="0"/>
              <a:t>/Desktop/</a:t>
            </a:r>
            <a:r>
              <a:rPr lang="en-US" sz="1292" dirty="0" err="1"/>
              <a:t>SampleFiles</a:t>
            </a:r>
            <a:r>
              <a:rPr lang="en-US" sz="1292" dirty="0"/>
              <a:t>/</a:t>
            </a:r>
            <a:r>
              <a:rPr lang="en-US" sz="1292" dirty="0" err="1"/>
              <a:t>showSMILESoutput</a:t>
            </a:r>
            <a:r>
              <a:rPr lang="en-US" sz="1292" dirty="0"/>
              <a:t>'.</a:t>
            </a:r>
            <a:r>
              <a:rPr lang="en-US" sz="1292" dirty="0" err="1"/>
              <a:t>smi</a:t>
            </a:r>
            <a:endParaRPr lang="en-US" sz="1292" dirty="0"/>
          </a:p>
        </p:txBody>
      </p:sp>
      <p:sp>
        <p:nvSpPr>
          <p:cNvPr id="5" name="TextBox 4">
            <a:extLst>
              <a:ext uri="{FF2B5EF4-FFF2-40B4-BE49-F238E27FC236}">
                <a16:creationId xmlns:a16="http://schemas.microsoft.com/office/drawing/2014/main" id="{1A4C7C74-65E2-C24D-959F-B719409ED628}"/>
              </a:ext>
            </a:extLst>
          </p:cNvPr>
          <p:cNvSpPr txBox="1"/>
          <p:nvPr/>
        </p:nvSpPr>
        <p:spPr>
          <a:xfrm>
            <a:off x="4316467" y="3169902"/>
            <a:ext cx="4572085" cy="603820"/>
          </a:xfrm>
          <a:prstGeom prst="rect">
            <a:avLst/>
          </a:prstGeom>
          <a:noFill/>
        </p:spPr>
        <p:txBody>
          <a:bodyPr wrap="none" rtlCol="0">
            <a:spAutoFit/>
          </a:bodyPr>
          <a:lstStyle/>
          <a:p>
            <a:r>
              <a:rPr lang="en-US" sz="1108" dirty="0"/>
              <a:t>c1([</a:t>
            </a:r>
            <a:r>
              <a:rPr lang="en-US" sz="1108" dirty="0" err="1"/>
              <a:t>nH</a:t>
            </a:r>
            <a:r>
              <a:rPr lang="en-US" sz="1108" dirty="0"/>
              <a:t>]c(=O)cc(n1)C)NC1CCN(Cc2ccccc2)CC1	mymol123</a:t>
            </a:r>
          </a:p>
          <a:p>
            <a:r>
              <a:rPr lang="en-US" sz="1108" dirty="0"/>
              <a:t>[C@@H]1([C@@H](CN(CC1)Cc1ccc(F)cc1)O)N1CCCC1  mymol2</a:t>
            </a:r>
          </a:p>
          <a:p>
            <a:endParaRPr lang="en-US" sz="1108" dirty="0"/>
          </a:p>
        </p:txBody>
      </p:sp>
      <p:sp>
        <p:nvSpPr>
          <p:cNvPr id="6" name="TextBox 5">
            <a:extLst>
              <a:ext uri="{FF2B5EF4-FFF2-40B4-BE49-F238E27FC236}">
                <a16:creationId xmlns:a16="http://schemas.microsoft.com/office/drawing/2014/main" id="{8EA4E2A3-D0BE-9A41-82CA-D2E993F897FF}"/>
              </a:ext>
            </a:extLst>
          </p:cNvPr>
          <p:cNvSpPr txBox="1"/>
          <p:nvPr/>
        </p:nvSpPr>
        <p:spPr>
          <a:xfrm>
            <a:off x="203004" y="2806636"/>
            <a:ext cx="4067139" cy="3502241"/>
          </a:xfrm>
          <a:prstGeom prst="rect">
            <a:avLst/>
          </a:prstGeom>
          <a:noFill/>
        </p:spPr>
        <p:txBody>
          <a:bodyPr wrap="none" rtlCol="0">
            <a:spAutoFit/>
          </a:bodyPr>
          <a:lstStyle/>
          <a:p>
            <a:r>
              <a:rPr lang="en-US" sz="1108" dirty="0"/>
              <a:t>mymol2</a:t>
            </a:r>
          </a:p>
          <a:p>
            <a:r>
              <a:rPr lang="en-US" sz="1108" dirty="0"/>
              <a:t> OpenBabel04142012102D</a:t>
            </a:r>
          </a:p>
          <a:p>
            <a:endParaRPr lang="en-US" sz="1108" dirty="0"/>
          </a:p>
          <a:p>
            <a:r>
              <a:rPr lang="en-US" sz="1108" dirty="0"/>
              <a:t> 20 22  0  0  1  0  0  0  0  0999 V2000</a:t>
            </a:r>
          </a:p>
          <a:p>
            <a:r>
              <a:rPr lang="en-US" sz="1108" dirty="0"/>
              <a:t>    2.3580    0.0620    0.0000 C   0  0  2  0  0  0  0  0  0  0  0  0</a:t>
            </a:r>
          </a:p>
          <a:p>
            <a:r>
              <a:rPr lang="en-US" sz="1108" dirty="0"/>
              <a:t>    1.1080    0.7880    0.0000 C   0  0  1  0  0  0  0  0  0  0  0  0</a:t>
            </a:r>
          </a:p>
          <a:p>
            <a:r>
              <a:rPr lang="en-US" sz="1108" dirty="0"/>
              <a:t>   -0.1420   -1.3790    0.0000 N   0  0  0  0  0  0  0  0  0  0  0  0</a:t>
            </a:r>
          </a:p>
          <a:p>
            <a:r>
              <a:rPr lang="en-US" sz="1108" dirty="0"/>
              <a:t>….</a:t>
            </a:r>
          </a:p>
          <a:p>
            <a:r>
              <a:rPr lang="en-US" sz="1108" dirty="0"/>
              <a:t>1  2  1  0  0  0  0</a:t>
            </a:r>
          </a:p>
          <a:p>
            <a:r>
              <a:rPr lang="en-US" sz="1108" dirty="0"/>
              <a:t>  1  4  1  6  0  0  0</a:t>
            </a:r>
          </a:p>
          <a:p>
            <a:r>
              <a:rPr lang="en-US" sz="1108" dirty="0"/>
              <a:t>….</a:t>
            </a:r>
          </a:p>
          <a:p>
            <a:r>
              <a:rPr lang="en-US" sz="1108" dirty="0"/>
              <a:t>M  END</a:t>
            </a:r>
          </a:p>
          <a:p>
            <a:r>
              <a:rPr lang="en-US" sz="1108" dirty="0"/>
              <a:t>&gt;  &lt;IDNUMBER&gt;</a:t>
            </a:r>
          </a:p>
          <a:p>
            <a:r>
              <a:rPr lang="en-US" sz="1108" dirty="0"/>
              <a:t>mymol2</a:t>
            </a:r>
          </a:p>
          <a:p>
            <a:endParaRPr lang="en-US" sz="1108" dirty="0"/>
          </a:p>
          <a:p>
            <a:r>
              <a:rPr lang="en-US" sz="1108" dirty="0"/>
              <a:t>&gt;  &lt;SALTDATA&gt;</a:t>
            </a:r>
          </a:p>
          <a:p>
            <a:r>
              <a:rPr lang="en-US" sz="1108" dirty="0"/>
              <a:t>HCl</a:t>
            </a:r>
          </a:p>
          <a:p>
            <a:endParaRPr lang="en-US" sz="1108" dirty="0"/>
          </a:p>
          <a:p>
            <a:r>
              <a:rPr lang="en-US" sz="1108" dirty="0"/>
              <a:t>$$$$</a:t>
            </a:r>
          </a:p>
          <a:p>
            <a:endParaRPr lang="en-US" sz="1108" dirty="0"/>
          </a:p>
        </p:txBody>
      </p:sp>
      <p:sp>
        <p:nvSpPr>
          <p:cNvPr id="7" name="Frame 6">
            <a:extLst>
              <a:ext uri="{FF2B5EF4-FFF2-40B4-BE49-F238E27FC236}">
                <a16:creationId xmlns:a16="http://schemas.microsoft.com/office/drawing/2014/main" id="{55B71E08-07B7-4340-BA62-4A61243E9D51}"/>
              </a:ext>
            </a:extLst>
          </p:cNvPr>
          <p:cNvSpPr/>
          <p:nvPr/>
        </p:nvSpPr>
        <p:spPr bwMode="auto">
          <a:xfrm>
            <a:off x="149581" y="2678424"/>
            <a:ext cx="4092095" cy="3857041"/>
          </a:xfrm>
          <a:prstGeom prst="frame">
            <a:avLst>
              <a:gd name="adj1" fmla="val 1143"/>
            </a:avLst>
          </a:prstGeom>
          <a:solidFill>
            <a:srgbClr val="FF0000"/>
          </a:solidFill>
          <a:ln w="952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84406" tIns="42203" rIns="84406" bIns="42203" numCol="1" rtlCol="0" anchor="t" anchorCtr="0" compatLnSpc="1">
            <a:prstTxWarp prst="textNoShape">
              <a:avLst/>
            </a:prstTxWarp>
          </a:bodyPr>
          <a:lstStyle/>
          <a:p>
            <a:pPr defTabSz="844083"/>
            <a:endParaRPr lang="en-US" sz="4246" b="0">
              <a:solidFill>
                <a:srgbClr val="000000"/>
              </a:solidFill>
            </a:endParaRPr>
          </a:p>
        </p:txBody>
      </p:sp>
      <p:sp>
        <p:nvSpPr>
          <p:cNvPr id="8" name="Frame 7">
            <a:extLst>
              <a:ext uri="{FF2B5EF4-FFF2-40B4-BE49-F238E27FC236}">
                <a16:creationId xmlns:a16="http://schemas.microsoft.com/office/drawing/2014/main" id="{820C5ABB-BE84-224B-8FEA-FDFB9CDE8FF8}"/>
              </a:ext>
            </a:extLst>
          </p:cNvPr>
          <p:cNvSpPr/>
          <p:nvPr/>
        </p:nvSpPr>
        <p:spPr bwMode="auto">
          <a:xfrm>
            <a:off x="4296879" y="2680204"/>
            <a:ext cx="4847121" cy="1055968"/>
          </a:xfrm>
          <a:prstGeom prst="frame">
            <a:avLst>
              <a:gd name="adj1" fmla="val 3167"/>
            </a:avLst>
          </a:prstGeom>
          <a:solidFill>
            <a:srgbClr val="FF0000"/>
          </a:solidFill>
          <a:ln w="952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84406" tIns="42203" rIns="84406" bIns="42203" numCol="1" rtlCol="0" anchor="t" anchorCtr="0" compatLnSpc="1">
            <a:prstTxWarp prst="textNoShape">
              <a:avLst/>
            </a:prstTxWarp>
          </a:bodyPr>
          <a:lstStyle/>
          <a:p>
            <a:pPr defTabSz="844083"/>
            <a:endParaRPr lang="en-US" sz="4246" b="0">
              <a:solidFill>
                <a:srgbClr val="000000"/>
              </a:solidFill>
            </a:endParaRPr>
          </a:p>
        </p:txBody>
      </p:sp>
      <p:sp>
        <p:nvSpPr>
          <p:cNvPr id="9" name="TextBox 8">
            <a:extLst>
              <a:ext uri="{FF2B5EF4-FFF2-40B4-BE49-F238E27FC236}">
                <a16:creationId xmlns:a16="http://schemas.microsoft.com/office/drawing/2014/main" id="{B0654A56-F030-4044-A9DD-D18BB862E02C}"/>
              </a:ext>
            </a:extLst>
          </p:cNvPr>
          <p:cNvSpPr txBox="1"/>
          <p:nvPr/>
        </p:nvSpPr>
        <p:spPr>
          <a:xfrm>
            <a:off x="1388963" y="2219000"/>
            <a:ext cx="1241045" cy="433196"/>
          </a:xfrm>
          <a:prstGeom prst="rect">
            <a:avLst/>
          </a:prstGeom>
          <a:noFill/>
        </p:spPr>
        <p:txBody>
          <a:bodyPr wrap="none" rtlCol="0">
            <a:spAutoFit/>
          </a:bodyPr>
          <a:lstStyle/>
          <a:p>
            <a:r>
              <a:rPr lang="en-US" sz="2215" dirty="0"/>
              <a:t>SDF file</a:t>
            </a:r>
          </a:p>
        </p:txBody>
      </p:sp>
      <p:sp>
        <p:nvSpPr>
          <p:cNvPr id="10" name="TextBox 9">
            <a:extLst>
              <a:ext uri="{FF2B5EF4-FFF2-40B4-BE49-F238E27FC236}">
                <a16:creationId xmlns:a16="http://schemas.microsoft.com/office/drawing/2014/main" id="{929E2525-AC6C-AA4C-A5A8-0B3FA22C106F}"/>
              </a:ext>
            </a:extLst>
          </p:cNvPr>
          <p:cNvSpPr txBox="1"/>
          <p:nvPr/>
        </p:nvSpPr>
        <p:spPr>
          <a:xfrm>
            <a:off x="5662692" y="2229685"/>
            <a:ext cx="1729961" cy="433196"/>
          </a:xfrm>
          <a:prstGeom prst="rect">
            <a:avLst/>
          </a:prstGeom>
          <a:noFill/>
        </p:spPr>
        <p:txBody>
          <a:bodyPr wrap="none" rtlCol="0">
            <a:spAutoFit/>
          </a:bodyPr>
          <a:lstStyle/>
          <a:p>
            <a:r>
              <a:rPr lang="en-US" sz="2215" dirty="0"/>
              <a:t>SMILES file</a:t>
            </a:r>
          </a:p>
        </p:txBody>
      </p:sp>
    </p:spTree>
    <p:extLst>
      <p:ext uri="{BB962C8B-B14F-4D97-AF65-F5344CB8AC3E}">
        <p14:creationId xmlns:p14="http://schemas.microsoft.com/office/powerpoint/2010/main" val="1752644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0B07E7-61B0-1B4D-BC40-92B4C4132A75}"/>
              </a:ext>
            </a:extLst>
          </p:cNvPr>
          <p:cNvSpPr>
            <a:spLocks noGrp="1"/>
          </p:cNvSpPr>
          <p:nvPr>
            <p:ph type="title"/>
          </p:nvPr>
        </p:nvSpPr>
        <p:spPr/>
        <p:txBody>
          <a:bodyPr/>
          <a:lstStyle/>
          <a:p>
            <a:r>
              <a:rPr lang="en-US" dirty="0"/>
              <a:t>PDB format</a:t>
            </a:r>
          </a:p>
        </p:txBody>
      </p:sp>
      <p:sp>
        <p:nvSpPr>
          <p:cNvPr id="3" name="Content Placeholder 2">
            <a:extLst>
              <a:ext uri="{FF2B5EF4-FFF2-40B4-BE49-F238E27FC236}">
                <a16:creationId xmlns:a16="http://schemas.microsoft.com/office/drawing/2014/main" id="{067D501E-7DA4-3045-ADE0-C0AB52C6F3D3}"/>
              </a:ext>
            </a:extLst>
          </p:cNvPr>
          <p:cNvSpPr>
            <a:spLocks noGrp="1"/>
          </p:cNvSpPr>
          <p:nvPr>
            <p:ph idx="1"/>
          </p:nvPr>
        </p:nvSpPr>
        <p:spPr/>
        <p:txBody>
          <a:bodyPr/>
          <a:lstStyle/>
          <a:p>
            <a:r>
              <a:rPr lang="en-US" dirty="0"/>
              <a:t>File extension .</a:t>
            </a:r>
            <a:r>
              <a:rPr lang="en-US" dirty="0" err="1"/>
              <a:t>pdb</a:t>
            </a:r>
            <a:endParaRPr lang="en-US" dirty="0"/>
          </a:p>
          <a:p>
            <a:r>
              <a:rPr lang="en-US" dirty="0"/>
              <a:t>The PDB file format was invented in 1976 as a human-readable file that would allow researchers to exchange protein coordinates through a database system. Its fixed-column width format is limited to 80 columns, which was based on the width of the computer punch cards that were previously used to exchange the coordinates.</a:t>
            </a:r>
          </a:p>
          <a:p>
            <a:r>
              <a:rPr lang="en-US" dirty="0"/>
              <a:t>They can be very large files, thousands of lines describing a biomolecular structure</a:t>
            </a:r>
          </a:p>
        </p:txBody>
      </p:sp>
    </p:spTree>
    <p:extLst>
      <p:ext uri="{BB962C8B-B14F-4D97-AF65-F5344CB8AC3E}">
        <p14:creationId xmlns:p14="http://schemas.microsoft.com/office/powerpoint/2010/main" val="30102972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87F8F5-1E45-E94A-998F-FF4A49A35447}"/>
              </a:ext>
            </a:extLst>
          </p:cNvPr>
          <p:cNvSpPr>
            <a:spLocks noGrp="1"/>
          </p:cNvSpPr>
          <p:nvPr>
            <p:ph type="title"/>
          </p:nvPr>
        </p:nvSpPr>
        <p:spPr>
          <a:xfrm>
            <a:off x="0" y="263769"/>
            <a:ext cx="9144000" cy="1025695"/>
          </a:xfrm>
        </p:spPr>
        <p:txBody>
          <a:bodyPr/>
          <a:lstStyle/>
          <a:p>
            <a:r>
              <a:rPr lang="en-US" dirty="0"/>
              <a:t>File format</a:t>
            </a:r>
          </a:p>
        </p:txBody>
      </p:sp>
      <p:sp>
        <p:nvSpPr>
          <p:cNvPr id="3" name="Content Placeholder 2">
            <a:extLst>
              <a:ext uri="{FF2B5EF4-FFF2-40B4-BE49-F238E27FC236}">
                <a16:creationId xmlns:a16="http://schemas.microsoft.com/office/drawing/2014/main" id="{E6C10DA1-CC44-194B-A65D-33B2992A97D0}"/>
              </a:ext>
            </a:extLst>
          </p:cNvPr>
          <p:cNvSpPr>
            <a:spLocks noGrp="1"/>
          </p:cNvSpPr>
          <p:nvPr>
            <p:ph idx="1"/>
          </p:nvPr>
        </p:nvSpPr>
        <p:spPr>
          <a:xfrm>
            <a:off x="140677" y="1374048"/>
            <a:ext cx="9003323" cy="4712677"/>
          </a:xfrm>
        </p:spPr>
        <p:txBody>
          <a:bodyPr/>
          <a:lstStyle/>
          <a:p>
            <a:pPr marL="0" indent="0">
              <a:buNone/>
            </a:pPr>
            <a:r>
              <a:rPr lang="en-GB" sz="1108" dirty="0"/>
              <a:t>HEADER EXTRACELLULAR MATRIX 22-JAN-98 1A3I</a:t>
            </a:r>
          </a:p>
          <a:p>
            <a:pPr marL="0" indent="0">
              <a:buNone/>
            </a:pPr>
            <a:r>
              <a:rPr lang="en-GB" sz="1108" dirty="0"/>
              <a:t>TITLE X-RAY CRYSTALLOGRAPHIC DETERMINATION OF A COLLAGEN-LIKE</a:t>
            </a:r>
          </a:p>
          <a:p>
            <a:pPr marL="0" indent="0">
              <a:buNone/>
            </a:pPr>
            <a:r>
              <a:rPr lang="en-GB" sz="1108" dirty="0"/>
              <a:t>TITLE 2 PEPTIDE WITH THE REPEATING SEQUENCE (PRO-PRO-GLY)</a:t>
            </a:r>
          </a:p>
          <a:p>
            <a:pPr marL="0" indent="0">
              <a:buNone/>
            </a:pPr>
            <a:r>
              <a:rPr lang="en-GB" sz="1108" dirty="0"/>
              <a:t> ... </a:t>
            </a:r>
          </a:p>
          <a:p>
            <a:pPr marL="0" indent="0">
              <a:buNone/>
            </a:pPr>
            <a:r>
              <a:rPr lang="en-GB" sz="1108" dirty="0"/>
              <a:t>EXPDTA X-RAY DIFFRACTION </a:t>
            </a:r>
          </a:p>
          <a:p>
            <a:pPr marL="0" indent="0">
              <a:buNone/>
            </a:pPr>
            <a:r>
              <a:rPr lang="en-GB" sz="1108" dirty="0"/>
              <a:t>AUTHOR R.Z.KRAMER,L.VITAGLIANO,J.BELLA,R.BERISIO,L.MAZZARELLA, </a:t>
            </a:r>
          </a:p>
          <a:p>
            <a:pPr marL="0" indent="0">
              <a:buNone/>
            </a:pPr>
            <a:r>
              <a:rPr lang="en-GB" sz="1108" dirty="0"/>
              <a:t>AUTHOR 2 B.BRODSKY,A.ZAGARI,H.M.BERMAN </a:t>
            </a:r>
          </a:p>
          <a:p>
            <a:pPr marL="0" indent="0">
              <a:buNone/>
            </a:pPr>
            <a:r>
              <a:rPr lang="en-GB" sz="1108" dirty="0"/>
              <a:t>... </a:t>
            </a:r>
          </a:p>
          <a:p>
            <a:pPr marL="0" indent="0">
              <a:buNone/>
            </a:pPr>
            <a:r>
              <a:rPr lang="en-GB" sz="1108" dirty="0"/>
              <a:t>REMARK 350 BIOMOLECULE: 1 </a:t>
            </a:r>
          </a:p>
          <a:p>
            <a:pPr marL="0" indent="0">
              <a:buNone/>
            </a:pPr>
            <a:r>
              <a:rPr lang="en-GB" sz="1108" dirty="0"/>
              <a:t>REMARK 350 APPLY THE FOLLOWING TO CHAINS: A, B, C  </a:t>
            </a:r>
          </a:p>
          <a:p>
            <a:pPr marL="0" indent="0">
              <a:buNone/>
            </a:pPr>
            <a:r>
              <a:rPr lang="en-GB" sz="1108" dirty="0"/>
              <a:t>REMARK 350 BIOMT1 1 1.000000 0.000000 0.000000 0.00000 </a:t>
            </a:r>
          </a:p>
          <a:p>
            <a:pPr marL="0" indent="0">
              <a:buNone/>
            </a:pPr>
            <a:r>
              <a:rPr lang="en-GB" sz="1108" dirty="0"/>
              <a:t>REMARK 350 BIOMT2 1 0.000000 1.000000 0.000000 0.00000 </a:t>
            </a:r>
          </a:p>
          <a:p>
            <a:pPr marL="0" indent="0">
              <a:buNone/>
            </a:pPr>
            <a:r>
              <a:rPr lang="en-GB" sz="1108" dirty="0"/>
              <a:t>... </a:t>
            </a:r>
          </a:p>
          <a:p>
            <a:pPr marL="0" indent="0">
              <a:buNone/>
            </a:pPr>
            <a:r>
              <a:rPr lang="en-GB" sz="1108" dirty="0"/>
              <a:t>SEQRES 1 A 9 PRO PRO GLY PRO PRO GLY PRO PRO GLY </a:t>
            </a:r>
          </a:p>
          <a:p>
            <a:pPr marL="0" indent="0">
              <a:buNone/>
            </a:pPr>
            <a:r>
              <a:rPr lang="en-GB" sz="1108" dirty="0"/>
              <a:t>SEQRES 1 B 6 PRO PRO GLY PRO PRO GLY </a:t>
            </a:r>
          </a:p>
          <a:p>
            <a:pPr marL="0" indent="0">
              <a:buNone/>
            </a:pPr>
            <a:r>
              <a:rPr lang="en-GB" sz="1108" dirty="0"/>
              <a:t>SEQRES 1 C 6 PRO PRO GLY PRO PRO GLY </a:t>
            </a:r>
          </a:p>
          <a:p>
            <a:pPr marL="0" indent="0">
              <a:buNone/>
            </a:pPr>
            <a:r>
              <a:rPr lang="en-GB" sz="1108" dirty="0"/>
              <a:t>... </a:t>
            </a:r>
          </a:p>
          <a:p>
            <a:pPr marL="0" indent="0">
              <a:buNone/>
            </a:pPr>
            <a:r>
              <a:rPr lang="en-GB" sz="1108" dirty="0"/>
              <a:t>ATOM 1 N PRO A 1 8.316 21.206 21.530 1.00 17.44 N </a:t>
            </a:r>
          </a:p>
          <a:p>
            <a:pPr marL="0" indent="0">
              <a:buNone/>
            </a:pPr>
            <a:r>
              <a:rPr lang="en-GB" sz="1108" dirty="0"/>
              <a:t>ATOM 2 CA PRO A 1 7.608 20.729 20.336 1.00 17.44 C </a:t>
            </a:r>
          </a:p>
          <a:p>
            <a:pPr marL="0" indent="0">
              <a:buNone/>
            </a:pPr>
            <a:r>
              <a:rPr lang="en-GB" sz="1108" dirty="0"/>
              <a:t>ATOM 3 C PRO A 1 8.487 20.707 19.092 1.00 17.44 C </a:t>
            </a:r>
          </a:p>
          <a:p>
            <a:pPr marL="0" indent="0">
              <a:buNone/>
            </a:pPr>
            <a:r>
              <a:rPr lang="en-GB" sz="1108" dirty="0"/>
              <a:t>ATOM 4 O PRO A 1 9.466 21.457 19.005 1.00 17.44 O </a:t>
            </a:r>
          </a:p>
          <a:p>
            <a:pPr marL="0" indent="0">
              <a:buNone/>
            </a:pPr>
            <a:r>
              <a:rPr lang="en-GB" sz="1108" dirty="0"/>
              <a:t>ATOM 5 CB PRO A 1 6.460 21.723 20.211 1.00 22.26 C </a:t>
            </a:r>
          </a:p>
          <a:p>
            <a:pPr marL="0" indent="0">
              <a:buNone/>
            </a:pPr>
            <a:r>
              <a:rPr lang="en-GB" sz="1108" dirty="0"/>
              <a:t>... </a:t>
            </a:r>
          </a:p>
          <a:p>
            <a:pPr marL="0" indent="0">
              <a:buNone/>
            </a:pPr>
            <a:r>
              <a:rPr lang="en-GB" sz="1108" dirty="0"/>
              <a:t>HETATM 130 C ACY 401 3.682 22.541 11.236 1.00 21.19 C </a:t>
            </a:r>
          </a:p>
          <a:p>
            <a:pPr marL="0" indent="0">
              <a:buNone/>
            </a:pPr>
            <a:r>
              <a:rPr lang="en-GB" sz="1108" dirty="0"/>
              <a:t>HETATM 131 O ACY 401 2.807 23.097 10.553 1.00 21.19 O </a:t>
            </a:r>
          </a:p>
          <a:p>
            <a:pPr marL="0" indent="0">
              <a:buNone/>
            </a:pPr>
            <a:r>
              <a:rPr lang="en-GB" sz="1108" dirty="0"/>
              <a:t>HETATM 132 OXT ACY 401 4.306 23.101 12.291 1.00 21.19 O</a:t>
            </a:r>
            <a:endParaRPr lang="en-US" sz="1108" dirty="0"/>
          </a:p>
        </p:txBody>
      </p:sp>
      <p:sp>
        <p:nvSpPr>
          <p:cNvPr id="4" name="Frame 3">
            <a:extLst>
              <a:ext uri="{FF2B5EF4-FFF2-40B4-BE49-F238E27FC236}">
                <a16:creationId xmlns:a16="http://schemas.microsoft.com/office/drawing/2014/main" id="{FE248432-252E-F942-AA1C-1964A8DD7C6B}"/>
              </a:ext>
            </a:extLst>
          </p:cNvPr>
          <p:cNvSpPr/>
          <p:nvPr/>
        </p:nvSpPr>
        <p:spPr bwMode="auto">
          <a:xfrm>
            <a:off x="128212" y="1364254"/>
            <a:ext cx="8900041" cy="1474438"/>
          </a:xfrm>
          <a:prstGeom prst="frame">
            <a:avLst>
              <a:gd name="adj1" fmla="val 1072"/>
            </a:avLst>
          </a:prstGeom>
          <a:solidFill>
            <a:srgbClr val="FF0000"/>
          </a:solidFill>
          <a:ln w="952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84406" tIns="42203" rIns="84406" bIns="42203" numCol="1" rtlCol="0" anchor="t" anchorCtr="0" compatLnSpc="1">
            <a:prstTxWarp prst="textNoShape">
              <a:avLst/>
            </a:prstTxWarp>
          </a:bodyPr>
          <a:lstStyle/>
          <a:p>
            <a:pPr defTabSz="844083"/>
            <a:endParaRPr lang="en-US" sz="4246">
              <a:solidFill>
                <a:srgbClr val="000000"/>
              </a:solidFill>
            </a:endParaRPr>
          </a:p>
        </p:txBody>
      </p:sp>
      <p:sp>
        <p:nvSpPr>
          <p:cNvPr id="5" name="Frame 4">
            <a:extLst>
              <a:ext uri="{FF2B5EF4-FFF2-40B4-BE49-F238E27FC236}">
                <a16:creationId xmlns:a16="http://schemas.microsoft.com/office/drawing/2014/main" id="{C9638B07-0584-904D-BB7A-0A5CF4FE7D60}"/>
              </a:ext>
            </a:extLst>
          </p:cNvPr>
          <p:cNvSpPr/>
          <p:nvPr/>
        </p:nvSpPr>
        <p:spPr bwMode="auto">
          <a:xfrm>
            <a:off x="140677" y="2881429"/>
            <a:ext cx="8900041" cy="982957"/>
          </a:xfrm>
          <a:prstGeom prst="frame">
            <a:avLst>
              <a:gd name="adj1" fmla="val 2187"/>
            </a:avLst>
          </a:prstGeom>
          <a:solidFill>
            <a:srgbClr val="FF0000"/>
          </a:solidFill>
          <a:ln w="952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84406" tIns="42203" rIns="84406" bIns="42203" numCol="1" rtlCol="0" anchor="t" anchorCtr="0" compatLnSpc="1">
            <a:prstTxWarp prst="textNoShape">
              <a:avLst/>
            </a:prstTxWarp>
          </a:bodyPr>
          <a:lstStyle/>
          <a:p>
            <a:pPr defTabSz="844083"/>
            <a:endParaRPr lang="en-US" sz="4246">
              <a:solidFill>
                <a:srgbClr val="000000"/>
              </a:solidFill>
            </a:endParaRPr>
          </a:p>
        </p:txBody>
      </p:sp>
      <p:sp>
        <p:nvSpPr>
          <p:cNvPr id="6" name="Frame 5">
            <a:extLst>
              <a:ext uri="{FF2B5EF4-FFF2-40B4-BE49-F238E27FC236}">
                <a16:creationId xmlns:a16="http://schemas.microsoft.com/office/drawing/2014/main" id="{82404A89-48A4-A146-A8D5-0A753EDE365C}"/>
              </a:ext>
            </a:extLst>
          </p:cNvPr>
          <p:cNvSpPr/>
          <p:nvPr/>
        </p:nvSpPr>
        <p:spPr bwMode="auto">
          <a:xfrm>
            <a:off x="131774" y="3910685"/>
            <a:ext cx="8900041" cy="755027"/>
          </a:xfrm>
          <a:prstGeom prst="frame">
            <a:avLst>
              <a:gd name="adj1" fmla="val 3274"/>
            </a:avLst>
          </a:prstGeom>
          <a:solidFill>
            <a:srgbClr val="FF0000"/>
          </a:solidFill>
          <a:ln w="952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84406" tIns="42203" rIns="84406" bIns="42203" numCol="1" rtlCol="0" anchor="t" anchorCtr="0" compatLnSpc="1">
            <a:prstTxWarp prst="textNoShape">
              <a:avLst/>
            </a:prstTxWarp>
          </a:bodyPr>
          <a:lstStyle/>
          <a:p>
            <a:pPr defTabSz="844083"/>
            <a:endParaRPr lang="en-US" sz="4246">
              <a:solidFill>
                <a:srgbClr val="000000"/>
              </a:solidFill>
            </a:endParaRPr>
          </a:p>
        </p:txBody>
      </p:sp>
      <p:sp>
        <p:nvSpPr>
          <p:cNvPr id="7" name="Frame 6">
            <a:extLst>
              <a:ext uri="{FF2B5EF4-FFF2-40B4-BE49-F238E27FC236}">
                <a16:creationId xmlns:a16="http://schemas.microsoft.com/office/drawing/2014/main" id="{76D5BD97-80DC-9747-B7B9-BF127AF1F33D}"/>
              </a:ext>
            </a:extLst>
          </p:cNvPr>
          <p:cNvSpPr/>
          <p:nvPr/>
        </p:nvSpPr>
        <p:spPr bwMode="auto">
          <a:xfrm>
            <a:off x="131774" y="4808166"/>
            <a:ext cx="8900041" cy="1786065"/>
          </a:xfrm>
          <a:prstGeom prst="frame">
            <a:avLst>
              <a:gd name="adj1" fmla="val 1479"/>
            </a:avLst>
          </a:prstGeom>
          <a:solidFill>
            <a:srgbClr val="FF0000"/>
          </a:solidFill>
          <a:ln w="952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84406" tIns="42203" rIns="84406" bIns="42203" numCol="1" rtlCol="0" anchor="t" anchorCtr="0" compatLnSpc="1">
            <a:prstTxWarp prst="textNoShape">
              <a:avLst/>
            </a:prstTxWarp>
          </a:bodyPr>
          <a:lstStyle/>
          <a:p>
            <a:pPr defTabSz="844083"/>
            <a:endParaRPr lang="en-US" sz="4246">
              <a:solidFill>
                <a:srgbClr val="000000"/>
              </a:solidFill>
            </a:endParaRPr>
          </a:p>
        </p:txBody>
      </p:sp>
      <p:sp>
        <p:nvSpPr>
          <p:cNvPr id="8" name="TextBox 7">
            <a:extLst>
              <a:ext uri="{FF2B5EF4-FFF2-40B4-BE49-F238E27FC236}">
                <a16:creationId xmlns:a16="http://schemas.microsoft.com/office/drawing/2014/main" id="{AC1B308A-83F9-764A-B4FA-58D2DCB271E1}"/>
              </a:ext>
            </a:extLst>
          </p:cNvPr>
          <p:cNvSpPr txBox="1"/>
          <p:nvPr/>
        </p:nvSpPr>
        <p:spPr>
          <a:xfrm>
            <a:off x="5481059" y="1780943"/>
            <a:ext cx="3429667" cy="603883"/>
          </a:xfrm>
          <a:prstGeom prst="rect">
            <a:avLst/>
          </a:prstGeom>
          <a:noFill/>
        </p:spPr>
        <p:txBody>
          <a:bodyPr wrap="square" rtlCol="0">
            <a:spAutoFit/>
          </a:bodyPr>
          <a:lstStyle/>
          <a:p>
            <a:r>
              <a:rPr lang="en-GB" sz="1662" dirty="0">
                <a:solidFill>
                  <a:srgbClr val="FF0000"/>
                </a:solidFill>
              </a:rPr>
              <a:t>HEADER, TITLE and AUTHOR and experimental details </a:t>
            </a:r>
            <a:endParaRPr lang="en-US" sz="1662" dirty="0">
              <a:solidFill>
                <a:srgbClr val="FF0000"/>
              </a:solidFill>
            </a:endParaRPr>
          </a:p>
        </p:txBody>
      </p:sp>
      <p:sp>
        <p:nvSpPr>
          <p:cNvPr id="9" name="TextBox 8">
            <a:extLst>
              <a:ext uri="{FF2B5EF4-FFF2-40B4-BE49-F238E27FC236}">
                <a16:creationId xmlns:a16="http://schemas.microsoft.com/office/drawing/2014/main" id="{3B61BE9F-0CA9-B843-B8F8-45F423267447}"/>
              </a:ext>
            </a:extLst>
          </p:cNvPr>
          <p:cNvSpPr txBox="1"/>
          <p:nvPr/>
        </p:nvSpPr>
        <p:spPr>
          <a:xfrm>
            <a:off x="4955745" y="2956219"/>
            <a:ext cx="4188255" cy="944746"/>
          </a:xfrm>
          <a:prstGeom prst="rect">
            <a:avLst/>
          </a:prstGeom>
          <a:noFill/>
        </p:spPr>
        <p:txBody>
          <a:bodyPr wrap="square" rtlCol="0">
            <a:spAutoFit/>
          </a:bodyPr>
          <a:lstStyle/>
          <a:p>
            <a:r>
              <a:rPr lang="en-GB" sz="1662" dirty="0">
                <a:solidFill>
                  <a:srgbClr val="FF0000"/>
                </a:solidFill>
              </a:rPr>
              <a:t>Free-form annotation, can give details of multimer</a:t>
            </a:r>
          </a:p>
          <a:p>
            <a:endParaRPr lang="en-US" sz="2215" dirty="0"/>
          </a:p>
        </p:txBody>
      </p:sp>
      <p:sp>
        <p:nvSpPr>
          <p:cNvPr id="10" name="TextBox 9">
            <a:extLst>
              <a:ext uri="{FF2B5EF4-FFF2-40B4-BE49-F238E27FC236}">
                <a16:creationId xmlns:a16="http://schemas.microsoft.com/office/drawing/2014/main" id="{E67C4877-3767-824D-868B-F000F651766A}"/>
              </a:ext>
            </a:extLst>
          </p:cNvPr>
          <p:cNvSpPr txBox="1"/>
          <p:nvPr/>
        </p:nvSpPr>
        <p:spPr>
          <a:xfrm>
            <a:off x="4861367" y="4088757"/>
            <a:ext cx="4060043" cy="603883"/>
          </a:xfrm>
          <a:prstGeom prst="rect">
            <a:avLst/>
          </a:prstGeom>
          <a:noFill/>
        </p:spPr>
        <p:txBody>
          <a:bodyPr wrap="square" rtlCol="0">
            <a:spAutoFit/>
          </a:bodyPr>
          <a:lstStyle/>
          <a:p>
            <a:r>
              <a:rPr lang="en-GB" sz="1662" dirty="0">
                <a:solidFill>
                  <a:srgbClr val="FF0000"/>
                </a:solidFill>
              </a:rPr>
              <a:t>Give the sequences of the peptide chains</a:t>
            </a:r>
            <a:endParaRPr lang="en-US" sz="1662" dirty="0">
              <a:solidFill>
                <a:srgbClr val="FF0000"/>
              </a:solidFill>
            </a:endParaRPr>
          </a:p>
        </p:txBody>
      </p:sp>
      <p:sp>
        <p:nvSpPr>
          <p:cNvPr id="11" name="TextBox 10">
            <a:extLst>
              <a:ext uri="{FF2B5EF4-FFF2-40B4-BE49-F238E27FC236}">
                <a16:creationId xmlns:a16="http://schemas.microsoft.com/office/drawing/2014/main" id="{79A44E70-8937-2E42-8C31-95EB8F505BF3}"/>
              </a:ext>
            </a:extLst>
          </p:cNvPr>
          <p:cNvSpPr txBox="1"/>
          <p:nvPr/>
        </p:nvSpPr>
        <p:spPr>
          <a:xfrm>
            <a:off x="4508785" y="4964871"/>
            <a:ext cx="4401941" cy="603883"/>
          </a:xfrm>
          <a:prstGeom prst="rect">
            <a:avLst/>
          </a:prstGeom>
          <a:noFill/>
        </p:spPr>
        <p:txBody>
          <a:bodyPr wrap="square" rtlCol="0">
            <a:spAutoFit/>
          </a:bodyPr>
          <a:lstStyle/>
          <a:p>
            <a:r>
              <a:rPr lang="en-GB" sz="1662" dirty="0">
                <a:solidFill>
                  <a:srgbClr val="FF0000"/>
                </a:solidFill>
              </a:rPr>
              <a:t>ATOM records describe the coordinates of the atoms that are part of the protein.</a:t>
            </a:r>
            <a:endParaRPr lang="en-US" sz="1662" dirty="0">
              <a:solidFill>
                <a:srgbClr val="FF0000"/>
              </a:solidFill>
            </a:endParaRPr>
          </a:p>
        </p:txBody>
      </p:sp>
      <p:sp>
        <p:nvSpPr>
          <p:cNvPr id="12" name="TextBox 11">
            <a:extLst>
              <a:ext uri="{FF2B5EF4-FFF2-40B4-BE49-F238E27FC236}">
                <a16:creationId xmlns:a16="http://schemas.microsoft.com/office/drawing/2014/main" id="{E35722DA-A515-854D-9A03-87C2351D3F40}"/>
              </a:ext>
            </a:extLst>
          </p:cNvPr>
          <p:cNvSpPr txBox="1"/>
          <p:nvPr/>
        </p:nvSpPr>
        <p:spPr>
          <a:xfrm>
            <a:off x="4466047" y="5772421"/>
            <a:ext cx="4537276" cy="859659"/>
          </a:xfrm>
          <a:prstGeom prst="rect">
            <a:avLst/>
          </a:prstGeom>
          <a:noFill/>
        </p:spPr>
        <p:txBody>
          <a:bodyPr wrap="square" rtlCol="0">
            <a:spAutoFit/>
          </a:bodyPr>
          <a:lstStyle/>
          <a:p>
            <a:r>
              <a:rPr lang="en-GB" sz="1662" dirty="0">
                <a:solidFill>
                  <a:srgbClr val="FF0000"/>
                </a:solidFill>
              </a:rPr>
              <a:t>HETATM describe coordinates of those atoms which are not part of the protein molecule</a:t>
            </a:r>
            <a:endParaRPr lang="en-US" sz="1662" dirty="0">
              <a:solidFill>
                <a:srgbClr val="FF0000"/>
              </a:solidFill>
            </a:endParaRPr>
          </a:p>
        </p:txBody>
      </p:sp>
    </p:spTree>
    <p:extLst>
      <p:ext uri="{BB962C8B-B14F-4D97-AF65-F5344CB8AC3E}">
        <p14:creationId xmlns:p14="http://schemas.microsoft.com/office/powerpoint/2010/main" val="18252271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B7C0E-C6A4-B644-B53C-BC492C6D2A81}"/>
              </a:ext>
            </a:extLst>
          </p:cNvPr>
          <p:cNvSpPr>
            <a:spLocks noGrp="1"/>
          </p:cNvSpPr>
          <p:nvPr>
            <p:ph type="title"/>
          </p:nvPr>
        </p:nvSpPr>
        <p:spPr/>
        <p:txBody>
          <a:bodyPr/>
          <a:lstStyle/>
          <a:p>
            <a:r>
              <a:rPr lang="en-US" dirty="0"/>
              <a:t>Full Drug Discovery Process</a:t>
            </a:r>
          </a:p>
        </p:txBody>
      </p:sp>
      <p:pic>
        <p:nvPicPr>
          <p:cNvPr id="9" name="Content Placeholder 8" descr="Graphical user interface, text, application&#10;&#10;Description automatically generated">
            <a:extLst>
              <a:ext uri="{FF2B5EF4-FFF2-40B4-BE49-F238E27FC236}">
                <a16:creationId xmlns:a16="http://schemas.microsoft.com/office/drawing/2014/main" id="{7AF6CEBD-C9F7-984D-901C-5E4EA1455579}"/>
              </a:ext>
            </a:extLst>
          </p:cNvPr>
          <p:cNvPicPr>
            <a:picLocks noGrp="1" noChangeAspect="1"/>
          </p:cNvPicPr>
          <p:nvPr>
            <p:ph idx="1"/>
          </p:nvPr>
        </p:nvPicPr>
        <p:blipFill>
          <a:blip r:embed="rId2"/>
          <a:stretch>
            <a:fillRect/>
          </a:stretch>
        </p:blipFill>
        <p:spPr>
          <a:xfrm>
            <a:off x="683568" y="2060848"/>
            <a:ext cx="7707856" cy="2016224"/>
          </a:xfrm>
        </p:spPr>
      </p:pic>
      <p:sp>
        <p:nvSpPr>
          <p:cNvPr id="10" name="Down Arrow 9">
            <a:extLst>
              <a:ext uri="{FF2B5EF4-FFF2-40B4-BE49-F238E27FC236}">
                <a16:creationId xmlns:a16="http://schemas.microsoft.com/office/drawing/2014/main" id="{733C7F21-79BD-B641-83A2-B321F335929A}"/>
              </a:ext>
            </a:extLst>
          </p:cNvPr>
          <p:cNvSpPr/>
          <p:nvPr/>
        </p:nvSpPr>
        <p:spPr bwMode="auto">
          <a:xfrm rot="10800000" flipH="1">
            <a:off x="1835696" y="3501008"/>
            <a:ext cx="288032" cy="1368152"/>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1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11" name="TextBox 10">
            <a:extLst>
              <a:ext uri="{FF2B5EF4-FFF2-40B4-BE49-F238E27FC236}">
                <a16:creationId xmlns:a16="http://schemas.microsoft.com/office/drawing/2014/main" id="{3CE193A7-FF57-624E-AA04-1FBF794CA6E8}"/>
              </a:ext>
            </a:extLst>
          </p:cNvPr>
          <p:cNvSpPr txBox="1"/>
          <p:nvPr/>
        </p:nvSpPr>
        <p:spPr>
          <a:xfrm>
            <a:off x="1763688" y="4869160"/>
            <a:ext cx="5028941" cy="461665"/>
          </a:xfrm>
          <a:prstGeom prst="rect">
            <a:avLst/>
          </a:prstGeom>
          <a:noFill/>
        </p:spPr>
        <p:txBody>
          <a:bodyPr wrap="none" rtlCol="0">
            <a:spAutoFit/>
          </a:bodyPr>
          <a:lstStyle/>
          <a:p>
            <a:r>
              <a:rPr lang="en-US" b="0" dirty="0"/>
              <a:t>This is the part we will be looking at</a:t>
            </a:r>
          </a:p>
        </p:txBody>
      </p:sp>
    </p:spTree>
    <p:extLst>
      <p:ext uri="{BB962C8B-B14F-4D97-AF65-F5344CB8AC3E}">
        <p14:creationId xmlns:p14="http://schemas.microsoft.com/office/powerpoint/2010/main" val="1361425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631B1-AC73-7543-8FFA-E6B8D0CC86D4}"/>
              </a:ext>
            </a:extLst>
          </p:cNvPr>
          <p:cNvSpPr>
            <a:spLocks noGrp="1"/>
          </p:cNvSpPr>
          <p:nvPr>
            <p:ph type="title"/>
          </p:nvPr>
        </p:nvSpPr>
        <p:spPr/>
        <p:txBody>
          <a:bodyPr/>
          <a:lstStyle/>
          <a:p>
            <a:r>
              <a:rPr lang="en-US" sz="3600" dirty="0"/>
              <a:t>Why does a PDB need to be checked?</a:t>
            </a:r>
          </a:p>
        </p:txBody>
      </p:sp>
      <p:pic>
        <p:nvPicPr>
          <p:cNvPr id="5" name="Content Placeholder 4" descr="Text&#10;&#10;Description automatically generated">
            <a:extLst>
              <a:ext uri="{FF2B5EF4-FFF2-40B4-BE49-F238E27FC236}">
                <a16:creationId xmlns:a16="http://schemas.microsoft.com/office/drawing/2014/main" id="{FBD66F33-39E0-5640-8A97-BD7D2904A971}"/>
              </a:ext>
            </a:extLst>
          </p:cNvPr>
          <p:cNvPicPr>
            <a:picLocks noGrp="1" noChangeAspect="1"/>
          </p:cNvPicPr>
          <p:nvPr>
            <p:ph idx="1"/>
          </p:nvPr>
        </p:nvPicPr>
        <p:blipFill>
          <a:blip r:embed="rId2"/>
          <a:stretch>
            <a:fillRect/>
          </a:stretch>
        </p:blipFill>
        <p:spPr>
          <a:xfrm>
            <a:off x="1734708" y="1295400"/>
            <a:ext cx="5674583" cy="5105400"/>
          </a:xfrm>
        </p:spPr>
      </p:pic>
    </p:spTree>
    <p:extLst>
      <p:ext uri="{BB962C8B-B14F-4D97-AF65-F5344CB8AC3E}">
        <p14:creationId xmlns:p14="http://schemas.microsoft.com/office/powerpoint/2010/main" val="24687734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DD0630-0CD2-6046-B601-DDE304EBB9E2}"/>
              </a:ext>
            </a:extLst>
          </p:cNvPr>
          <p:cNvSpPr>
            <a:spLocks noGrp="1"/>
          </p:cNvSpPr>
          <p:nvPr>
            <p:ph type="title"/>
          </p:nvPr>
        </p:nvSpPr>
        <p:spPr/>
        <p:txBody>
          <a:bodyPr/>
          <a:lstStyle/>
          <a:p>
            <a:r>
              <a:rPr lang="en-US" dirty="0"/>
              <a:t>Water molecules and H-bonds</a:t>
            </a:r>
          </a:p>
        </p:txBody>
      </p:sp>
      <p:pic>
        <p:nvPicPr>
          <p:cNvPr id="9" name="Content Placeholder 8" descr="A picture containing indoor, colorful&#10;&#10;Description automatically generated">
            <a:extLst>
              <a:ext uri="{FF2B5EF4-FFF2-40B4-BE49-F238E27FC236}">
                <a16:creationId xmlns:a16="http://schemas.microsoft.com/office/drawing/2014/main" id="{AED5C2CA-B26B-3749-A020-1CFA6C41A198}"/>
              </a:ext>
            </a:extLst>
          </p:cNvPr>
          <p:cNvPicPr>
            <a:picLocks noGrp="1" noChangeAspect="1"/>
          </p:cNvPicPr>
          <p:nvPr>
            <p:ph idx="1"/>
          </p:nvPr>
        </p:nvPicPr>
        <p:blipFill>
          <a:blip r:embed="rId2"/>
          <a:stretch>
            <a:fillRect/>
          </a:stretch>
        </p:blipFill>
        <p:spPr>
          <a:xfrm>
            <a:off x="827584" y="1556792"/>
            <a:ext cx="7416824" cy="4968321"/>
          </a:xfrm>
        </p:spPr>
      </p:pic>
    </p:spTree>
    <p:extLst>
      <p:ext uri="{BB962C8B-B14F-4D97-AF65-F5344CB8AC3E}">
        <p14:creationId xmlns:p14="http://schemas.microsoft.com/office/powerpoint/2010/main" val="18239403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0E4F7-3BCB-DA49-B097-29744E37025A}"/>
              </a:ext>
            </a:extLst>
          </p:cNvPr>
          <p:cNvSpPr>
            <a:spLocks noGrp="1"/>
          </p:cNvSpPr>
          <p:nvPr>
            <p:ph type="title"/>
          </p:nvPr>
        </p:nvSpPr>
        <p:spPr/>
        <p:txBody>
          <a:bodyPr/>
          <a:lstStyle/>
          <a:p>
            <a:r>
              <a:rPr lang="en-US" dirty="0"/>
              <a:t>After</a:t>
            </a:r>
          </a:p>
        </p:txBody>
      </p:sp>
      <p:pic>
        <p:nvPicPr>
          <p:cNvPr id="5" name="Content Placeholder 4" descr="A picture containing indoor, computer, computer, black&#10;&#10;Description automatically generated">
            <a:extLst>
              <a:ext uri="{FF2B5EF4-FFF2-40B4-BE49-F238E27FC236}">
                <a16:creationId xmlns:a16="http://schemas.microsoft.com/office/drawing/2014/main" id="{F69EC063-0512-2E48-921C-951F6FE9AFFE}"/>
              </a:ext>
            </a:extLst>
          </p:cNvPr>
          <p:cNvPicPr>
            <a:picLocks noGrp="1" noChangeAspect="1"/>
          </p:cNvPicPr>
          <p:nvPr>
            <p:ph idx="1"/>
          </p:nvPr>
        </p:nvPicPr>
        <p:blipFill>
          <a:blip r:embed="rId2"/>
          <a:stretch>
            <a:fillRect/>
          </a:stretch>
        </p:blipFill>
        <p:spPr>
          <a:xfrm>
            <a:off x="683568" y="1484784"/>
            <a:ext cx="7621458" cy="5105400"/>
          </a:xfrm>
        </p:spPr>
      </p:pic>
    </p:spTree>
    <p:extLst>
      <p:ext uri="{BB962C8B-B14F-4D97-AF65-F5344CB8AC3E}">
        <p14:creationId xmlns:p14="http://schemas.microsoft.com/office/powerpoint/2010/main" val="18233421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3BAAD-327D-5E4E-8D4B-D8ABDD223487}"/>
              </a:ext>
            </a:extLst>
          </p:cNvPr>
          <p:cNvSpPr>
            <a:spLocks noGrp="1"/>
          </p:cNvSpPr>
          <p:nvPr>
            <p:ph type="title"/>
          </p:nvPr>
        </p:nvSpPr>
        <p:spPr/>
        <p:txBody>
          <a:bodyPr/>
          <a:lstStyle/>
          <a:p>
            <a:r>
              <a:rPr lang="en-US" dirty="0"/>
              <a:t>My PDB does not have a ligand</a:t>
            </a:r>
          </a:p>
        </p:txBody>
      </p:sp>
      <p:sp>
        <p:nvSpPr>
          <p:cNvPr id="3" name="Content Placeholder 2">
            <a:extLst>
              <a:ext uri="{FF2B5EF4-FFF2-40B4-BE49-F238E27FC236}">
                <a16:creationId xmlns:a16="http://schemas.microsoft.com/office/drawing/2014/main" id="{DB4E6709-1FA2-6A4C-93F6-D6A2BD8367D4}"/>
              </a:ext>
            </a:extLst>
          </p:cNvPr>
          <p:cNvSpPr>
            <a:spLocks noGrp="1"/>
          </p:cNvSpPr>
          <p:nvPr>
            <p:ph idx="1"/>
          </p:nvPr>
        </p:nvSpPr>
        <p:spPr/>
        <p:txBody>
          <a:bodyPr/>
          <a:lstStyle/>
          <a:p>
            <a:r>
              <a:rPr lang="en-US" dirty="0"/>
              <a:t>How can I define the binding site?</a:t>
            </a:r>
          </a:p>
          <a:p>
            <a:endParaRPr lang="en-US" dirty="0"/>
          </a:p>
          <a:p>
            <a:r>
              <a:rPr lang="en-US" dirty="0"/>
              <a:t>Use a related protein that contains a ligand.</a:t>
            </a:r>
          </a:p>
          <a:p>
            <a:endParaRPr lang="en-US" dirty="0"/>
          </a:p>
          <a:p>
            <a:r>
              <a:rPr lang="en-US" dirty="0"/>
              <a:t>Put a ligand into active site manually</a:t>
            </a:r>
          </a:p>
          <a:p>
            <a:pPr marL="0" indent="0">
              <a:buNone/>
            </a:pPr>
            <a:endParaRPr lang="en-US" dirty="0"/>
          </a:p>
        </p:txBody>
      </p:sp>
    </p:spTree>
    <p:extLst>
      <p:ext uri="{BB962C8B-B14F-4D97-AF65-F5344CB8AC3E}">
        <p14:creationId xmlns:p14="http://schemas.microsoft.com/office/powerpoint/2010/main" val="5230804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5781D-8184-E24E-81F9-D571394B5D80}"/>
              </a:ext>
            </a:extLst>
          </p:cNvPr>
          <p:cNvSpPr>
            <a:spLocks noGrp="1"/>
          </p:cNvSpPr>
          <p:nvPr>
            <p:ph type="title"/>
          </p:nvPr>
        </p:nvSpPr>
        <p:spPr/>
        <p:txBody>
          <a:bodyPr/>
          <a:lstStyle/>
          <a:p>
            <a:r>
              <a:rPr lang="en-US" dirty="0"/>
              <a:t>Docking</a:t>
            </a:r>
          </a:p>
        </p:txBody>
      </p:sp>
      <p:sp>
        <p:nvSpPr>
          <p:cNvPr id="3" name="Content Placeholder 2">
            <a:extLst>
              <a:ext uri="{FF2B5EF4-FFF2-40B4-BE49-F238E27FC236}">
                <a16:creationId xmlns:a16="http://schemas.microsoft.com/office/drawing/2014/main" id="{7AAA4B2A-3526-9148-BFC8-B197E0C61F04}"/>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598225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C76EE-B3CC-3A4A-BB56-2A5CC2D39B69}"/>
              </a:ext>
            </a:extLst>
          </p:cNvPr>
          <p:cNvSpPr>
            <a:spLocks noGrp="1"/>
          </p:cNvSpPr>
          <p:nvPr>
            <p:ph type="title"/>
          </p:nvPr>
        </p:nvSpPr>
        <p:spPr/>
        <p:txBody>
          <a:bodyPr/>
          <a:lstStyle/>
          <a:p>
            <a:r>
              <a:rPr lang="en-US" dirty="0"/>
              <a:t>Accessing online</a:t>
            </a:r>
          </a:p>
        </p:txBody>
      </p:sp>
      <p:sp>
        <p:nvSpPr>
          <p:cNvPr id="3" name="Content Placeholder 2">
            <a:extLst>
              <a:ext uri="{FF2B5EF4-FFF2-40B4-BE49-F238E27FC236}">
                <a16:creationId xmlns:a16="http://schemas.microsoft.com/office/drawing/2014/main" id="{091717FF-2814-2F4A-8006-B4E4C8ECE337}"/>
              </a:ext>
            </a:extLst>
          </p:cNvPr>
          <p:cNvSpPr>
            <a:spLocks noGrp="1"/>
          </p:cNvSpPr>
          <p:nvPr>
            <p:ph idx="1"/>
          </p:nvPr>
        </p:nvSpPr>
        <p:spPr/>
        <p:txBody>
          <a:bodyPr/>
          <a:lstStyle/>
          <a:p>
            <a:r>
              <a:rPr lang="en-US" dirty="0"/>
              <a:t>Most of the opensource </a:t>
            </a:r>
            <a:r>
              <a:rPr lang="en-US" dirty="0" err="1"/>
              <a:t>compchem</a:t>
            </a:r>
            <a:r>
              <a:rPr lang="en-US" dirty="0"/>
              <a:t> tools are written on UNIX platforms (Mac OSX, Linux).</a:t>
            </a:r>
          </a:p>
          <a:p>
            <a:r>
              <a:rPr lang="en-US" dirty="0"/>
              <a:t>Some of the operations are computationally expensive</a:t>
            </a:r>
          </a:p>
          <a:p>
            <a:r>
              <a:rPr lang="en-US" dirty="0"/>
              <a:t>For users not comfortable using the command line installation can be intimidating.</a:t>
            </a:r>
          </a:p>
          <a:p>
            <a:r>
              <a:rPr lang="en-US" dirty="0"/>
              <a:t>Can we access the tools simply using a web browser?</a:t>
            </a:r>
          </a:p>
          <a:p>
            <a:r>
              <a:rPr lang="en-US" dirty="0"/>
              <a:t>Perhaps even on iPad?</a:t>
            </a:r>
          </a:p>
        </p:txBody>
      </p:sp>
    </p:spTree>
    <p:extLst>
      <p:ext uri="{BB962C8B-B14F-4D97-AF65-F5344CB8AC3E}">
        <p14:creationId xmlns:p14="http://schemas.microsoft.com/office/powerpoint/2010/main" val="9325598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D7E53-503B-D044-9675-6054BA9A759E}"/>
              </a:ext>
            </a:extLst>
          </p:cNvPr>
          <p:cNvSpPr>
            <a:spLocks noGrp="1"/>
          </p:cNvSpPr>
          <p:nvPr>
            <p:ph type="title"/>
          </p:nvPr>
        </p:nvSpPr>
        <p:spPr/>
        <p:txBody>
          <a:bodyPr/>
          <a:lstStyle/>
          <a:p>
            <a:r>
              <a:rPr lang="en-US" dirty="0"/>
              <a:t>Jupyter</a:t>
            </a:r>
          </a:p>
        </p:txBody>
      </p:sp>
      <p:sp>
        <p:nvSpPr>
          <p:cNvPr id="3" name="Content Placeholder 2">
            <a:extLst>
              <a:ext uri="{FF2B5EF4-FFF2-40B4-BE49-F238E27FC236}">
                <a16:creationId xmlns:a16="http://schemas.microsoft.com/office/drawing/2014/main" id="{A39F4727-6C1A-F145-A2DC-E542020536D4}"/>
              </a:ext>
            </a:extLst>
          </p:cNvPr>
          <p:cNvSpPr>
            <a:spLocks noGrp="1"/>
          </p:cNvSpPr>
          <p:nvPr>
            <p:ph idx="1"/>
          </p:nvPr>
        </p:nvSpPr>
        <p:spPr>
          <a:xfrm>
            <a:off x="35496" y="1268760"/>
            <a:ext cx="8928992" cy="5105400"/>
          </a:xfrm>
        </p:spPr>
        <p:txBody>
          <a:bodyPr/>
          <a:lstStyle/>
          <a:p>
            <a:r>
              <a:rPr lang="en-US" sz="2400" dirty="0"/>
              <a:t>First upload files</a:t>
            </a:r>
          </a:p>
          <a:p>
            <a:endParaRPr lang="en-US" dirty="0"/>
          </a:p>
          <a:p>
            <a:endParaRPr lang="en-US" dirty="0"/>
          </a:p>
          <a:p>
            <a:endParaRPr lang="en-US" dirty="0"/>
          </a:p>
          <a:p>
            <a:r>
              <a:rPr lang="en-US" sz="2400" dirty="0"/>
              <a:t>As shown here</a:t>
            </a:r>
          </a:p>
          <a:p>
            <a:endParaRPr lang="en-US" dirty="0"/>
          </a:p>
          <a:p>
            <a:endParaRPr lang="en-US" dirty="0"/>
          </a:p>
        </p:txBody>
      </p:sp>
      <p:pic>
        <p:nvPicPr>
          <p:cNvPr id="4" name="Picture 3" descr="A screenshot of a cell phone&#10;&#10;Description automatically generated">
            <a:extLst>
              <a:ext uri="{FF2B5EF4-FFF2-40B4-BE49-F238E27FC236}">
                <a16:creationId xmlns:a16="http://schemas.microsoft.com/office/drawing/2014/main" id="{53BD5E38-5701-6442-909E-343DBC556BC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1187624" y="1916832"/>
            <a:ext cx="5727700" cy="1677035"/>
          </a:xfrm>
          <a:prstGeom prst="rect">
            <a:avLst/>
          </a:prstGeom>
        </p:spPr>
      </p:pic>
      <p:pic>
        <p:nvPicPr>
          <p:cNvPr id="5" name="Picture 4" descr="A screenshot of a cell phone&#10;&#10;Description automatically generated">
            <a:extLst>
              <a:ext uri="{FF2B5EF4-FFF2-40B4-BE49-F238E27FC236}">
                <a16:creationId xmlns:a16="http://schemas.microsoft.com/office/drawing/2014/main" id="{BAC9D740-A99C-5E44-9284-6781AAAD8D55}"/>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115616" y="4005064"/>
            <a:ext cx="5727700" cy="2620645"/>
          </a:xfrm>
          <a:prstGeom prst="rect">
            <a:avLst/>
          </a:prstGeom>
        </p:spPr>
      </p:pic>
    </p:spTree>
    <p:extLst>
      <p:ext uri="{BB962C8B-B14F-4D97-AF65-F5344CB8AC3E}">
        <p14:creationId xmlns:p14="http://schemas.microsoft.com/office/powerpoint/2010/main" val="15337936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3354E-732E-1040-8B7B-7B817ADB2D44}"/>
              </a:ext>
            </a:extLst>
          </p:cNvPr>
          <p:cNvSpPr>
            <a:spLocks noGrp="1"/>
          </p:cNvSpPr>
          <p:nvPr>
            <p:ph type="title"/>
          </p:nvPr>
        </p:nvSpPr>
        <p:spPr/>
        <p:txBody>
          <a:bodyPr/>
          <a:lstStyle/>
          <a:p>
            <a:r>
              <a:rPr lang="en-US" dirty="0"/>
              <a:t>Click on the notebook file to open</a:t>
            </a:r>
          </a:p>
        </p:txBody>
      </p:sp>
      <p:sp>
        <p:nvSpPr>
          <p:cNvPr id="3" name="Content Placeholder 2">
            <a:extLst>
              <a:ext uri="{FF2B5EF4-FFF2-40B4-BE49-F238E27FC236}">
                <a16:creationId xmlns:a16="http://schemas.microsoft.com/office/drawing/2014/main" id="{23EF0040-5682-A44A-B7E4-B966FE6820B5}"/>
              </a:ext>
            </a:extLst>
          </p:cNvPr>
          <p:cNvSpPr>
            <a:spLocks noGrp="1"/>
          </p:cNvSpPr>
          <p:nvPr>
            <p:ph idx="1"/>
          </p:nvPr>
        </p:nvSpPr>
        <p:spPr/>
        <p:txBody>
          <a:bodyPr/>
          <a:lstStyle/>
          <a:p>
            <a:endParaRPr lang="en-US" dirty="0"/>
          </a:p>
        </p:txBody>
      </p:sp>
      <p:pic>
        <p:nvPicPr>
          <p:cNvPr id="4" name="Picture 3" descr="A screenshot of a cell phone&#10;&#10;Description automatically generated">
            <a:extLst>
              <a:ext uri="{FF2B5EF4-FFF2-40B4-BE49-F238E27FC236}">
                <a16:creationId xmlns:a16="http://schemas.microsoft.com/office/drawing/2014/main" id="{9FF77251-9FEE-824B-9F33-32394FE7A272}"/>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971600" y="1700808"/>
            <a:ext cx="5727700" cy="2947035"/>
          </a:xfrm>
          <a:prstGeom prst="rect">
            <a:avLst/>
          </a:prstGeom>
        </p:spPr>
      </p:pic>
    </p:spTree>
    <p:extLst>
      <p:ext uri="{BB962C8B-B14F-4D97-AF65-F5344CB8AC3E}">
        <p14:creationId xmlns:p14="http://schemas.microsoft.com/office/powerpoint/2010/main" val="32934888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1278F-7B66-2D43-A151-7A7166619164}"/>
              </a:ext>
            </a:extLst>
          </p:cNvPr>
          <p:cNvSpPr>
            <a:spLocks noGrp="1"/>
          </p:cNvSpPr>
          <p:nvPr>
            <p:ph type="title"/>
          </p:nvPr>
        </p:nvSpPr>
        <p:spPr/>
        <p:txBody>
          <a:bodyPr/>
          <a:lstStyle/>
          <a:p>
            <a:r>
              <a:rPr lang="en-US" dirty="0"/>
              <a:t>A couple of points</a:t>
            </a:r>
          </a:p>
        </p:txBody>
      </p:sp>
      <p:sp>
        <p:nvSpPr>
          <p:cNvPr id="3" name="Content Placeholder 2">
            <a:extLst>
              <a:ext uri="{FF2B5EF4-FFF2-40B4-BE49-F238E27FC236}">
                <a16:creationId xmlns:a16="http://schemas.microsoft.com/office/drawing/2014/main" id="{0D245445-0E51-774A-887F-5157D4524CE6}"/>
              </a:ext>
            </a:extLst>
          </p:cNvPr>
          <p:cNvSpPr>
            <a:spLocks noGrp="1"/>
          </p:cNvSpPr>
          <p:nvPr>
            <p:ph idx="1"/>
          </p:nvPr>
        </p:nvSpPr>
        <p:spPr/>
        <p:txBody>
          <a:bodyPr/>
          <a:lstStyle/>
          <a:p>
            <a:r>
              <a:rPr lang="en-GB" sz="2000" dirty="0"/>
              <a:t>Users should keep the Jupyter notebook open and connected during the whole time.  Small network outages on the user side should not be a problem, as long as the user doesn't close the browser (tab).  If the browser (tab) gets closed, the following will happen:</a:t>
            </a:r>
          </a:p>
          <a:p>
            <a:r>
              <a:rPr lang="en-GB" sz="2000" dirty="0"/>
              <a:t>If the user doesn't open the notebook again within ~5 minutes, the cluster will kill the notebook job, as it is considered idle.</a:t>
            </a:r>
          </a:p>
          <a:p>
            <a:r>
              <a:rPr lang="en-GB" sz="2000" dirty="0"/>
              <a:t>If the user logs in again, they can open the notebook again (e.g. from </a:t>
            </a:r>
            <a:r>
              <a:rPr lang="en-GB" sz="2000" dirty="0" err="1"/>
              <a:t>Jupyter's</a:t>
            </a:r>
            <a:r>
              <a:rPr lang="en-GB" sz="2000" dirty="0"/>
              <a:t> "Running" tab), and it will actually reattach to the running kernel process, but the updates from the SMINA process won't show up in the notebook. Hence, it's difficult for the user to tell when SMINA is finished, or that it's still running.  But in principle, if one waits long enough, the notebook's state should change from "busy" to "idle", and it should automatically jump to the cell after the SMINA run, and one can proceed with the execution from there.</a:t>
            </a:r>
          </a:p>
          <a:p>
            <a:endParaRPr lang="en-US" sz="2000" dirty="0"/>
          </a:p>
        </p:txBody>
      </p:sp>
    </p:spTree>
    <p:extLst>
      <p:ext uri="{BB962C8B-B14F-4D97-AF65-F5344CB8AC3E}">
        <p14:creationId xmlns:p14="http://schemas.microsoft.com/office/powerpoint/2010/main" val="27254954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1CA81-C4A2-C522-2D5F-ACE0A457B510}"/>
              </a:ext>
            </a:extLst>
          </p:cNvPr>
          <p:cNvSpPr>
            <a:spLocks noGrp="1"/>
          </p:cNvSpPr>
          <p:nvPr>
            <p:ph type="title"/>
          </p:nvPr>
        </p:nvSpPr>
        <p:spPr/>
        <p:txBody>
          <a:bodyPr/>
          <a:lstStyle/>
          <a:p>
            <a:r>
              <a:rPr lang="en-GB" dirty="0"/>
              <a:t>Demo and questions</a:t>
            </a:r>
          </a:p>
        </p:txBody>
      </p:sp>
      <p:sp>
        <p:nvSpPr>
          <p:cNvPr id="3" name="Content Placeholder 2">
            <a:extLst>
              <a:ext uri="{FF2B5EF4-FFF2-40B4-BE49-F238E27FC236}">
                <a16:creationId xmlns:a16="http://schemas.microsoft.com/office/drawing/2014/main" id="{426B726B-CAA9-3F6B-CC95-47C71BB82C1B}"/>
              </a:ext>
            </a:extLst>
          </p:cNvPr>
          <p:cNvSpPr>
            <a:spLocks noGrp="1"/>
          </p:cNvSpPr>
          <p:nvPr>
            <p:ph idx="1"/>
          </p:nvPr>
        </p:nvSpPr>
        <p:spPr/>
        <p:txBody>
          <a:bodyPr/>
          <a:lstStyle/>
          <a:p>
            <a:r>
              <a:rPr lang="en-GB" dirty="0"/>
              <a:t>Docking using the </a:t>
            </a:r>
            <a:r>
              <a:rPr lang="en-GB" dirty="0" err="1"/>
              <a:t>Jupyter</a:t>
            </a:r>
            <a:r>
              <a:rPr lang="en-GB" dirty="0"/>
              <a:t> notebook</a:t>
            </a:r>
          </a:p>
        </p:txBody>
      </p:sp>
    </p:spTree>
    <p:extLst>
      <p:ext uri="{BB962C8B-B14F-4D97-AF65-F5344CB8AC3E}">
        <p14:creationId xmlns:p14="http://schemas.microsoft.com/office/powerpoint/2010/main" val="36239599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B9214-D53F-8141-BB95-C6131231EDF6}"/>
              </a:ext>
            </a:extLst>
          </p:cNvPr>
          <p:cNvSpPr>
            <a:spLocks noGrp="1"/>
          </p:cNvSpPr>
          <p:nvPr>
            <p:ph type="title"/>
          </p:nvPr>
        </p:nvSpPr>
        <p:spPr/>
        <p:txBody>
          <a:bodyPr/>
          <a:lstStyle/>
          <a:p>
            <a:r>
              <a:rPr lang="en-US" dirty="0"/>
              <a:t>The Drug Design Cycle</a:t>
            </a:r>
          </a:p>
        </p:txBody>
      </p:sp>
      <p:pic>
        <p:nvPicPr>
          <p:cNvPr id="5" name="Content Placeholder 4" descr="A screenshot of a video game&#10;&#10;Description automatically generated">
            <a:extLst>
              <a:ext uri="{FF2B5EF4-FFF2-40B4-BE49-F238E27FC236}">
                <a16:creationId xmlns:a16="http://schemas.microsoft.com/office/drawing/2014/main" id="{E855AD0B-3542-9D42-9A47-5161C50811B2}"/>
              </a:ext>
            </a:extLst>
          </p:cNvPr>
          <p:cNvPicPr>
            <a:picLocks noGrp="1" noChangeAspect="1"/>
          </p:cNvPicPr>
          <p:nvPr>
            <p:ph idx="1"/>
          </p:nvPr>
        </p:nvPicPr>
        <p:blipFill>
          <a:blip r:embed="rId2"/>
          <a:stretch>
            <a:fillRect/>
          </a:stretch>
        </p:blipFill>
        <p:spPr>
          <a:xfrm>
            <a:off x="2411760" y="2204864"/>
            <a:ext cx="3816424" cy="3145017"/>
          </a:xfrm>
        </p:spPr>
      </p:pic>
      <p:sp>
        <p:nvSpPr>
          <p:cNvPr id="6" name="TextBox 5">
            <a:extLst>
              <a:ext uri="{FF2B5EF4-FFF2-40B4-BE49-F238E27FC236}">
                <a16:creationId xmlns:a16="http://schemas.microsoft.com/office/drawing/2014/main" id="{82A223F6-2AEE-7847-BC77-75A8302E2632}"/>
              </a:ext>
            </a:extLst>
          </p:cNvPr>
          <p:cNvSpPr txBox="1"/>
          <p:nvPr/>
        </p:nvSpPr>
        <p:spPr>
          <a:xfrm>
            <a:off x="2915816" y="1412776"/>
            <a:ext cx="3293098" cy="830997"/>
          </a:xfrm>
          <a:prstGeom prst="rect">
            <a:avLst/>
          </a:prstGeom>
          <a:noFill/>
        </p:spPr>
        <p:txBody>
          <a:bodyPr wrap="square" rtlCol="0">
            <a:spAutoFit/>
          </a:bodyPr>
          <a:lstStyle/>
          <a:p>
            <a:r>
              <a:rPr lang="en-US" b="0" dirty="0"/>
              <a:t>Modify existing ligand, design novel ligands</a:t>
            </a:r>
          </a:p>
        </p:txBody>
      </p:sp>
      <p:sp>
        <p:nvSpPr>
          <p:cNvPr id="7" name="TextBox 6">
            <a:extLst>
              <a:ext uri="{FF2B5EF4-FFF2-40B4-BE49-F238E27FC236}">
                <a16:creationId xmlns:a16="http://schemas.microsoft.com/office/drawing/2014/main" id="{22988614-656D-834A-8107-3875B60CB0EB}"/>
              </a:ext>
            </a:extLst>
          </p:cNvPr>
          <p:cNvSpPr txBox="1"/>
          <p:nvPr/>
        </p:nvSpPr>
        <p:spPr>
          <a:xfrm>
            <a:off x="6270482" y="3573016"/>
            <a:ext cx="2839239" cy="461665"/>
          </a:xfrm>
          <a:prstGeom prst="rect">
            <a:avLst/>
          </a:prstGeom>
          <a:noFill/>
        </p:spPr>
        <p:txBody>
          <a:bodyPr wrap="none" rtlCol="0">
            <a:spAutoFit/>
          </a:bodyPr>
          <a:lstStyle/>
          <a:p>
            <a:r>
              <a:rPr lang="en-US" b="0" dirty="0"/>
              <a:t>Synthesize ligands </a:t>
            </a:r>
          </a:p>
        </p:txBody>
      </p:sp>
      <p:sp>
        <p:nvSpPr>
          <p:cNvPr id="8" name="TextBox 7">
            <a:extLst>
              <a:ext uri="{FF2B5EF4-FFF2-40B4-BE49-F238E27FC236}">
                <a16:creationId xmlns:a16="http://schemas.microsoft.com/office/drawing/2014/main" id="{50A094BC-A505-1143-97F2-842C8D984F41}"/>
              </a:ext>
            </a:extLst>
          </p:cNvPr>
          <p:cNvSpPr txBox="1"/>
          <p:nvPr/>
        </p:nvSpPr>
        <p:spPr>
          <a:xfrm>
            <a:off x="3131840" y="5517232"/>
            <a:ext cx="2898575" cy="830997"/>
          </a:xfrm>
          <a:prstGeom prst="rect">
            <a:avLst/>
          </a:prstGeom>
          <a:noFill/>
        </p:spPr>
        <p:txBody>
          <a:bodyPr wrap="square" rtlCol="0">
            <a:spAutoFit/>
          </a:bodyPr>
          <a:lstStyle/>
          <a:p>
            <a:r>
              <a:rPr lang="en-US" b="0" dirty="0"/>
              <a:t>Test Compounds in biochemical assays</a:t>
            </a:r>
          </a:p>
        </p:txBody>
      </p:sp>
      <p:sp>
        <p:nvSpPr>
          <p:cNvPr id="9" name="TextBox 8">
            <a:extLst>
              <a:ext uri="{FF2B5EF4-FFF2-40B4-BE49-F238E27FC236}">
                <a16:creationId xmlns:a16="http://schemas.microsoft.com/office/drawing/2014/main" id="{CF8640E7-F4F8-9445-80BD-DB446A3F221E}"/>
              </a:ext>
            </a:extLst>
          </p:cNvPr>
          <p:cNvSpPr txBox="1"/>
          <p:nvPr/>
        </p:nvSpPr>
        <p:spPr>
          <a:xfrm>
            <a:off x="179512" y="3212976"/>
            <a:ext cx="2232248" cy="1569660"/>
          </a:xfrm>
          <a:prstGeom prst="rect">
            <a:avLst/>
          </a:prstGeom>
          <a:noFill/>
        </p:spPr>
        <p:txBody>
          <a:bodyPr wrap="square" rtlCol="0">
            <a:spAutoFit/>
          </a:bodyPr>
          <a:lstStyle/>
          <a:p>
            <a:r>
              <a:rPr lang="en-US" b="0" dirty="0" err="1"/>
              <a:t>Analyse</a:t>
            </a:r>
            <a:r>
              <a:rPr lang="en-US" b="0" dirty="0"/>
              <a:t> test results, compare to bound ligand</a:t>
            </a:r>
          </a:p>
        </p:txBody>
      </p:sp>
      <p:sp>
        <p:nvSpPr>
          <p:cNvPr id="11" name="TextBox 10">
            <a:extLst>
              <a:ext uri="{FF2B5EF4-FFF2-40B4-BE49-F238E27FC236}">
                <a16:creationId xmlns:a16="http://schemas.microsoft.com/office/drawing/2014/main" id="{2B564038-E35A-4F41-8AA4-63044095F39C}"/>
              </a:ext>
            </a:extLst>
          </p:cNvPr>
          <p:cNvSpPr txBox="1"/>
          <p:nvPr/>
        </p:nvSpPr>
        <p:spPr>
          <a:xfrm>
            <a:off x="0" y="6396335"/>
            <a:ext cx="9227206" cy="461665"/>
          </a:xfrm>
          <a:prstGeom prst="rect">
            <a:avLst/>
          </a:prstGeom>
          <a:noFill/>
        </p:spPr>
        <p:txBody>
          <a:bodyPr wrap="none" rtlCol="0">
            <a:spAutoFit/>
          </a:bodyPr>
          <a:lstStyle/>
          <a:p>
            <a:r>
              <a:rPr lang="en-US" dirty="0"/>
              <a:t>This cycle can take weeks/months to complete per compound</a:t>
            </a:r>
          </a:p>
        </p:txBody>
      </p:sp>
    </p:spTree>
    <p:extLst>
      <p:ext uri="{BB962C8B-B14F-4D97-AF65-F5344CB8AC3E}">
        <p14:creationId xmlns:p14="http://schemas.microsoft.com/office/powerpoint/2010/main" val="29048688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208E0-7FBA-2A64-04F3-9B09E6EB6AA8}"/>
              </a:ext>
            </a:extLst>
          </p:cNvPr>
          <p:cNvSpPr>
            <a:spLocks noGrp="1"/>
          </p:cNvSpPr>
          <p:nvPr>
            <p:ph type="title"/>
          </p:nvPr>
        </p:nvSpPr>
        <p:spPr/>
        <p:txBody>
          <a:bodyPr/>
          <a:lstStyle/>
          <a:p>
            <a:r>
              <a:rPr lang="en-GB" dirty="0"/>
              <a:t>Published</a:t>
            </a:r>
          </a:p>
        </p:txBody>
      </p:sp>
      <p:pic>
        <p:nvPicPr>
          <p:cNvPr id="7" name="Content Placeholder 6" descr="A screenshot of a computer&#10;&#10;Description automatically generated">
            <a:extLst>
              <a:ext uri="{FF2B5EF4-FFF2-40B4-BE49-F238E27FC236}">
                <a16:creationId xmlns:a16="http://schemas.microsoft.com/office/drawing/2014/main" id="{1FA81ECA-F5F5-F403-F1F4-9673087A290A}"/>
              </a:ext>
            </a:extLst>
          </p:cNvPr>
          <p:cNvPicPr>
            <a:picLocks noGrp="1" noChangeAspect="1"/>
          </p:cNvPicPr>
          <p:nvPr>
            <p:ph idx="1"/>
          </p:nvPr>
        </p:nvPicPr>
        <p:blipFill>
          <a:blip r:embed="rId2"/>
          <a:stretch>
            <a:fillRect/>
          </a:stretch>
        </p:blipFill>
        <p:spPr>
          <a:xfrm>
            <a:off x="0" y="1904689"/>
            <a:ext cx="9144000" cy="3886822"/>
          </a:xfrm>
        </p:spPr>
      </p:pic>
    </p:spTree>
    <p:extLst>
      <p:ext uri="{BB962C8B-B14F-4D97-AF65-F5344CB8AC3E}">
        <p14:creationId xmlns:p14="http://schemas.microsoft.com/office/powerpoint/2010/main" val="6578873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5D599-F6DA-9ABD-A628-0E8522BAFB1B}"/>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AAFC87D4-20B6-2B30-8436-50D54E7118AD}"/>
              </a:ext>
            </a:extLst>
          </p:cNvPr>
          <p:cNvSpPr>
            <a:spLocks noGrp="1"/>
          </p:cNvSpPr>
          <p:nvPr>
            <p:ph idx="1"/>
          </p:nvPr>
        </p:nvSpPr>
        <p:spPr/>
        <p:txBody>
          <a:bodyPr/>
          <a:lstStyle/>
          <a:p>
            <a:endParaRPr lang="en-GB"/>
          </a:p>
        </p:txBody>
      </p:sp>
    </p:spTree>
    <p:extLst>
      <p:ext uri="{BB962C8B-B14F-4D97-AF65-F5344CB8AC3E}">
        <p14:creationId xmlns:p14="http://schemas.microsoft.com/office/powerpoint/2010/main" val="41240932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B9214-D53F-8141-BB95-C6131231EDF6}"/>
              </a:ext>
            </a:extLst>
          </p:cNvPr>
          <p:cNvSpPr>
            <a:spLocks noGrp="1"/>
          </p:cNvSpPr>
          <p:nvPr>
            <p:ph type="title"/>
          </p:nvPr>
        </p:nvSpPr>
        <p:spPr/>
        <p:txBody>
          <a:bodyPr/>
          <a:lstStyle/>
          <a:p>
            <a:r>
              <a:rPr lang="en-US" dirty="0"/>
              <a:t>The (in silico) Design Cycle</a:t>
            </a:r>
          </a:p>
        </p:txBody>
      </p:sp>
      <p:pic>
        <p:nvPicPr>
          <p:cNvPr id="5" name="Content Placeholder 4" descr="A screenshot of a video game&#10;&#10;Description automatically generated">
            <a:extLst>
              <a:ext uri="{FF2B5EF4-FFF2-40B4-BE49-F238E27FC236}">
                <a16:creationId xmlns:a16="http://schemas.microsoft.com/office/drawing/2014/main" id="{E855AD0B-3542-9D42-9A47-5161C50811B2}"/>
              </a:ext>
            </a:extLst>
          </p:cNvPr>
          <p:cNvPicPr>
            <a:picLocks noGrp="1" noChangeAspect="1"/>
          </p:cNvPicPr>
          <p:nvPr>
            <p:ph idx="1"/>
          </p:nvPr>
        </p:nvPicPr>
        <p:blipFill>
          <a:blip r:embed="rId2"/>
          <a:stretch>
            <a:fillRect/>
          </a:stretch>
        </p:blipFill>
        <p:spPr>
          <a:xfrm>
            <a:off x="2411760" y="2204864"/>
            <a:ext cx="3816424" cy="3145017"/>
          </a:xfrm>
        </p:spPr>
      </p:pic>
      <p:sp>
        <p:nvSpPr>
          <p:cNvPr id="6" name="TextBox 5">
            <a:extLst>
              <a:ext uri="{FF2B5EF4-FFF2-40B4-BE49-F238E27FC236}">
                <a16:creationId xmlns:a16="http://schemas.microsoft.com/office/drawing/2014/main" id="{82A223F6-2AEE-7847-BC77-75A8302E2632}"/>
              </a:ext>
            </a:extLst>
          </p:cNvPr>
          <p:cNvSpPr txBox="1"/>
          <p:nvPr/>
        </p:nvSpPr>
        <p:spPr>
          <a:xfrm>
            <a:off x="2915816" y="1412776"/>
            <a:ext cx="3293098" cy="830997"/>
          </a:xfrm>
          <a:prstGeom prst="rect">
            <a:avLst/>
          </a:prstGeom>
          <a:noFill/>
        </p:spPr>
        <p:txBody>
          <a:bodyPr wrap="square" rtlCol="0">
            <a:spAutoFit/>
          </a:bodyPr>
          <a:lstStyle/>
          <a:p>
            <a:r>
              <a:rPr lang="en-US" b="0" dirty="0"/>
              <a:t>Modify existing ligand, design novel ligands</a:t>
            </a:r>
          </a:p>
        </p:txBody>
      </p:sp>
      <p:sp>
        <p:nvSpPr>
          <p:cNvPr id="7" name="TextBox 6">
            <a:extLst>
              <a:ext uri="{FF2B5EF4-FFF2-40B4-BE49-F238E27FC236}">
                <a16:creationId xmlns:a16="http://schemas.microsoft.com/office/drawing/2014/main" id="{22988614-656D-834A-8107-3875B60CB0EB}"/>
              </a:ext>
            </a:extLst>
          </p:cNvPr>
          <p:cNvSpPr txBox="1"/>
          <p:nvPr/>
        </p:nvSpPr>
        <p:spPr>
          <a:xfrm>
            <a:off x="6270482" y="3573016"/>
            <a:ext cx="2839239" cy="461665"/>
          </a:xfrm>
          <a:prstGeom prst="rect">
            <a:avLst/>
          </a:prstGeom>
          <a:noFill/>
        </p:spPr>
        <p:txBody>
          <a:bodyPr wrap="none" rtlCol="0">
            <a:spAutoFit/>
          </a:bodyPr>
          <a:lstStyle/>
          <a:p>
            <a:r>
              <a:rPr lang="en-US" b="0" strike="sngStrike" dirty="0"/>
              <a:t>Synthesize ligands </a:t>
            </a:r>
          </a:p>
        </p:txBody>
      </p:sp>
      <p:sp>
        <p:nvSpPr>
          <p:cNvPr id="8" name="TextBox 7">
            <a:extLst>
              <a:ext uri="{FF2B5EF4-FFF2-40B4-BE49-F238E27FC236}">
                <a16:creationId xmlns:a16="http://schemas.microsoft.com/office/drawing/2014/main" id="{50A094BC-A505-1143-97F2-842C8D984F41}"/>
              </a:ext>
            </a:extLst>
          </p:cNvPr>
          <p:cNvSpPr txBox="1"/>
          <p:nvPr/>
        </p:nvSpPr>
        <p:spPr>
          <a:xfrm>
            <a:off x="3131840" y="5517232"/>
            <a:ext cx="3672408" cy="461665"/>
          </a:xfrm>
          <a:prstGeom prst="rect">
            <a:avLst/>
          </a:prstGeom>
          <a:noFill/>
        </p:spPr>
        <p:txBody>
          <a:bodyPr wrap="square" rtlCol="0">
            <a:spAutoFit/>
          </a:bodyPr>
          <a:lstStyle/>
          <a:p>
            <a:r>
              <a:rPr lang="en-US" b="0" dirty="0"/>
              <a:t>Test Compounds in silico</a:t>
            </a:r>
          </a:p>
        </p:txBody>
      </p:sp>
      <p:sp>
        <p:nvSpPr>
          <p:cNvPr id="9" name="TextBox 8">
            <a:extLst>
              <a:ext uri="{FF2B5EF4-FFF2-40B4-BE49-F238E27FC236}">
                <a16:creationId xmlns:a16="http://schemas.microsoft.com/office/drawing/2014/main" id="{CF8640E7-F4F8-9445-80BD-DB446A3F221E}"/>
              </a:ext>
            </a:extLst>
          </p:cNvPr>
          <p:cNvSpPr txBox="1"/>
          <p:nvPr/>
        </p:nvSpPr>
        <p:spPr>
          <a:xfrm>
            <a:off x="179512" y="3212976"/>
            <a:ext cx="2232248" cy="830997"/>
          </a:xfrm>
          <a:prstGeom prst="rect">
            <a:avLst/>
          </a:prstGeom>
          <a:noFill/>
        </p:spPr>
        <p:txBody>
          <a:bodyPr wrap="square" rtlCol="0">
            <a:spAutoFit/>
          </a:bodyPr>
          <a:lstStyle/>
          <a:p>
            <a:r>
              <a:rPr lang="en-US" b="0" dirty="0"/>
              <a:t>Compare to bound ligand</a:t>
            </a:r>
          </a:p>
        </p:txBody>
      </p:sp>
      <p:sp>
        <p:nvSpPr>
          <p:cNvPr id="11" name="TextBox 10">
            <a:extLst>
              <a:ext uri="{FF2B5EF4-FFF2-40B4-BE49-F238E27FC236}">
                <a16:creationId xmlns:a16="http://schemas.microsoft.com/office/drawing/2014/main" id="{2B564038-E35A-4F41-8AA4-63044095F39C}"/>
              </a:ext>
            </a:extLst>
          </p:cNvPr>
          <p:cNvSpPr txBox="1"/>
          <p:nvPr/>
        </p:nvSpPr>
        <p:spPr>
          <a:xfrm>
            <a:off x="539552" y="6381328"/>
            <a:ext cx="8047396" cy="400110"/>
          </a:xfrm>
          <a:prstGeom prst="rect">
            <a:avLst/>
          </a:prstGeom>
          <a:noFill/>
        </p:spPr>
        <p:txBody>
          <a:bodyPr wrap="none" rtlCol="0">
            <a:spAutoFit/>
          </a:bodyPr>
          <a:lstStyle/>
          <a:p>
            <a:r>
              <a:rPr lang="en-US" sz="2000" dirty="0"/>
              <a:t>This cycle can take seconds/minutes to complete per compound</a:t>
            </a:r>
          </a:p>
        </p:txBody>
      </p:sp>
      <p:sp>
        <p:nvSpPr>
          <p:cNvPr id="3" name="Down Arrow 2">
            <a:extLst>
              <a:ext uri="{FF2B5EF4-FFF2-40B4-BE49-F238E27FC236}">
                <a16:creationId xmlns:a16="http://schemas.microsoft.com/office/drawing/2014/main" id="{6F0AE729-1763-1547-87D5-4DE9F038997F}"/>
              </a:ext>
            </a:extLst>
          </p:cNvPr>
          <p:cNvSpPr/>
          <p:nvPr/>
        </p:nvSpPr>
        <p:spPr bwMode="auto">
          <a:xfrm>
            <a:off x="4427984" y="2996952"/>
            <a:ext cx="216024" cy="1728192"/>
          </a:xfrm>
          <a:prstGeom prst="downArrow">
            <a:avLst/>
          </a:prstGeom>
          <a:solidFill>
            <a:srgbClr val="00B0F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100" b="0" i="0" u="none" strike="noStrike" cap="none" normalizeH="0" baseline="0">
              <a:ln>
                <a:noFill/>
              </a:ln>
              <a:solidFill>
                <a:srgbClr val="00B0F0"/>
              </a:solidFill>
              <a:effectLst/>
              <a:latin typeface="Arial" charset="0"/>
              <a:ea typeface="ＭＳ Ｐゴシック" charset="0"/>
              <a:cs typeface="ＭＳ Ｐゴシック" charset="0"/>
            </a:endParaRPr>
          </a:p>
        </p:txBody>
      </p:sp>
      <p:sp>
        <p:nvSpPr>
          <p:cNvPr id="10" name="Cross 9">
            <a:extLst>
              <a:ext uri="{FF2B5EF4-FFF2-40B4-BE49-F238E27FC236}">
                <a16:creationId xmlns:a16="http://schemas.microsoft.com/office/drawing/2014/main" id="{80E0CAED-D71A-DD47-A2CB-F0ECBB56C156}"/>
              </a:ext>
            </a:extLst>
          </p:cNvPr>
          <p:cNvSpPr/>
          <p:nvPr/>
        </p:nvSpPr>
        <p:spPr bwMode="auto">
          <a:xfrm rot="18894171">
            <a:off x="5267370" y="4052361"/>
            <a:ext cx="576064" cy="576064"/>
          </a:xfrm>
          <a:prstGeom prst="plus">
            <a:avLst>
              <a:gd name="adj" fmla="val 40825"/>
            </a:avLst>
          </a:prstGeom>
          <a:solidFill>
            <a:srgbClr val="00B0F0"/>
          </a:solidFill>
          <a:ln>
            <a:headEnd type="none" w="med" len="med"/>
            <a:tailEnd type="none" w="med" len="med"/>
          </a:ln>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1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12" name="Cross 11">
            <a:extLst>
              <a:ext uri="{FF2B5EF4-FFF2-40B4-BE49-F238E27FC236}">
                <a16:creationId xmlns:a16="http://schemas.microsoft.com/office/drawing/2014/main" id="{2FE9CCAC-C7B1-2645-B1B9-D1822AA1E52E}"/>
              </a:ext>
            </a:extLst>
          </p:cNvPr>
          <p:cNvSpPr/>
          <p:nvPr/>
        </p:nvSpPr>
        <p:spPr bwMode="auto">
          <a:xfrm rot="18894171">
            <a:off x="5051346" y="2684210"/>
            <a:ext cx="576064" cy="576064"/>
          </a:xfrm>
          <a:prstGeom prst="plus">
            <a:avLst>
              <a:gd name="adj" fmla="val 40825"/>
            </a:avLst>
          </a:prstGeom>
          <a:solidFill>
            <a:srgbClr val="00B0F0"/>
          </a:solidFill>
          <a:ln>
            <a:headEnd type="none" w="med" len="med"/>
            <a:tailEnd type="none" w="med" len="med"/>
          </a:ln>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100" b="0" i="0" u="none" strike="noStrike" cap="none" normalizeH="0" baseline="0">
              <a:ln>
                <a:noFill/>
              </a:ln>
              <a:solidFill>
                <a:srgbClr val="000000"/>
              </a:solidFill>
              <a:effectLst/>
              <a:latin typeface="Arial" charset="0"/>
              <a:ea typeface="ＭＳ Ｐゴシック" charset="0"/>
              <a:cs typeface="ＭＳ Ｐゴシック" charset="0"/>
            </a:endParaRPr>
          </a:p>
        </p:txBody>
      </p:sp>
    </p:spTree>
    <p:extLst>
      <p:ext uri="{BB962C8B-B14F-4D97-AF65-F5344CB8AC3E}">
        <p14:creationId xmlns:p14="http://schemas.microsoft.com/office/powerpoint/2010/main" val="11086132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B876E-AC4B-B942-A5CC-A93623FF0673}"/>
              </a:ext>
            </a:extLst>
          </p:cNvPr>
          <p:cNvSpPr>
            <a:spLocks noGrp="1"/>
          </p:cNvSpPr>
          <p:nvPr>
            <p:ph type="title"/>
          </p:nvPr>
        </p:nvSpPr>
        <p:spPr/>
        <p:txBody>
          <a:bodyPr/>
          <a:lstStyle/>
          <a:p>
            <a:r>
              <a:rPr lang="en-US" dirty="0"/>
              <a:t>The (in silico) Design Cycle in detail</a:t>
            </a:r>
          </a:p>
        </p:txBody>
      </p:sp>
      <p:pic>
        <p:nvPicPr>
          <p:cNvPr id="5" name="Content Placeholder 4" descr="Diagram&#10;&#10;Description automatically generated">
            <a:extLst>
              <a:ext uri="{FF2B5EF4-FFF2-40B4-BE49-F238E27FC236}">
                <a16:creationId xmlns:a16="http://schemas.microsoft.com/office/drawing/2014/main" id="{CF4C5282-99C2-644C-B18A-453F2A20FA31}"/>
              </a:ext>
            </a:extLst>
          </p:cNvPr>
          <p:cNvPicPr>
            <a:picLocks noGrp="1" noChangeAspect="1"/>
          </p:cNvPicPr>
          <p:nvPr>
            <p:ph idx="1"/>
          </p:nvPr>
        </p:nvPicPr>
        <p:blipFill>
          <a:blip r:embed="rId2"/>
          <a:stretch>
            <a:fillRect/>
          </a:stretch>
        </p:blipFill>
        <p:spPr>
          <a:xfrm>
            <a:off x="1043608" y="1340768"/>
            <a:ext cx="7134743" cy="5105400"/>
          </a:xfrm>
        </p:spPr>
      </p:pic>
    </p:spTree>
    <p:extLst>
      <p:ext uri="{BB962C8B-B14F-4D97-AF65-F5344CB8AC3E}">
        <p14:creationId xmlns:p14="http://schemas.microsoft.com/office/powerpoint/2010/main" val="41695459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BAFCA-EAB4-A04F-8812-11C400EBEF54}"/>
              </a:ext>
            </a:extLst>
          </p:cNvPr>
          <p:cNvSpPr>
            <a:spLocks noGrp="1"/>
          </p:cNvSpPr>
          <p:nvPr>
            <p:ph type="title"/>
          </p:nvPr>
        </p:nvSpPr>
        <p:spPr/>
        <p:txBody>
          <a:bodyPr/>
          <a:lstStyle/>
          <a:p>
            <a:r>
              <a:rPr lang="en-US" dirty="0"/>
              <a:t>Chemistry File Types</a:t>
            </a:r>
          </a:p>
        </p:txBody>
      </p:sp>
      <p:sp>
        <p:nvSpPr>
          <p:cNvPr id="3" name="Content Placeholder 2">
            <a:extLst>
              <a:ext uri="{FF2B5EF4-FFF2-40B4-BE49-F238E27FC236}">
                <a16:creationId xmlns:a16="http://schemas.microsoft.com/office/drawing/2014/main" id="{E95C8FEB-D8B8-8840-9008-BC5DE54B7372}"/>
              </a:ext>
            </a:extLst>
          </p:cNvPr>
          <p:cNvSpPr>
            <a:spLocks noGrp="1"/>
          </p:cNvSpPr>
          <p:nvPr>
            <p:ph idx="1"/>
          </p:nvPr>
        </p:nvSpPr>
        <p:spPr/>
        <p:txBody>
          <a:bodyPr/>
          <a:lstStyle/>
          <a:p>
            <a:r>
              <a:rPr lang="en-US" dirty="0"/>
              <a:t>There are lots of file types.</a:t>
            </a:r>
          </a:p>
          <a:p>
            <a:r>
              <a:rPr lang="en-US" dirty="0"/>
              <a:t>Chemists are very creative and keep thinking of new things they want to capture and store in a file</a:t>
            </a:r>
          </a:p>
          <a:p>
            <a:endParaRPr lang="en-US" dirty="0"/>
          </a:p>
          <a:p>
            <a:endParaRPr lang="en-US" dirty="0"/>
          </a:p>
        </p:txBody>
      </p:sp>
      <p:pic>
        <p:nvPicPr>
          <p:cNvPr id="4" name="Picture 3">
            <a:extLst>
              <a:ext uri="{FF2B5EF4-FFF2-40B4-BE49-F238E27FC236}">
                <a16:creationId xmlns:a16="http://schemas.microsoft.com/office/drawing/2014/main" id="{45BE69C3-E3F1-0E4C-8755-98325AE509AE}"/>
              </a:ext>
            </a:extLst>
          </p:cNvPr>
          <p:cNvPicPr>
            <a:picLocks noChangeAspect="1"/>
          </p:cNvPicPr>
          <p:nvPr/>
        </p:nvPicPr>
        <p:blipFill>
          <a:blip r:embed="rId3"/>
          <a:stretch>
            <a:fillRect/>
          </a:stretch>
        </p:blipFill>
        <p:spPr>
          <a:xfrm>
            <a:off x="1784281" y="3183232"/>
            <a:ext cx="5469632" cy="3095812"/>
          </a:xfrm>
          <a:prstGeom prst="rect">
            <a:avLst/>
          </a:prstGeom>
        </p:spPr>
      </p:pic>
    </p:spTree>
    <p:extLst>
      <p:ext uri="{BB962C8B-B14F-4D97-AF65-F5344CB8AC3E}">
        <p14:creationId xmlns:p14="http://schemas.microsoft.com/office/powerpoint/2010/main" val="4106116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5DCDD-7691-3C40-9D3B-B365964CDB76}"/>
              </a:ext>
            </a:extLst>
          </p:cNvPr>
          <p:cNvSpPr>
            <a:spLocks noGrp="1"/>
          </p:cNvSpPr>
          <p:nvPr>
            <p:ph type="title"/>
          </p:nvPr>
        </p:nvSpPr>
        <p:spPr/>
        <p:txBody>
          <a:bodyPr/>
          <a:lstStyle/>
          <a:p>
            <a:r>
              <a:rPr lang="en-US" sz="3323" dirty="0" err="1"/>
              <a:t>OpenBabel</a:t>
            </a:r>
            <a:r>
              <a:rPr lang="en-US" sz="3323" dirty="0"/>
              <a:t> can handle 118 different file types</a:t>
            </a:r>
            <a:endParaRPr lang="en-US" dirty="0"/>
          </a:p>
        </p:txBody>
      </p:sp>
      <p:sp>
        <p:nvSpPr>
          <p:cNvPr id="3" name="Content Placeholder 2">
            <a:extLst>
              <a:ext uri="{FF2B5EF4-FFF2-40B4-BE49-F238E27FC236}">
                <a16:creationId xmlns:a16="http://schemas.microsoft.com/office/drawing/2014/main" id="{BC54EE2C-DD09-9741-B79F-BB34A83C7BF3}"/>
              </a:ext>
            </a:extLst>
          </p:cNvPr>
          <p:cNvSpPr>
            <a:spLocks noGrp="1"/>
          </p:cNvSpPr>
          <p:nvPr>
            <p:ph idx="1"/>
          </p:nvPr>
        </p:nvSpPr>
        <p:spPr>
          <a:xfrm>
            <a:off x="140677" y="1352680"/>
            <a:ext cx="9003323" cy="4712677"/>
          </a:xfrm>
        </p:spPr>
        <p:txBody>
          <a:bodyPr/>
          <a:lstStyle/>
          <a:p>
            <a:r>
              <a:rPr lang="en-US" sz="1846" dirty="0"/>
              <a:t>Cheminformatics formats</a:t>
            </a:r>
          </a:p>
          <a:p>
            <a:pPr lvl="1"/>
            <a:r>
              <a:rPr lang="en-US" sz="1846" dirty="0"/>
              <a:t>SMILES, sdf, </a:t>
            </a:r>
            <a:r>
              <a:rPr lang="en-US" sz="1846" dirty="0" err="1"/>
              <a:t>pdb</a:t>
            </a:r>
            <a:r>
              <a:rPr lang="en-US" sz="1846" dirty="0"/>
              <a:t>…</a:t>
            </a:r>
          </a:p>
          <a:p>
            <a:r>
              <a:rPr lang="en-US" sz="1846" dirty="0"/>
              <a:t>Utility formats</a:t>
            </a:r>
          </a:p>
          <a:p>
            <a:pPr lvl="1"/>
            <a:r>
              <a:rPr lang="en-US" sz="1846" dirty="0"/>
              <a:t>Fingerprints, descriptors…</a:t>
            </a:r>
          </a:p>
          <a:p>
            <a:r>
              <a:rPr lang="en-US" sz="1846" dirty="0"/>
              <a:t>Computational Chemistry formats</a:t>
            </a:r>
          </a:p>
          <a:p>
            <a:pPr lvl="1"/>
            <a:r>
              <a:rPr lang="en-US" sz="1846" dirty="0"/>
              <a:t>Gaussian, MOPAC, GAMESS…</a:t>
            </a:r>
          </a:p>
          <a:p>
            <a:r>
              <a:rPr lang="en-US" sz="1846" dirty="0" err="1"/>
              <a:t>Crystalography</a:t>
            </a:r>
            <a:r>
              <a:rPr lang="en-US" sz="1846" dirty="0"/>
              <a:t> formats</a:t>
            </a:r>
          </a:p>
          <a:p>
            <a:pPr lvl="1"/>
            <a:r>
              <a:rPr lang="en-US" sz="1846" dirty="0" err="1"/>
              <a:t>Cif</a:t>
            </a:r>
            <a:r>
              <a:rPr lang="en-US" sz="1846" dirty="0"/>
              <a:t>, </a:t>
            </a:r>
            <a:r>
              <a:rPr lang="en-US" sz="1846" dirty="0" err="1"/>
              <a:t>cssr</a:t>
            </a:r>
            <a:r>
              <a:rPr lang="en-US" sz="1846" dirty="0"/>
              <a:t>…</a:t>
            </a:r>
          </a:p>
          <a:p>
            <a:r>
              <a:rPr lang="en-US" sz="1846" dirty="0"/>
              <a:t>Image</a:t>
            </a:r>
          </a:p>
          <a:p>
            <a:pPr lvl="1"/>
            <a:r>
              <a:rPr lang="en-US" sz="1846" dirty="0"/>
              <a:t>SVG, </a:t>
            </a:r>
            <a:r>
              <a:rPr lang="en-US" sz="1846" dirty="0" err="1"/>
              <a:t>png</a:t>
            </a:r>
            <a:r>
              <a:rPr lang="en-US" sz="1846" dirty="0"/>
              <a:t>…</a:t>
            </a:r>
          </a:p>
          <a:p>
            <a:r>
              <a:rPr lang="en-US" sz="1846" dirty="0"/>
              <a:t>3D viewers</a:t>
            </a:r>
          </a:p>
          <a:p>
            <a:pPr lvl="1"/>
            <a:r>
              <a:rPr lang="en-US" sz="1477" dirty="0"/>
              <a:t>C3D1, </a:t>
            </a:r>
            <a:r>
              <a:rPr lang="en-US" sz="1477" dirty="0" err="1"/>
              <a:t>xyz</a:t>
            </a:r>
            <a:r>
              <a:rPr lang="en-US" sz="1477" dirty="0"/>
              <a:t>, sdf, pcm, </a:t>
            </a:r>
            <a:r>
              <a:rPr lang="en-US" sz="1477" dirty="0" err="1"/>
              <a:t>vmol</a:t>
            </a:r>
            <a:r>
              <a:rPr lang="en-US" sz="1477" dirty="0"/>
              <a:t>…</a:t>
            </a:r>
          </a:p>
          <a:p>
            <a:r>
              <a:rPr lang="en-US" sz="1846" dirty="0"/>
              <a:t>Molecular Dynamics</a:t>
            </a:r>
          </a:p>
          <a:p>
            <a:pPr lvl="1"/>
            <a:r>
              <a:rPr lang="en-US" sz="1477" dirty="0" err="1"/>
              <a:t>pdbqt</a:t>
            </a:r>
            <a:r>
              <a:rPr lang="en-US" sz="1477" dirty="0"/>
              <a:t>, mmd, </a:t>
            </a:r>
            <a:r>
              <a:rPr lang="en-US" sz="1477" dirty="0" err="1"/>
              <a:t>gro</a:t>
            </a:r>
            <a:r>
              <a:rPr lang="en-US" sz="1477" dirty="0"/>
              <a:t>…</a:t>
            </a:r>
          </a:p>
          <a:p>
            <a:r>
              <a:rPr lang="en-US" sz="1846" dirty="0"/>
              <a:t>Reaction</a:t>
            </a:r>
          </a:p>
          <a:p>
            <a:pPr lvl="1"/>
            <a:r>
              <a:rPr lang="en-US" sz="1477" dirty="0"/>
              <a:t>RXN, SMIRKS</a:t>
            </a:r>
          </a:p>
          <a:p>
            <a:endParaRPr lang="en-US" sz="1846" dirty="0"/>
          </a:p>
          <a:p>
            <a:endParaRPr lang="en-US" sz="1846" dirty="0"/>
          </a:p>
          <a:p>
            <a:endParaRPr lang="en-US" sz="1846" dirty="0"/>
          </a:p>
        </p:txBody>
      </p:sp>
    </p:spTree>
    <p:extLst>
      <p:ext uri="{BB962C8B-B14F-4D97-AF65-F5344CB8AC3E}">
        <p14:creationId xmlns:p14="http://schemas.microsoft.com/office/powerpoint/2010/main" val="29913613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C2BA12-C83F-6A40-9CDF-167EC9C08E12}"/>
              </a:ext>
            </a:extLst>
          </p:cNvPr>
          <p:cNvSpPr>
            <a:spLocks noGrp="1"/>
          </p:cNvSpPr>
          <p:nvPr>
            <p:ph type="title"/>
          </p:nvPr>
        </p:nvSpPr>
        <p:spPr/>
        <p:txBody>
          <a:bodyPr/>
          <a:lstStyle/>
          <a:p>
            <a:r>
              <a:rPr lang="en-US" dirty="0"/>
              <a:t>Three of the most common file formats</a:t>
            </a:r>
          </a:p>
        </p:txBody>
      </p:sp>
      <p:sp>
        <p:nvSpPr>
          <p:cNvPr id="3" name="Content Placeholder 2">
            <a:extLst>
              <a:ext uri="{FF2B5EF4-FFF2-40B4-BE49-F238E27FC236}">
                <a16:creationId xmlns:a16="http://schemas.microsoft.com/office/drawing/2014/main" id="{1CFF21E3-4D1A-1E49-AA3E-136F095AC10B}"/>
              </a:ext>
            </a:extLst>
          </p:cNvPr>
          <p:cNvSpPr>
            <a:spLocks noGrp="1"/>
          </p:cNvSpPr>
          <p:nvPr>
            <p:ph idx="1"/>
          </p:nvPr>
        </p:nvSpPr>
        <p:spPr/>
        <p:txBody>
          <a:bodyPr/>
          <a:lstStyle/>
          <a:p>
            <a:r>
              <a:rPr lang="en-US" sz="2215" dirty="0"/>
              <a:t>SMILES</a:t>
            </a:r>
          </a:p>
          <a:p>
            <a:pPr lvl="1"/>
            <a:r>
              <a:rPr lang="en-US" sz="2215" dirty="0"/>
              <a:t>Simplified Molecular Input Line Entry System</a:t>
            </a:r>
          </a:p>
          <a:p>
            <a:pPr lvl="1"/>
            <a:r>
              <a:rPr lang="en-US" sz="2215" dirty="0"/>
              <a:t>A line notation (a typographical method using printable characters) for entering and representing molecules and reactions.</a:t>
            </a:r>
          </a:p>
          <a:p>
            <a:r>
              <a:rPr lang="en-US" sz="2215" dirty="0"/>
              <a:t>SDF</a:t>
            </a:r>
          </a:p>
          <a:p>
            <a:pPr lvl="1"/>
            <a:r>
              <a:rPr lang="en-US" sz="2215" dirty="0"/>
              <a:t>Structure-data file</a:t>
            </a:r>
          </a:p>
          <a:p>
            <a:pPr lvl="1"/>
            <a:r>
              <a:rPr lang="en-US" sz="2215" dirty="0"/>
              <a:t>A feature of the SDF format is its ability to include associated data with the chemical structure.</a:t>
            </a:r>
          </a:p>
          <a:p>
            <a:r>
              <a:rPr lang="en-US" sz="2215" dirty="0"/>
              <a:t>PDB</a:t>
            </a:r>
          </a:p>
          <a:p>
            <a:pPr lvl="1"/>
            <a:r>
              <a:rPr lang="en-US" sz="1846" dirty="0"/>
              <a:t>A text file format describing the three-dimensional structures of molecules held in the Protein Data Bank. </a:t>
            </a:r>
          </a:p>
          <a:p>
            <a:r>
              <a:rPr lang="en-US" sz="2215" dirty="0"/>
              <a:t>All are Text formats; you can open and view with a plain text editor</a:t>
            </a:r>
          </a:p>
        </p:txBody>
      </p:sp>
    </p:spTree>
    <p:extLst>
      <p:ext uri="{BB962C8B-B14F-4D97-AF65-F5344CB8AC3E}">
        <p14:creationId xmlns:p14="http://schemas.microsoft.com/office/powerpoint/2010/main" val="35002160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2F0C1-6120-4E4D-8C2D-455BC9CFC94F}"/>
              </a:ext>
            </a:extLst>
          </p:cNvPr>
          <p:cNvSpPr>
            <a:spLocks noGrp="1"/>
          </p:cNvSpPr>
          <p:nvPr>
            <p:ph type="title"/>
          </p:nvPr>
        </p:nvSpPr>
        <p:spPr/>
        <p:txBody>
          <a:bodyPr/>
          <a:lstStyle/>
          <a:p>
            <a:r>
              <a:rPr lang="en-US" dirty="0"/>
              <a:t>SMILES format</a:t>
            </a:r>
          </a:p>
        </p:txBody>
      </p:sp>
      <p:sp>
        <p:nvSpPr>
          <p:cNvPr id="3" name="Content Placeholder 2">
            <a:extLst>
              <a:ext uri="{FF2B5EF4-FFF2-40B4-BE49-F238E27FC236}">
                <a16:creationId xmlns:a16="http://schemas.microsoft.com/office/drawing/2014/main" id="{0B651992-6CB3-C14D-A214-61A068B7D6E1}"/>
              </a:ext>
            </a:extLst>
          </p:cNvPr>
          <p:cNvSpPr>
            <a:spLocks noGrp="1"/>
          </p:cNvSpPr>
          <p:nvPr>
            <p:ph idx="1"/>
          </p:nvPr>
        </p:nvSpPr>
        <p:spPr/>
        <p:txBody>
          <a:bodyPr/>
          <a:lstStyle/>
          <a:p>
            <a:r>
              <a:rPr lang="en-US" sz="2585" dirty="0"/>
              <a:t>File extension .</a:t>
            </a:r>
            <a:r>
              <a:rPr lang="en-US" sz="2585" dirty="0" err="1"/>
              <a:t>smi</a:t>
            </a:r>
            <a:r>
              <a:rPr lang="en-US" sz="2585" dirty="0"/>
              <a:t> or .smiles</a:t>
            </a:r>
          </a:p>
          <a:p>
            <a:r>
              <a:rPr lang="en-US" sz="2585" dirty="0"/>
              <a:t>A line notation for encoding molecular structures</a:t>
            </a:r>
          </a:p>
          <a:p>
            <a:r>
              <a:rPr lang="en-US" sz="2585" dirty="0"/>
              <a:t>Atoms are represented by the standard abbreviation of the chemical elements, C = Carbon</a:t>
            </a:r>
          </a:p>
          <a:p>
            <a:r>
              <a:rPr lang="en-US" sz="2585" dirty="0"/>
              <a:t>Aromatic atoms are lower case c = aromatic carbon</a:t>
            </a:r>
          </a:p>
          <a:p>
            <a:r>
              <a:rPr lang="en-US" sz="2585" dirty="0"/>
              <a:t>A bond is represented using one of the symbols . - = # $ : / \.</a:t>
            </a:r>
          </a:p>
          <a:p>
            <a:r>
              <a:rPr lang="en-US" sz="2585" dirty="0"/>
              <a:t>SMILES are not necessarily unique</a:t>
            </a:r>
          </a:p>
          <a:p>
            <a:r>
              <a:rPr lang="en-US" sz="2585" dirty="0"/>
              <a:t>CCO, OCC and C(O)C all specify the structure of ethanol.</a:t>
            </a:r>
          </a:p>
          <a:p>
            <a:endParaRPr lang="en-US" sz="2585" dirty="0"/>
          </a:p>
          <a:p>
            <a:r>
              <a:rPr lang="en-US" sz="1846" dirty="0"/>
              <a:t>https://</a:t>
            </a:r>
            <a:r>
              <a:rPr lang="en-US" sz="1846" dirty="0" err="1"/>
              <a:t>www.daylight.com</a:t>
            </a:r>
            <a:r>
              <a:rPr lang="en-US" sz="1846" dirty="0"/>
              <a:t>/</a:t>
            </a:r>
            <a:r>
              <a:rPr lang="en-US" sz="1846" dirty="0" err="1"/>
              <a:t>dayhtml</a:t>
            </a:r>
            <a:r>
              <a:rPr lang="en-US" sz="1846" dirty="0"/>
              <a:t>/doc/theory/</a:t>
            </a:r>
            <a:r>
              <a:rPr lang="en-US" sz="1846" dirty="0" err="1"/>
              <a:t>theory.smiles.html</a:t>
            </a:r>
            <a:endParaRPr lang="en-US" sz="1846" dirty="0"/>
          </a:p>
        </p:txBody>
      </p:sp>
    </p:spTree>
    <p:extLst>
      <p:ext uri="{BB962C8B-B14F-4D97-AF65-F5344CB8AC3E}">
        <p14:creationId xmlns:p14="http://schemas.microsoft.com/office/powerpoint/2010/main" val="2945263470"/>
      </p:ext>
    </p:extLst>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1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1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7730</TotalTime>
  <Words>2096</Words>
  <Application>Microsoft Macintosh PowerPoint</Application>
  <PresentationFormat>On-screen Show (4:3)</PresentationFormat>
  <Paragraphs>247</Paragraphs>
  <Slides>31</Slides>
  <Notes>3</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31</vt:i4>
      </vt:variant>
    </vt:vector>
  </HeadingPairs>
  <TitlesOfParts>
    <vt:vector size="33" baseType="lpstr">
      <vt:lpstr>Arial</vt:lpstr>
      <vt:lpstr>Blank Presentation</vt:lpstr>
      <vt:lpstr>Deck2</vt:lpstr>
      <vt:lpstr>Full Drug Discovery Process</vt:lpstr>
      <vt:lpstr>The Drug Design Cycle</vt:lpstr>
      <vt:lpstr>The (in silico) Design Cycle</vt:lpstr>
      <vt:lpstr>The (in silico) Design Cycle in detail</vt:lpstr>
      <vt:lpstr>Chemistry File Types</vt:lpstr>
      <vt:lpstr>OpenBabel can handle 118 different file types</vt:lpstr>
      <vt:lpstr>Three of the most common file formats</vt:lpstr>
      <vt:lpstr>SMILES format</vt:lpstr>
      <vt:lpstr>An example file</vt:lpstr>
      <vt:lpstr>Searching with SMILES</vt:lpstr>
      <vt:lpstr>SDF format</vt:lpstr>
      <vt:lpstr>Simple sdf</vt:lpstr>
      <vt:lpstr>V3000 format</vt:lpstr>
      <vt:lpstr>File with associated properties</vt:lpstr>
      <vt:lpstr>Things to remember</vt:lpstr>
      <vt:lpstr>Not everything is retained on file conversion</vt:lpstr>
      <vt:lpstr>PDB format</vt:lpstr>
      <vt:lpstr>File format</vt:lpstr>
      <vt:lpstr>Why does a PDB need to be checked?</vt:lpstr>
      <vt:lpstr>Water molecules and H-bonds</vt:lpstr>
      <vt:lpstr>After</vt:lpstr>
      <vt:lpstr>My PDB does not have a ligand</vt:lpstr>
      <vt:lpstr>Docking</vt:lpstr>
      <vt:lpstr>Accessing online</vt:lpstr>
      <vt:lpstr>Jupyter</vt:lpstr>
      <vt:lpstr>Click on the notebook file to open</vt:lpstr>
      <vt:lpstr>A couple of points</vt:lpstr>
      <vt:lpstr>Demo and questions</vt:lpstr>
      <vt:lpstr>Published</vt:lpstr>
      <vt:lpstr>PowerPoint Presentation</vt:lpstr>
    </vt:vector>
  </TitlesOfParts>
  <Company>Chris Swain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GLYT1 and PXR</dc:title>
  <dc:creator>Chris Swain</dc:creator>
  <cp:lastModifiedBy>Chris Swain</cp:lastModifiedBy>
  <cp:revision>693</cp:revision>
  <cp:lastPrinted>2006-04-27T10:24:49Z</cp:lastPrinted>
  <dcterms:created xsi:type="dcterms:W3CDTF">2005-06-24T08:51:39Z</dcterms:created>
  <dcterms:modified xsi:type="dcterms:W3CDTF">2026-03-18T10:50:41Z</dcterms:modified>
</cp:coreProperties>
</file>