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88" r:id="rId3"/>
    <p:sldId id="290" r:id="rId4"/>
    <p:sldId id="291" r:id="rId5"/>
    <p:sldId id="270" r:id="rId6"/>
    <p:sldId id="267" r:id="rId7"/>
    <p:sldId id="268" r:id="rId8"/>
    <p:sldId id="271" r:id="rId9"/>
    <p:sldId id="272" r:id="rId10"/>
    <p:sldId id="273" r:id="rId11"/>
    <p:sldId id="274" r:id="rId12"/>
    <p:sldId id="275" r:id="rId13"/>
    <p:sldId id="276" r:id="rId14"/>
    <p:sldId id="279" r:id="rId15"/>
    <p:sldId id="280" r:id="rId16"/>
    <p:sldId id="281" r:id="rId17"/>
    <p:sldId id="282" r:id="rId18"/>
    <p:sldId id="283" r:id="rId19"/>
    <p:sldId id="284" r:id="rId20"/>
    <p:sldId id="286" r:id="rId21"/>
    <p:sldId id="285" r:id="rId22"/>
    <p:sldId id="287" r:id="rId23"/>
    <p:sldId id="277" r:id="rId24"/>
    <p:sldId id="278" r:id="rId25"/>
    <p:sldId id="269" r:id="rId26"/>
    <p:sldId id="257" r:id="rId27"/>
    <p:sldId id="262" r:id="rId28"/>
    <p:sldId id="263" r:id="rId29"/>
    <p:sldId id="258" r:id="rId30"/>
    <p:sldId id="264" r:id="rId31"/>
    <p:sldId id="259" r:id="rId32"/>
    <p:sldId id="260" r:id="rId33"/>
    <p:sldId id="261" r:id="rId34"/>
    <p:sldId id="265" r:id="rId35"/>
    <p:sldId id="266" r:id="rId36"/>
  </p:sldIdLst>
  <p:sldSz cx="9144000" cy="6858000" type="screen4x3"/>
  <p:notesSz cx="91440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b="1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52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66"/>
    <a:srgbClr val="00FFFF"/>
    <a:srgbClr val="3D3DB9"/>
    <a:srgbClr val="FF00FF"/>
    <a:srgbClr val="FF8000"/>
    <a:srgbClr val="FFFF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232" autoAdjust="0"/>
    <p:restoredTop sz="78272" autoAdjust="0"/>
  </p:normalViewPr>
  <p:slideViewPr>
    <p:cSldViewPr>
      <p:cViewPr varScale="1">
        <p:scale>
          <a:sx n="128" d="100"/>
          <a:sy n="128" d="100"/>
        </p:scale>
        <p:origin x="1152" y="176"/>
      </p:cViewPr>
      <p:guideLst>
        <p:guide orient="horz" pos="3168"/>
        <p:guide pos="52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95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2ED3E8DC-ECED-DF4A-A0BD-4486CA8219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55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57550"/>
            <a:ext cx="6705600" cy="30861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510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51510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0EBC4E5-2A9E-8844-A966-F4721E4CD2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2089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20113E-22FF-5343-BE50-24568026FF3D}" type="slidenum">
              <a:rPr lang="en-US"/>
              <a:pPr/>
              <a:t>1</a:t>
            </a:fld>
            <a:endParaRPr 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824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4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640080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640080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06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0" y="1295400"/>
            <a:ext cx="9144000" cy="5105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406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9144000" cy="2476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0" y="3924300"/>
            <a:ext cx="9144000" cy="2476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3931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4495800" cy="5105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495800" cy="5105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0637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1295400"/>
            <a:ext cx="4495800" cy="51054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295400"/>
            <a:ext cx="4495800" cy="51054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16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6400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9906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9144000" cy="2476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0" y="3924300"/>
            <a:ext cx="9144000" cy="2476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306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096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39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295400"/>
            <a:ext cx="4495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495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730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989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29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94101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83071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295400"/>
            <a:ext cx="9144000" cy="5105400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0" y="1143000"/>
            <a:ext cx="914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rgbClr val="3D3DB9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0000"/>
        </a:buClr>
        <a:buSzPct val="12000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1/ja512751q" TargetMode="External"/><Relationship Id="rId2" Type="http://schemas.openxmlformats.org/officeDocument/2006/relationships/hyperlink" Target="https://doi.org/10.1063/1.3519057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mbridgemedchemconsulting.com/resources/molecular_interactions.html" TargetMode="External"/><Relationship Id="rId2" Type="http://schemas.openxmlformats.org/officeDocument/2006/relationships/hyperlink" Target="https://doi.org/10.1021/jm100112j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cambridgemedchemconsulting.com/resources/solvation.html" TargetMode="Externa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onvinlab.org/software/bpg/peptides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sk.bioexcel.eu/c/haddock/6" TargetMode="External"/><Relationship Id="rId2" Type="http://schemas.openxmlformats.org/officeDocument/2006/relationships/hyperlink" Target="https://www.youtube.com/watch?v=PiiEyRyO07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files.slack.com/files-pri/T012A7KNY07-F01R4H6TB9V/docking_2d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zbh.uni-hamburg.de/en/forschung/amd/server/poseview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proteins.plu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286000"/>
            <a:ext cx="8915400" cy="1143000"/>
          </a:xfrm>
        </p:spPr>
        <p:txBody>
          <a:bodyPr/>
          <a:lstStyle/>
          <a:p>
            <a:r>
              <a:rPr lang="en-US" dirty="0"/>
              <a:t>Lecture 5 extensions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dirty="0"/>
              <a:t>Chris Swain</a:t>
            </a:r>
          </a:p>
          <a:p>
            <a:r>
              <a:rPr lang="en-US" sz="1600" dirty="0" err="1"/>
              <a:t>swain@mac.com</a:t>
            </a:r>
            <a:endParaRPr lang="en-US" sz="1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20009-8F07-1443-960C-0EDD58CED8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</a:t>
            </a:r>
            <a:r>
              <a:rPr lang="en-US" dirty="0" err="1"/>
              <a:t>METALizer</a:t>
            </a:r>
            <a:endParaRPr lang="en-US" dirty="0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9FCB79B-6963-0947-A5DA-72156962C0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217" y="1295400"/>
            <a:ext cx="8483565" cy="5105400"/>
          </a:xfrm>
        </p:spPr>
      </p:pic>
    </p:spTree>
    <p:extLst>
      <p:ext uri="{BB962C8B-B14F-4D97-AF65-F5344CB8AC3E}">
        <p14:creationId xmlns:p14="http://schemas.microsoft.com/office/powerpoint/2010/main" val="1445138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6E43D-4D6C-2942-BFB7-7ACEF0A86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2C9221E-27E3-AA45-906F-62CDCA02BE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0217" y="1295400"/>
            <a:ext cx="8483565" cy="5105400"/>
          </a:xfrm>
        </p:spPr>
      </p:pic>
    </p:spTree>
    <p:extLst>
      <p:ext uri="{BB962C8B-B14F-4D97-AF65-F5344CB8AC3E}">
        <p14:creationId xmlns:p14="http://schemas.microsoft.com/office/powerpoint/2010/main" val="676079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FC080-667D-7C45-9803-4FAF19274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EC0AECB-77B3-0C45-9AF5-2330331550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181" y="1295400"/>
            <a:ext cx="8473637" cy="5105400"/>
          </a:xfrm>
        </p:spPr>
      </p:pic>
    </p:spTree>
    <p:extLst>
      <p:ext uri="{BB962C8B-B14F-4D97-AF65-F5344CB8AC3E}">
        <p14:creationId xmlns:p14="http://schemas.microsoft.com/office/powerpoint/2010/main" val="3362527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E8876-D256-4E4A-9493-5EB4874C58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ED06F62-85C5-8E4F-B5E6-529BCA18DA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181" y="1295400"/>
            <a:ext cx="8473637" cy="5105400"/>
          </a:xfrm>
        </p:spPr>
      </p:pic>
    </p:spTree>
    <p:extLst>
      <p:ext uri="{BB962C8B-B14F-4D97-AF65-F5344CB8AC3E}">
        <p14:creationId xmlns:p14="http://schemas.microsoft.com/office/powerpoint/2010/main" val="34221160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5CEB7-95D5-6845-A2F5-6810E13F3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PDB structures are not static</a:t>
            </a:r>
          </a:p>
        </p:txBody>
      </p:sp>
      <p:pic>
        <p:nvPicPr>
          <p:cNvPr id="5" name="Content Placeholder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B5E74014-AE25-C643-9164-E156E9CCA5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268760"/>
            <a:ext cx="8016159" cy="463405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68B376-DC48-004F-8D1C-0C522374234C}"/>
              </a:ext>
            </a:extLst>
          </p:cNvPr>
          <p:cNvSpPr txBox="1"/>
          <p:nvPr/>
        </p:nvSpPr>
        <p:spPr>
          <a:xfrm>
            <a:off x="323528" y="5949280"/>
            <a:ext cx="83578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0" dirty="0"/>
              <a:t>B-factor or temperature factor are determined for each atom. Roughly speaking, B-factors indicate the precision of the atom positions.</a:t>
            </a:r>
          </a:p>
        </p:txBody>
      </p:sp>
    </p:spTree>
    <p:extLst>
      <p:ext uri="{BB962C8B-B14F-4D97-AF65-F5344CB8AC3E}">
        <p14:creationId xmlns:p14="http://schemas.microsoft.com/office/powerpoint/2010/main" val="13080902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8FEB3-7A65-9E47-8969-542EA8604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69DB863-E88E-F441-BF0E-B8BA2C1D52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41" y="1295400"/>
            <a:ext cx="8831518" cy="5105400"/>
          </a:xfrm>
        </p:spPr>
      </p:pic>
    </p:spTree>
    <p:extLst>
      <p:ext uri="{BB962C8B-B14F-4D97-AF65-F5344CB8AC3E}">
        <p14:creationId xmlns:p14="http://schemas.microsoft.com/office/powerpoint/2010/main" val="4178810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118385-7A4C-C347-80EF-6BC6ACFF4F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Coloured</a:t>
            </a:r>
            <a:r>
              <a:rPr lang="en-US" dirty="0"/>
              <a:t> by b-factor</a:t>
            </a:r>
          </a:p>
        </p:txBody>
      </p:sp>
      <p:pic>
        <p:nvPicPr>
          <p:cNvPr id="5" name="Content Placeholder 4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2782890B-66FA-ED48-84AE-939107DA55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41" y="1295400"/>
            <a:ext cx="8831518" cy="5105400"/>
          </a:xfrm>
        </p:spPr>
      </p:pic>
    </p:spTree>
    <p:extLst>
      <p:ext uri="{BB962C8B-B14F-4D97-AF65-F5344CB8AC3E}">
        <p14:creationId xmlns:p14="http://schemas.microsoft.com/office/powerpoint/2010/main" val="1931228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83AC80-C501-1C4F-951A-CC7F23BFA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side-chains are mobile</a:t>
            </a:r>
          </a:p>
        </p:txBody>
      </p:sp>
      <p:pic>
        <p:nvPicPr>
          <p:cNvPr id="5" name="Content Placeholder 4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4E3EF0E-8A89-3249-A69C-27D7C6026F2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41" y="1295400"/>
            <a:ext cx="8831518" cy="5105400"/>
          </a:xfrm>
        </p:spPr>
      </p:pic>
    </p:spTree>
    <p:extLst>
      <p:ext uri="{BB962C8B-B14F-4D97-AF65-F5344CB8AC3E}">
        <p14:creationId xmlns:p14="http://schemas.microsoft.com/office/powerpoint/2010/main" val="3130466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2494C-2CD5-9D47-A5F5-7C4976DA4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good is the PDB structure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A9C5CA90-E1B4-FD45-8718-8B89D90AFF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41" y="1295400"/>
            <a:ext cx="8831518" cy="5105400"/>
          </a:xfrm>
        </p:spPr>
      </p:pic>
    </p:spTree>
    <p:extLst>
      <p:ext uri="{BB962C8B-B14F-4D97-AF65-F5344CB8AC3E}">
        <p14:creationId xmlns:p14="http://schemas.microsoft.com/office/powerpoint/2010/main" val="3336527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FC3AA-CBF5-A248-AEDE-0E97A94B6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Download EDS map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4D854D5A-5928-2F41-8AFB-BED1FCCB20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241" y="1295400"/>
            <a:ext cx="8831518" cy="5105400"/>
          </a:xfrm>
        </p:spPr>
      </p:pic>
      <p:pic>
        <p:nvPicPr>
          <p:cNvPr id="7" name="Picture 6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FDE372D8-6485-5646-BB1C-C3053B749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96752"/>
            <a:ext cx="9144000" cy="528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732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BA6CC-5750-AD4C-A979-A55E3D3A0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Calculation of binding energy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FC34F0-2B98-A54B-A6E8-DEE17679E5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Accurate calculation are very, very challenging.</a:t>
            </a:r>
          </a:p>
          <a:p>
            <a:endParaRPr lang="en-US" sz="2800" dirty="0"/>
          </a:p>
          <a:p>
            <a:r>
              <a:rPr lang="en-US" sz="2800" dirty="0" err="1"/>
              <a:t>Waterswap</a:t>
            </a:r>
            <a:r>
              <a:rPr lang="en-US" sz="2800" dirty="0"/>
              <a:t> (</a:t>
            </a:r>
            <a:r>
              <a:rPr lang="en-US" sz="2800" dirty="0">
                <a:hlinkClick r:id="rId2"/>
              </a:rPr>
              <a:t>https://doi.org/10.1063/1.3519057</a:t>
            </a:r>
            <a:r>
              <a:rPr lang="en-US" sz="2800" dirty="0"/>
              <a:t>) swaps a ligand bound to a protein with an equivalent volume of bulk water, requires 48 h using 32-core machine for single calculation.</a:t>
            </a:r>
          </a:p>
          <a:p>
            <a:r>
              <a:rPr lang="en-GB" sz="2800" dirty="0"/>
              <a:t>Free Energy Perturbation(FEP) (</a:t>
            </a:r>
            <a:r>
              <a:rPr lang="en-GB" sz="2800" dirty="0">
                <a:hlinkClick r:id="rId3"/>
              </a:rPr>
              <a:t>https://doi.org/10.1021/ja512751q</a:t>
            </a:r>
            <a:r>
              <a:rPr lang="en-GB" sz="2800" dirty="0"/>
              <a:t>) requires high quality known ligand affinity/X-ray structure. Calculates impact of small structural change to ligand (assumes little/no protein flexibility),  throughput is about 1 compound per GPU-day.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136760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4F161-B3D4-844F-9DC6-4FE8D9948A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downloaded map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AB2DD-9C4A-3149-88EA-4CDE314FFD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Do not panic if your screen still appears black at this point! This is normal. </a:t>
            </a:r>
          </a:p>
          <a:p>
            <a:r>
              <a:rPr lang="en-GB" b="1" dirty="0"/>
              <a:t>Click </a:t>
            </a:r>
            <a:r>
              <a:rPr lang="en-GB" dirty="0"/>
              <a:t>on Action (</a:t>
            </a:r>
            <a:r>
              <a:rPr lang="en-GB" b="1" dirty="0"/>
              <a:t>A</a:t>
            </a:r>
            <a:r>
              <a:rPr lang="en-GB" dirty="0"/>
              <a:t>) and select </a:t>
            </a:r>
            <a:r>
              <a:rPr lang="en-GB" b="1" dirty="0"/>
              <a:t>mesh @ level 3.0 </a:t>
            </a:r>
            <a:r>
              <a:rPr lang="en-GB" dirty="0"/>
              <a:t>to show the corresponding electron density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6343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7A93B-3553-2C42-9C4C-C9D538A00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 downloaded map</a:t>
            </a:r>
          </a:p>
        </p:txBody>
      </p:sp>
      <p:pic>
        <p:nvPicPr>
          <p:cNvPr id="5" name="Content Placeholder 4" descr="Map&#10;&#10;Description automatically generated">
            <a:extLst>
              <a:ext uri="{FF2B5EF4-FFF2-40B4-BE49-F238E27FC236}">
                <a16:creationId xmlns:a16="http://schemas.microsoft.com/office/drawing/2014/main" id="{5B0CA8BC-E6EB-624C-B0E7-E9EC0BDA46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8396" y="1295400"/>
            <a:ext cx="6087207" cy="5105400"/>
          </a:xfrm>
        </p:spPr>
      </p:pic>
    </p:spTree>
    <p:extLst>
      <p:ext uri="{BB962C8B-B14F-4D97-AF65-F5344CB8AC3E}">
        <p14:creationId xmlns:p14="http://schemas.microsoft.com/office/powerpoint/2010/main" val="24953079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8DB0E-7700-C048-B26A-CC1D4EACD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at the binding site</a:t>
            </a:r>
          </a:p>
        </p:txBody>
      </p:sp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303E92A1-AC1B-F141-B627-D85978837B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340768"/>
            <a:ext cx="8249459" cy="5105400"/>
          </a:xfrm>
        </p:spPr>
      </p:pic>
    </p:spTree>
    <p:extLst>
      <p:ext uri="{BB962C8B-B14F-4D97-AF65-F5344CB8AC3E}">
        <p14:creationId xmlns:p14="http://schemas.microsoft.com/office/powerpoint/2010/main" val="40179529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D2EBEE-E893-7044-9F5C-1CFB70CE2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Covalent Ligands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85561-5A20-544A-8E15-A98027D4B0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Whilst the strength of a covalent single bond is usually in the region 80-100 Kcal/mol</a:t>
            </a:r>
          </a:p>
          <a:p>
            <a:r>
              <a:rPr lang="en-GB" sz="2400" dirty="0"/>
              <a:t>Non-covalent interactions are much weaker.</a:t>
            </a:r>
          </a:p>
          <a:p>
            <a:r>
              <a:rPr lang="en-GB" sz="2400" dirty="0"/>
              <a:t>Typical Energies </a:t>
            </a:r>
          </a:p>
          <a:p>
            <a:pPr lvl="1"/>
            <a:r>
              <a:rPr lang="en-GB" sz="2400" dirty="0"/>
              <a:t>Salt Bridge ~2 kcal/mol </a:t>
            </a:r>
          </a:p>
          <a:p>
            <a:pPr lvl="1"/>
            <a:r>
              <a:rPr lang="en-GB" sz="2400" dirty="0"/>
              <a:t>H-Bond ~1 kcal/mol </a:t>
            </a:r>
          </a:p>
          <a:p>
            <a:pPr lvl="1"/>
            <a:r>
              <a:rPr lang="en-GB" sz="2400" dirty="0"/>
              <a:t>Hydrophobic ~0.7 kcal/mol </a:t>
            </a:r>
          </a:p>
          <a:p>
            <a:pPr lvl="1"/>
            <a:r>
              <a:rPr lang="en-GB" sz="2400" dirty="0"/>
              <a:t>Aromatic ~1-3 kcal/mol</a:t>
            </a:r>
          </a:p>
          <a:p>
            <a:r>
              <a:rPr lang="en-GB" sz="2400" dirty="0"/>
              <a:t>For H-bonds and electrostatic interactions there is also a significant desolvation penalty</a:t>
            </a:r>
          </a:p>
          <a:p>
            <a:r>
              <a:rPr lang="en-GB" sz="2400" dirty="0"/>
              <a:t>Measuring “affinity” based on covalent product is going to be misleading</a:t>
            </a:r>
          </a:p>
          <a:p>
            <a:pPr marL="0" indent="0">
              <a:buNone/>
            </a:pPr>
            <a:r>
              <a:rPr lang="en-GB" sz="2400" dirty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937691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06D0B-C76C-394D-A874-B957099F6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do docking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3EF68-BD55-C047-A238-EE1C6C5BFB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approach is to dock ligands as usual and then select docked poses that place the potential reacting groups within a reasonable distance.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GB" dirty="0"/>
              <a:t>For example, to convert the reversible inhibitor (1) into an irreversible inhibitor (2) 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256E74-43C6-0245-B37B-8D4309E62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3501008"/>
            <a:ext cx="4990653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065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C4E27-8A37-E94D-87D0-96FBCF1F8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Typical non-covalent interactions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585B5-C3BB-1C4B-9E2A-CB66431F7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Medicinal Chemist’s Guide to Molecular Interactions. </a:t>
            </a:r>
            <a:r>
              <a:rPr lang="en-US" dirty="0">
                <a:hlinkClick r:id="rId2"/>
              </a:rPr>
              <a:t>https://doi.org/10.1021/jm100112j</a:t>
            </a:r>
            <a:endParaRPr lang="en-US" dirty="0"/>
          </a:p>
          <a:p>
            <a:endParaRPr lang="en-US" dirty="0"/>
          </a:p>
          <a:p>
            <a:r>
              <a:rPr lang="en-US" dirty="0"/>
              <a:t>I’ve also written a summary on my website.</a:t>
            </a:r>
          </a:p>
          <a:p>
            <a:r>
              <a:rPr lang="en-US" dirty="0">
                <a:hlinkClick r:id="rId3"/>
              </a:rPr>
              <a:t>https://www.cambridgemedchemconsulting.com/resources/molecular_interactions.html</a:t>
            </a:r>
            <a:endParaRPr lang="en-US" dirty="0"/>
          </a:p>
          <a:p>
            <a:r>
              <a:rPr lang="en-US" dirty="0"/>
              <a:t>Don’t forget the influence of water molecules.</a:t>
            </a:r>
          </a:p>
          <a:p>
            <a:r>
              <a:rPr lang="en-US" dirty="0">
                <a:hlinkClick r:id="rId4"/>
              </a:rPr>
              <a:t>https://www.cambridgemedchemconsulting.com/resources/solvation.html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80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65543-70EB-6541-9234-B39A2416E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Flexible molecules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D049DB-CD06-0346-A01D-AAFD8858AA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Some of the potential ligands have a lot of rotatable bonds.</a:t>
            </a:r>
          </a:p>
          <a:p>
            <a:r>
              <a:rPr lang="en-GB" dirty="0"/>
              <a:t>If we imagine each torsion rotating at 60 degree increments, </a:t>
            </a:r>
          </a:p>
          <a:p>
            <a:r>
              <a:rPr lang="en-GB" dirty="0"/>
              <a:t>Then this will lead to 6 to the power 9 or 10,077,696 conformations!</a:t>
            </a:r>
          </a:p>
          <a:p>
            <a:r>
              <a:rPr lang="en-GB" dirty="0"/>
              <a:t>Whilst some will be high energy conformations and can be eliminated, this number of conformations are beyond the scope of the Jupyter notebook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3167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12240-C280-3D4C-9A98-C78B7388C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BA4CA0-8C74-D947-9CFB-91F1EEAA1E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the ligand is a peptide you use a specialised peptide docking tool.</a:t>
            </a:r>
          </a:p>
          <a:p>
            <a:r>
              <a:rPr lang="en-GB" dirty="0"/>
              <a:t>Haddock</a:t>
            </a:r>
          </a:p>
          <a:p>
            <a:pPr lvl="1"/>
            <a:r>
              <a:rPr lang="en-GB" dirty="0">
                <a:hlinkClick r:id="rId2"/>
              </a:rPr>
              <a:t>https://www.bonvinlab.org/software/bpg/peptides/</a:t>
            </a:r>
            <a:endParaRPr lang="en-GB" dirty="0"/>
          </a:p>
          <a:p>
            <a:r>
              <a:rPr lang="en-GB" dirty="0"/>
              <a:t>It is free to access and there is an excellent tutorial.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13805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EB6CA-B585-DE47-B131-4EAAD7B175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 non-peptides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FCC8C8-D990-CC40-8E2C-C7C05AA6E4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can try docking a rigid molecule</a:t>
            </a:r>
          </a:p>
          <a:p>
            <a:r>
              <a:rPr lang="en-GB" dirty="0"/>
              <a:t>To do this you need to use a file format that would normally contain torsion information but remove it.</a:t>
            </a:r>
          </a:p>
          <a:p>
            <a:r>
              <a:rPr lang="en-GB" dirty="0"/>
              <a:t>The docking program should then treat the ligand as a rigid molecule.</a:t>
            </a:r>
          </a:p>
          <a:p>
            <a:r>
              <a:rPr lang="en-GB" dirty="0"/>
              <a:t>Use the PDBQT file format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42605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6C6AC-79C8-974B-B23A-1A09947EA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PDBQT file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AABB30-100B-6A45-A3C5-0E583227E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Protein Data Bank (PDB), Partial Charge (Q), &amp; Atom Type (T)) format</a:t>
            </a:r>
          </a:p>
          <a:p>
            <a:r>
              <a:rPr lang="en-GB" dirty="0"/>
              <a:t>One of the input file formats for docking programmes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8276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1766CD-DBE3-4542-850C-8F6BA25A5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Calculate properties in DataWarrior</a:t>
            </a:r>
          </a:p>
        </p:txBody>
      </p:sp>
      <p:pic>
        <p:nvPicPr>
          <p:cNvPr id="5" name="Content Placeholder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5EA9C441-B527-0148-A6A1-A9C5531434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1268760"/>
            <a:ext cx="4965374" cy="3213720"/>
          </a:xfrm>
        </p:spPr>
      </p:pic>
      <p:pic>
        <p:nvPicPr>
          <p:cNvPr id="7" name="Picture 6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7A1020E-1678-AA4B-9BE5-1B8F9FDC9B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9775" y="3501008"/>
            <a:ext cx="4964225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182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412B0-46DC-4741-A9B7-2B280849D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PDBQT file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6F884F-9B45-3D48-8AA3-D9AFC651EE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/>
              <a:t>The PDBQT format adds four things to standard formatted PDB files: </a:t>
            </a:r>
          </a:p>
          <a:p>
            <a:r>
              <a:rPr lang="en-GB" sz="1800" dirty="0"/>
              <a:t>1) partial charges are included in each ATOM or HETATM record, substituting for the fields in columns 67-76. </a:t>
            </a:r>
          </a:p>
          <a:p>
            <a:r>
              <a:rPr lang="en-GB" sz="1800" dirty="0"/>
              <a:t>2) </a:t>
            </a:r>
            <a:r>
              <a:rPr lang="en-GB" sz="1800" dirty="0" err="1"/>
              <a:t>AutoDock</a:t>
            </a:r>
            <a:r>
              <a:rPr lang="en-GB" sz="1800" dirty="0"/>
              <a:t> atom types (which may be one or two letters) are included in each ATOM or HETATM record in columns 78-79. </a:t>
            </a:r>
          </a:p>
          <a:p>
            <a:r>
              <a:rPr lang="en-GB" sz="1800" dirty="0"/>
              <a:t>3) To allow flexibility in the ligand, it is necessary to assign the rotatable bonds. </a:t>
            </a:r>
            <a:r>
              <a:rPr lang="en-GB" sz="1800" dirty="0" err="1"/>
              <a:t>AutoDock</a:t>
            </a:r>
            <a:r>
              <a:rPr lang="en-GB" sz="1800" dirty="0"/>
              <a:t> can handle up to MAX_TORS rotatable bonds: this parameter is defined in “</a:t>
            </a:r>
            <a:r>
              <a:rPr lang="en-GB" sz="1800" dirty="0" err="1"/>
              <a:t>autodock.h</a:t>
            </a:r>
            <a:r>
              <a:rPr lang="en-GB" sz="1800" dirty="0"/>
              <a:t>”, and is ordinarily set to 32. If this value is changed, </a:t>
            </a:r>
            <a:r>
              <a:rPr lang="en-GB" sz="1800" dirty="0" err="1"/>
              <a:t>AutoDock</a:t>
            </a:r>
            <a:r>
              <a:rPr lang="en-GB" sz="1800" dirty="0"/>
              <a:t> must be recompiled. </a:t>
            </a:r>
            <a:r>
              <a:rPr lang="en-GB" sz="1800" i="1" dirty="0"/>
              <a:t>Please note that AutoDock4.2 is currently effective for systems with roughly 10 torsional degrees of freedom, and systems with more torsional flexibility may not give consistent results. </a:t>
            </a:r>
            <a:r>
              <a:rPr lang="en-GB" sz="1800" dirty="0"/>
              <a:t>Torsions are defined in the PDBQT file using the following keywords</a:t>
            </a:r>
            <a:r>
              <a:rPr lang="en-GB" sz="1800" i="1" dirty="0"/>
              <a:t>: </a:t>
            </a:r>
            <a:endParaRPr lang="en-GB" sz="1800" dirty="0"/>
          </a:p>
          <a:p>
            <a:r>
              <a:rPr lang="en-GB" sz="1800" b="1" dirty="0"/>
              <a:t>ROOT / ENDROOT </a:t>
            </a:r>
          </a:p>
          <a:p>
            <a:r>
              <a:rPr lang="en-GB" sz="1800" b="1" dirty="0"/>
              <a:t>BRANCH / ENDBRANCH </a:t>
            </a:r>
            <a:endParaRPr lang="en-GB" sz="1800" dirty="0"/>
          </a:p>
          <a:p>
            <a:endParaRPr lang="en-GB" sz="1800" dirty="0"/>
          </a:p>
          <a:p>
            <a:r>
              <a:rPr lang="en-GB" sz="1800" dirty="0"/>
              <a:t>https://</a:t>
            </a:r>
            <a:r>
              <a:rPr lang="en-GB" sz="1800" dirty="0" err="1"/>
              <a:t>autodock.scripps.edu</a:t>
            </a:r>
            <a:r>
              <a:rPr lang="en-GB" sz="1800" dirty="0"/>
              <a:t>/</a:t>
            </a:r>
            <a:r>
              <a:rPr lang="en-GB" sz="1800" dirty="0" err="1"/>
              <a:t>wp</a:t>
            </a:r>
            <a:r>
              <a:rPr lang="en-GB" sz="1800" dirty="0"/>
              <a:t>-content/uploads/sites/56/2021/10/AutoDock4.2.6_UserGuide.pdf</a:t>
            </a:r>
          </a:p>
        </p:txBody>
      </p:sp>
    </p:spTree>
    <p:extLst>
      <p:ext uri="{BB962C8B-B14F-4D97-AF65-F5344CB8AC3E}">
        <p14:creationId xmlns:p14="http://schemas.microsoft.com/office/powerpoint/2010/main" val="25560382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1F3083-0615-EF49-AFCC-17BF75CD7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Format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23852-C070-294C-992C-2E298E4650BC}"/>
              </a:ext>
            </a:extLst>
          </p:cNvPr>
          <p:cNvSpPr txBox="1"/>
          <p:nvPr/>
        </p:nvSpPr>
        <p:spPr>
          <a:xfrm>
            <a:off x="3275856" y="1348800"/>
            <a:ext cx="531908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0" dirty="0"/>
              <a:t>REMARK  Name = Emend</a:t>
            </a:r>
          </a:p>
          <a:p>
            <a:r>
              <a:rPr lang="en-GB" sz="1100" b="0" dirty="0">
                <a:solidFill>
                  <a:srgbClr val="FF0000"/>
                </a:solidFill>
              </a:rPr>
              <a:t>REMARK  9 active torsions:</a:t>
            </a:r>
          </a:p>
          <a:p>
            <a:r>
              <a:rPr lang="en-GB" sz="1100" b="0" dirty="0"/>
              <a:t>REMARK  status: ('A' for Active; 'I' for Inactive)</a:t>
            </a:r>
          </a:p>
          <a:p>
            <a:r>
              <a:rPr lang="en-GB" sz="1100" b="0" dirty="0"/>
              <a:t>REMARK    1  A    between atoms: C_7  and  C_8</a:t>
            </a:r>
          </a:p>
          <a:p>
            <a:r>
              <a:rPr lang="en-GB" sz="1100" b="0" dirty="0"/>
              <a:t>REMARK    2  A    between atoms: C_9  and  O_13</a:t>
            </a:r>
          </a:p>
          <a:p>
            <a:r>
              <a:rPr lang="en-GB" sz="1100" b="0" dirty="0"/>
              <a:t>REMARK    3  A    between atoms: N_11  and  C_15</a:t>
            </a:r>
          </a:p>
          <a:p>
            <a:r>
              <a:rPr lang="en-GB" sz="1100" b="0" dirty="0"/>
              <a:t>REMARK    4  A    between atoms: O_13  and  C_18</a:t>
            </a:r>
          </a:p>
          <a:p>
            <a:r>
              <a:rPr lang="en-GB" sz="1100" b="0" dirty="0"/>
              <a:t>REMARK    5  A    between atoms: C_15  and  C_19</a:t>
            </a:r>
          </a:p>
          <a:p>
            <a:r>
              <a:rPr lang="en-GB" sz="1100" b="0" dirty="0"/>
              <a:t>REMARK    6  A    between atoms: C_18  and  C_20</a:t>
            </a:r>
          </a:p>
          <a:p>
            <a:r>
              <a:rPr lang="en-GB" sz="1100" b="0" dirty="0"/>
              <a:t>REMARK    7  A    between atoms: C_18  and  C_22</a:t>
            </a:r>
          </a:p>
          <a:p>
            <a:r>
              <a:rPr lang="en-GB" sz="1100" b="0" dirty="0"/>
              <a:t>REMARK    8  A    between atoms: C_29  and  C_32</a:t>
            </a:r>
          </a:p>
          <a:p>
            <a:r>
              <a:rPr lang="en-GB" sz="1100" b="0" dirty="0"/>
              <a:t>REMARK    9  A    between atoms: C_30  and  C_34</a:t>
            </a:r>
          </a:p>
          <a:p>
            <a:r>
              <a:rPr lang="en-GB" sz="1100" b="0" dirty="0"/>
              <a:t>REMARK                            x       y       z     </a:t>
            </a:r>
            <a:r>
              <a:rPr lang="en-GB" sz="1100" b="0" dirty="0" err="1"/>
              <a:t>vdW</a:t>
            </a:r>
            <a:r>
              <a:rPr lang="en-GB" sz="1100" b="0" dirty="0"/>
              <a:t>  Elec       q    Type</a:t>
            </a:r>
          </a:p>
          <a:p>
            <a:r>
              <a:rPr lang="en-GB" sz="1100" b="0" dirty="0"/>
              <a:t>REMARK                         _______ _______ _______ _____ _____    ______ ____</a:t>
            </a:r>
          </a:p>
          <a:p>
            <a:r>
              <a:rPr lang="en-GB" sz="1100" b="0" dirty="0">
                <a:solidFill>
                  <a:srgbClr val="FF0000"/>
                </a:solidFill>
              </a:rPr>
              <a:t>ROOT</a:t>
            </a:r>
          </a:p>
          <a:p>
            <a:r>
              <a:rPr lang="en-GB" sz="1100" b="0" dirty="0"/>
              <a:t>ATOM      1  C   UNL     1      -3.682   0.082  -0.062  0.00  0.00    +0.000 C </a:t>
            </a:r>
          </a:p>
          <a:p>
            <a:r>
              <a:rPr lang="en-GB" sz="1100" b="0" dirty="0"/>
              <a:t>ATOM      2  C   UNL     1      -4.152  -0.653   1.265  0.00  0.00    +0.000 C </a:t>
            </a:r>
          </a:p>
          <a:p>
            <a:r>
              <a:rPr lang="en-GB" sz="1100" b="0" dirty="0"/>
              <a:t>ATOM      3  N   UNL     1      -4.077  -0.679  -1.320  0.00  0.00    +0.000 NA</a:t>
            </a:r>
          </a:p>
          <a:p>
            <a:r>
              <a:rPr lang="en-GB" sz="1100" b="0" dirty="0"/>
              <a:t>ATOM      4  O   UNL     1      -5.579  -0.810   1.235  0.00  0.00    +0.000 OA</a:t>
            </a:r>
          </a:p>
          <a:p>
            <a:r>
              <a:rPr lang="en-GB" sz="1100" b="0" dirty="0"/>
              <a:t>ATOM      5  C   UNL     1      -5.535  -0.947  -1.237  0.00  0.00    +0.000 C </a:t>
            </a:r>
          </a:p>
          <a:p>
            <a:r>
              <a:rPr lang="en-GB" sz="1100" b="0" dirty="0"/>
              <a:t>ATOM      6  C   UNL     1      -6.013  -1.553   0.095  0.00  0.00    +0.000 C </a:t>
            </a:r>
          </a:p>
          <a:p>
            <a:r>
              <a:rPr lang="en-GB" sz="1100" b="0" dirty="0">
                <a:solidFill>
                  <a:srgbClr val="FF0000"/>
                </a:solidFill>
              </a:rPr>
              <a:t>ENDROOT</a:t>
            </a:r>
          </a:p>
          <a:p>
            <a:r>
              <a:rPr lang="en-GB" sz="1100" b="0" dirty="0">
                <a:solidFill>
                  <a:srgbClr val="FF0000"/>
                </a:solidFill>
              </a:rPr>
              <a:t>BRANCH   1  13</a:t>
            </a:r>
          </a:p>
          <a:p>
            <a:r>
              <a:rPr lang="en-GB" sz="1100" b="0" dirty="0"/>
              <a:t>ATOM      7  F   UNL     1      -4.975   5.639  -0.203  0.00  0.00    +0.000 F </a:t>
            </a:r>
          </a:p>
          <a:p>
            <a:r>
              <a:rPr lang="en-GB" sz="1100" b="0" dirty="0"/>
              <a:t>ATOM      8  C   UNL     1      -4.709   4.326  -0.194  0.00  0.00    +0.000 A </a:t>
            </a:r>
          </a:p>
          <a:p>
            <a:r>
              <a:rPr lang="en-GB" sz="1100" b="0" dirty="0"/>
              <a:t>ATOM      9  C   UNL     1      -5.327   3.513   0.741  0.00  0.00    +0.000 A </a:t>
            </a:r>
          </a:p>
          <a:p>
            <a:r>
              <a:rPr lang="en-GB" sz="1100" b="0" dirty="0"/>
              <a:t>ATOM     10  C   UNL     1      -3.812   3.794  -1.111  0.00  0.00    +0.000 A </a:t>
            </a:r>
          </a:p>
          <a:p>
            <a:r>
              <a:rPr lang="en-GB" sz="1100" b="0" dirty="0"/>
              <a:t>ATOM     11  C   UNL     1      -5.033   2.148   0.763  0.00  0.00    +0.000 A </a:t>
            </a:r>
          </a:p>
          <a:p>
            <a:r>
              <a:rPr lang="en-GB" sz="1100" b="0" dirty="0"/>
              <a:t>ATOM     12  C   UNL     1      -3.514   2.424  -1.085  0.00  0.00    +0.000 A </a:t>
            </a:r>
          </a:p>
          <a:p>
            <a:r>
              <a:rPr lang="en-GB" sz="1100" b="0" dirty="0"/>
              <a:t>ATOM     13  C   UNL     1      -4.109   1.572  -0.136  0.00  0.00    +0.000 A </a:t>
            </a:r>
          </a:p>
          <a:p>
            <a:r>
              <a:rPr lang="en-GB" sz="1100" b="0" dirty="0">
                <a:solidFill>
                  <a:srgbClr val="FF0000"/>
                </a:solidFill>
              </a:rPr>
              <a:t>ENDBRANCH   1  13</a:t>
            </a:r>
          </a:p>
          <a:p>
            <a:r>
              <a:rPr lang="en-GB" sz="1100" b="0" dirty="0">
                <a:solidFill>
                  <a:srgbClr val="FF0000"/>
                </a:solidFill>
              </a:rPr>
              <a:t>BRANCH   3  14</a:t>
            </a:r>
          </a:p>
        </p:txBody>
      </p:sp>
    </p:spTree>
    <p:extLst>
      <p:ext uri="{BB962C8B-B14F-4D97-AF65-F5344CB8AC3E}">
        <p14:creationId xmlns:p14="http://schemas.microsoft.com/office/powerpoint/2010/main" val="7759633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45FA54-975A-F744-BDE7-80ED714A5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Remove torsion info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4EB9C5-4BE9-AC47-93DF-EBC33823F0E7}"/>
              </a:ext>
            </a:extLst>
          </p:cNvPr>
          <p:cNvSpPr txBox="1"/>
          <p:nvPr/>
        </p:nvSpPr>
        <p:spPr>
          <a:xfrm>
            <a:off x="3491880" y="1124744"/>
            <a:ext cx="5319085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 b="0" dirty="0"/>
              <a:t>REMARK  Name = Emend</a:t>
            </a:r>
          </a:p>
          <a:p>
            <a:r>
              <a:rPr lang="en-GB" sz="1100" b="0" dirty="0"/>
              <a:t>REMARK                            x       y       z     </a:t>
            </a:r>
            <a:r>
              <a:rPr lang="en-GB" sz="1100" b="0" dirty="0" err="1"/>
              <a:t>vdW</a:t>
            </a:r>
            <a:r>
              <a:rPr lang="en-GB" sz="1100" b="0" dirty="0"/>
              <a:t>  Elec       q    Type</a:t>
            </a:r>
          </a:p>
          <a:p>
            <a:r>
              <a:rPr lang="en-GB" sz="1100" b="0" dirty="0"/>
              <a:t>REMARK                         _______ _______ _______ _____ _____    ______ ____</a:t>
            </a:r>
          </a:p>
          <a:p>
            <a:r>
              <a:rPr lang="en-GB" sz="1100" b="0" dirty="0"/>
              <a:t>ATOM      1  F   UNL     1      -4.975   5.639  -0.203  0.00  0.00    +0.000 F </a:t>
            </a:r>
          </a:p>
          <a:p>
            <a:r>
              <a:rPr lang="en-GB" sz="1100" b="0" dirty="0"/>
              <a:t>ATOM      2  C   UNL     1      -4.709   4.326  -0.194  0.00  0.00    +0.000 A </a:t>
            </a:r>
          </a:p>
          <a:p>
            <a:r>
              <a:rPr lang="en-GB" sz="1100" b="0" dirty="0"/>
              <a:t>ATOM      3  C   UNL     1      -5.327   3.513   0.741  0.00  0.00    +0.000 A </a:t>
            </a:r>
          </a:p>
          <a:p>
            <a:r>
              <a:rPr lang="en-GB" sz="1100" b="0" dirty="0"/>
              <a:t>ATOM      4  C   UNL     1      -3.812   3.794  -1.111  0.00  0.00    +0.000 A </a:t>
            </a:r>
          </a:p>
          <a:p>
            <a:r>
              <a:rPr lang="en-GB" sz="1100" b="0" dirty="0"/>
              <a:t>ATOM      5  C   UNL     1      -5.033   2.148   0.763  0.00  0.00    +0.000 A </a:t>
            </a:r>
          </a:p>
          <a:p>
            <a:r>
              <a:rPr lang="en-GB" sz="1100" b="0" dirty="0"/>
              <a:t>ATOM      6  C   UNL     1      -3.514   2.424  -1.085  0.00  0.00    +0.000 A </a:t>
            </a:r>
          </a:p>
          <a:p>
            <a:r>
              <a:rPr lang="en-GB" sz="1100" b="0" dirty="0"/>
              <a:t>ATOM      7  C   UNL     1      -4.109   1.572  -0.136  0.00  0.00    +0.000 A </a:t>
            </a:r>
          </a:p>
          <a:p>
            <a:r>
              <a:rPr lang="en-GB" sz="1100" b="0" dirty="0"/>
              <a:t>ATOM      8  C   UNL     1      -3.682   0.082  -0.062  0.00  0.00    +0.000 C </a:t>
            </a:r>
          </a:p>
          <a:p>
            <a:r>
              <a:rPr lang="en-GB" sz="1100" b="0" dirty="0"/>
              <a:t>ATOM      9  C   UNL     1      -4.152  -0.653   1.265  0.00  0.00    +0.000 C </a:t>
            </a:r>
          </a:p>
          <a:p>
            <a:r>
              <a:rPr lang="en-GB" sz="1100" b="0" dirty="0"/>
              <a:t>ATOM     10  N   UNL     1      -4.077  -0.679  -1.320  0.00  0.00    +0.000 NA</a:t>
            </a:r>
          </a:p>
          <a:p>
            <a:r>
              <a:rPr lang="en-GB" sz="1100" b="0" dirty="0"/>
              <a:t>ATOM     11  O   UNL     1      -5.579  -0.810   1.235  0.00  0.00    +0.000 OA</a:t>
            </a:r>
          </a:p>
          <a:p>
            <a:r>
              <a:rPr lang="en-GB" sz="1100" b="0" dirty="0"/>
              <a:t>ATOM     12  O   UNL     1      -3.725   0.069   2.436  0.00  0.00    +0.000 OA</a:t>
            </a:r>
          </a:p>
          <a:p>
            <a:r>
              <a:rPr lang="en-GB" sz="1100" b="0" dirty="0"/>
              <a:t>ATOM     13  C   UNL     1      -3.296  -1.941  -1.415  0.00  0.00    +0.000 C </a:t>
            </a:r>
          </a:p>
          <a:p>
            <a:r>
              <a:rPr lang="en-GB" sz="1100" b="0" dirty="0"/>
              <a:t>ATOM     14  C   UNL     1      -5.535  -0.947  -1.237  0.00  0.00    +0.000 C </a:t>
            </a:r>
          </a:p>
          <a:p>
            <a:r>
              <a:rPr lang="en-GB" sz="1100" b="0" dirty="0"/>
              <a:t>ATOM     15  C   UNL     1      -6.013  -1.553   0.095  0.00  0.00    +0.000 C </a:t>
            </a:r>
          </a:p>
          <a:p>
            <a:r>
              <a:rPr lang="en-GB" sz="1100" b="0" dirty="0"/>
              <a:t>ATOM     16  C   UNL     1      -3.762  -0.680   3.658  0.00  0.00    +0.000 C </a:t>
            </a:r>
          </a:p>
          <a:p>
            <a:r>
              <a:rPr lang="en-GB" sz="1100" b="0" dirty="0"/>
              <a:t>ATOM     17  C   UNL     1      -3.562  -2.757  -2.676  0.00  0.00    +0.000 A </a:t>
            </a:r>
          </a:p>
          <a:p>
            <a:r>
              <a:rPr lang="en-GB" sz="1100" b="0" dirty="0"/>
              <a:t>ATOM     18  C   UNL     1      -3.228   0.151   4.832  0.00  0.00    +0.000 A </a:t>
            </a:r>
          </a:p>
          <a:p>
            <a:r>
              <a:rPr lang="en-GB" sz="1100" b="0" dirty="0"/>
              <a:t>ATOM     19  C   UNL     1      -5.173  -1.170   4.006  0.00  0.00    +0.000 C </a:t>
            </a:r>
          </a:p>
          <a:p>
            <a:r>
              <a:rPr lang="en-GB" sz="1100" b="0" dirty="0"/>
              <a:t>ATOM     20  N   UNL     1      -3.954  -2.220  -3.887  0.00  0.00    +0.000 N </a:t>
            </a:r>
          </a:p>
          <a:p>
            <a:r>
              <a:rPr lang="en-GB" sz="1100" b="0" dirty="0"/>
              <a:t>ATOM     21  N   UNL     1      -3.336  -4.047  -2.699  0.00  0.00    +0.000 NA</a:t>
            </a:r>
          </a:p>
          <a:p>
            <a:r>
              <a:rPr lang="en-GB" sz="1100" b="0" dirty="0"/>
              <a:t>ATOM     22  C   UNL     1      -2.926  -0.507   6.041  0.00  0.00    +0.000 A </a:t>
            </a:r>
          </a:p>
          <a:p>
            <a:r>
              <a:rPr lang="en-GB" sz="1100" b="0" dirty="0"/>
              <a:t>ATOM     23  C   UNL     1      -3.099   1.549   4.790  0.00  0.00    +0.000 A </a:t>
            </a:r>
          </a:p>
          <a:p>
            <a:r>
              <a:rPr lang="en-GB" sz="1100" b="0" dirty="0"/>
              <a:t>ATOM     24  N   UNL     1      -3.734  -3.286  -4.774  0.00  0.00    +0.000 N </a:t>
            </a:r>
          </a:p>
          <a:p>
            <a:r>
              <a:rPr lang="en-GB" sz="1100" b="0" dirty="0"/>
              <a:t>ATOM     25  C   UNL     1      -3.541  -4.423  -4.009  0.00  0.00    +0.000 A </a:t>
            </a:r>
          </a:p>
          <a:p>
            <a:r>
              <a:rPr lang="en-GB" sz="1100" b="0" dirty="0"/>
              <a:t>ATOM     26  C   UNL     1      -2.554   0.198   7.197  0.00  0.00    +0.000 A </a:t>
            </a:r>
          </a:p>
          <a:p>
            <a:r>
              <a:rPr lang="en-GB" sz="1100" b="0" dirty="0"/>
              <a:t>ATOM     27  C   UNL     1      -2.689   2.278   5.925  0.00  0.00    +0.000 A </a:t>
            </a:r>
          </a:p>
          <a:p>
            <a:r>
              <a:rPr lang="en-GB" sz="1100" b="0" dirty="0"/>
              <a:t>ATOM     28  O   UNL     1      -3.591  -5.561  -4.438  0.00  0.00    +0.000 OA</a:t>
            </a:r>
          </a:p>
          <a:p>
            <a:r>
              <a:rPr lang="en-GB" sz="1100" b="0" dirty="0"/>
              <a:t>ATOM     29  C   UNL     1      -2.358  -0.522   8.513  0.00  0.00    +0.000 C </a:t>
            </a:r>
          </a:p>
        </p:txBody>
      </p:sp>
    </p:spTree>
    <p:extLst>
      <p:ext uri="{BB962C8B-B14F-4D97-AF65-F5344CB8AC3E}">
        <p14:creationId xmlns:p14="http://schemas.microsoft.com/office/powerpoint/2010/main" val="24425916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1A81C3-E688-B04D-AAF9-096C8AB58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Using </a:t>
            </a:r>
            <a:r>
              <a:rPr lang="en-GB" dirty="0" err="1"/>
              <a:t>OpenBabel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25073A-F550-A54C-8371-46610D1BA2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Terminal command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sz="1600" dirty="0"/>
              <a:t> /Users/</a:t>
            </a:r>
            <a:r>
              <a:rPr lang="en-GB" sz="1600" dirty="0" err="1"/>
              <a:t>chrisswain</a:t>
            </a:r>
            <a:r>
              <a:rPr lang="en-GB" sz="1600" dirty="0"/>
              <a:t>/miniconda3/bin/</a:t>
            </a:r>
            <a:r>
              <a:rPr lang="en-GB" sz="1600" dirty="0" err="1"/>
              <a:t>obabel</a:t>
            </a:r>
            <a:r>
              <a:rPr lang="en-GB" sz="1600" dirty="0"/>
              <a:t>  /Users/</a:t>
            </a:r>
            <a:r>
              <a:rPr lang="en-GB" sz="1600" dirty="0" err="1"/>
              <a:t>chrisswain</a:t>
            </a:r>
            <a:r>
              <a:rPr lang="en-GB" sz="1600" dirty="0"/>
              <a:t>/Desktop/</a:t>
            </a:r>
            <a:r>
              <a:rPr lang="en-GB" sz="1600" dirty="0" err="1"/>
              <a:t>SampleFiles</a:t>
            </a:r>
            <a:r>
              <a:rPr lang="en-GB" sz="1600" dirty="0"/>
              <a:t>/emend3D.sdf   -</a:t>
            </a:r>
            <a:r>
              <a:rPr lang="en-GB" sz="1600" dirty="0" err="1"/>
              <a:t>opdbqt</a:t>
            </a:r>
            <a:r>
              <a:rPr lang="en-GB" sz="1600" dirty="0"/>
              <a:t>  -</a:t>
            </a:r>
            <a:r>
              <a:rPr lang="en-GB" sz="1600" dirty="0" err="1"/>
              <a:t>xr</a:t>
            </a:r>
            <a:r>
              <a:rPr lang="en-GB" sz="1600" dirty="0"/>
              <a:t>  -O /Users/</a:t>
            </a:r>
            <a:r>
              <a:rPr lang="en-GB" sz="1600" dirty="0" err="1"/>
              <a:t>chrisswain</a:t>
            </a:r>
            <a:r>
              <a:rPr lang="en-GB" sz="1600" dirty="0"/>
              <a:t>/Desktop/</a:t>
            </a:r>
            <a:r>
              <a:rPr lang="en-GB" sz="1600" dirty="0" err="1"/>
              <a:t>SampleFiles</a:t>
            </a:r>
            <a:r>
              <a:rPr lang="en-GB" sz="1600" dirty="0"/>
              <a:t>/emend2.pdbqt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-</a:t>
            </a:r>
            <a:r>
              <a:rPr lang="en-GB" dirty="0" err="1"/>
              <a:t>xr</a:t>
            </a:r>
            <a:r>
              <a:rPr lang="en-GB" dirty="0"/>
              <a:t> = -r	Output as a rigid molecule (i.e. no branches or torsion tree)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AD232F-4105-4449-A077-EC7C14551046}"/>
              </a:ext>
            </a:extLst>
          </p:cNvPr>
          <p:cNvSpPr txBox="1"/>
          <p:nvPr/>
        </p:nvSpPr>
        <p:spPr>
          <a:xfrm>
            <a:off x="755576" y="5517232"/>
            <a:ext cx="81115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0" dirty="0"/>
              <a:t>https://open-</a:t>
            </a:r>
            <a:r>
              <a:rPr lang="en-GB" sz="1600" b="0" dirty="0" err="1"/>
              <a:t>babel.readthedocs.io</a:t>
            </a:r>
            <a:r>
              <a:rPr lang="en-GB" sz="1600" b="0" dirty="0"/>
              <a:t>/</a:t>
            </a:r>
            <a:r>
              <a:rPr lang="en-GB" sz="1600" b="0" dirty="0" err="1"/>
              <a:t>en</a:t>
            </a:r>
            <a:r>
              <a:rPr lang="en-GB" sz="1600" b="0" dirty="0"/>
              <a:t>/latest/</a:t>
            </a:r>
            <a:r>
              <a:rPr lang="en-GB" sz="1600" b="0" dirty="0" err="1"/>
              <a:t>FileFormats</a:t>
            </a:r>
            <a:r>
              <a:rPr lang="en-GB" sz="1600" b="0" dirty="0"/>
              <a:t>/</a:t>
            </a:r>
            <a:r>
              <a:rPr lang="en-GB" sz="1600" b="0" dirty="0" err="1"/>
              <a:t>AutoDock_PDBQT_format.html</a:t>
            </a:r>
            <a:endParaRPr lang="en-GB" sz="1600" b="0" dirty="0"/>
          </a:p>
        </p:txBody>
      </p:sp>
    </p:spTree>
    <p:extLst>
      <p:ext uri="{BB962C8B-B14F-4D97-AF65-F5344CB8AC3E}">
        <p14:creationId xmlns:p14="http://schemas.microsoft.com/office/powerpoint/2010/main" val="191041492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1000B-B4A7-B648-B223-488ED076B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Modify Jupyter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172FE5-A099-0D44-8C33-BCEB049FB1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Upload the </a:t>
            </a:r>
            <a:r>
              <a:rPr lang="en-GB" dirty="0" err="1"/>
              <a:t>pdbqt</a:t>
            </a:r>
            <a:r>
              <a:rPr lang="en-GB" dirty="0"/>
              <a:t> file to server (if using cluster)</a:t>
            </a:r>
          </a:p>
          <a:p>
            <a:r>
              <a:rPr lang="en-GB" dirty="0"/>
              <a:t>Edit the Jupyter notebook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6A08AAE5-7385-E547-BA85-6FA075526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6951"/>
            <a:ext cx="9144000" cy="1604097"/>
          </a:xfrm>
          <a:prstGeom prst="rect">
            <a:avLst/>
          </a:prstGeom>
        </p:spPr>
      </p:pic>
      <p:sp>
        <p:nvSpPr>
          <p:cNvPr id="8" name="Frame 7">
            <a:extLst>
              <a:ext uri="{FF2B5EF4-FFF2-40B4-BE49-F238E27FC236}">
                <a16:creationId xmlns:a16="http://schemas.microsoft.com/office/drawing/2014/main" id="{019D4657-AE7B-DF44-A989-5A2813CB0E83}"/>
              </a:ext>
            </a:extLst>
          </p:cNvPr>
          <p:cNvSpPr/>
          <p:nvPr/>
        </p:nvSpPr>
        <p:spPr bwMode="auto">
          <a:xfrm>
            <a:off x="179512" y="3501008"/>
            <a:ext cx="4968552" cy="360040"/>
          </a:xfrm>
          <a:prstGeom prst="fram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1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4074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6FC19-73E4-3440-86F3-41486E3BC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Maybe?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BE7A9E-CB02-F34E-A958-BDD1423E0F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Top of </a:t>
            </a:r>
            <a:r>
              <a:rPr lang="en-GB" dirty="0" err="1"/>
              <a:t>pdbqt</a:t>
            </a:r>
            <a:r>
              <a:rPr lang="en-GB" dirty="0"/>
              <a:t> file defines torsions as A  (active)</a:t>
            </a:r>
          </a:p>
          <a:p>
            <a:r>
              <a:rPr lang="en-GB" dirty="0"/>
              <a:t>Perhaps try changing to I (inactive)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E407B25B-151C-5E4C-9DB0-2FCBEA75F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2636912"/>
            <a:ext cx="5892800" cy="3136900"/>
          </a:xfrm>
          <a:prstGeom prst="rect">
            <a:avLst/>
          </a:prstGeom>
        </p:spPr>
      </p:pic>
      <p:sp>
        <p:nvSpPr>
          <p:cNvPr id="6" name="Frame 5">
            <a:extLst>
              <a:ext uri="{FF2B5EF4-FFF2-40B4-BE49-F238E27FC236}">
                <a16:creationId xmlns:a16="http://schemas.microsoft.com/office/drawing/2014/main" id="{BFBB264D-4F7F-7740-857F-32830DF478AA}"/>
              </a:ext>
            </a:extLst>
          </p:cNvPr>
          <p:cNvSpPr/>
          <p:nvPr/>
        </p:nvSpPr>
        <p:spPr bwMode="auto">
          <a:xfrm>
            <a:off x="1619672" y="3284984"/>
            <a:ext cx="216024" cy="1800200"/>
          </a:xfrm>
          <a:prstGeom prst="frame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41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580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014E6-EC56-769C-F58C-DF9736745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Problems with Haddock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D158C-8A09-09DE-4A09-FC18ECB6CA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 don’t use Haddock and I have very limited experience</a:t>
            </a:r>
          </a:p>
          <a:p>
            <a:r>
              <a:rPr lang="en-GB" dirty="0"/>
              <a:t>Some resources</a:t>
            </a:r>
          </a:p>
          <a:p>
            <a:pPr lvl="1"/>
            <a:r>
              <a:rPr lang="en-GB" dirty="0"/>
              <a:t>Katharina</a:t>
            </a:r>
          </a:p>
          <a:p>
            <a:pPr lvl="1"/>
            <a:r>
              <a:rPr lang="en-GB" dirty="0">
                <a:hlinkClick r:id="rId2"/>
              </a:rPr>
              <a:t>https://www.youtube.com/watch?v=PiiEyRyO07g</a:t>
            </a:r>
            <a:endParaRPr lang="en-GB" dirty="0"/>
          </a:p>
          <a:p>
            <a:pPr lvl="1"/>
            <a:r>
              <a:rPr lang="en-GB" dirty="0">
                <a:hlinkClick r:id="rId3"/>
              </a:rPr>
              <a:t>https://ask.bioexcel.eu/c/haddock/6</a:t>
            </a:r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593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2234B-C101-614C-B508-3C5B3C8D6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Can I align structures in Discovery Studio?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C8B28E-C0C5-B242-8B79-D69D0C7F2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>
              <a:hlinkClick r:id="rId2"/>
            </a:endParaRPr>
          </a:p>
          <a:p>
            <a:endParaRPr lang="en-US" dirty="0"/>
          </a:p>
        </p:txBody>
      </p:sp>
      <p:pic>
        <p:nvPicPr>
          <p:cNvPr id="5" name="Picture 4" descr="Diagram&#10;&#10;Description automatically generated with low confidence">
            <a:extLst>
              <a:ext uri="{FF2B5EF4-FFF2-40B4-BE49-F238E27FC236}">
                <a16:creationId xmlns:a16="http://schemas.microsoft.com/office/drawing/2014/main" id="{A10232ED-7D23-2549-9082-786313F30B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1" y="1628800"/>
            <a:ext cx="3834174" cy="3888432"/>
          </a:xfrm>
          <a:prstGeom prst="rect">
            <a:avLst/>
          </a:prstGeom>
        </p:spPr>
      </p:pic>
      <p:pic>
        <p:nvPicPr>
          <p:cNvPr id="7" name="Picture 6" descr="A picture containing map&#10;&#10;Description automatically generated">
            <a:extLst>
              <a:ext uri="{FF2B5EF4-FFF2-40B4-BE49-F238E27FC236}">
                <a16:creationId xmlns:a16="http://schemas.microsoft.com/office/drawing/2014/main" id="{EDEB5F8E-08BF-D446-A311-638E090B5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1196752"/>
            <a:ext cx="4254471" cy="431467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6B452BC-1FA1-D64F-B781-F5DAC8663E44}"/>
              </a:ext>
            </a:extLst>
          </p:cNvPr>
          <p:cNvSpPr txBox="1"/>
          <p:nvPr/>
        </p:nvSpPr>
        <p:spPr>
          <a:xfrm>
            <a:off x="323528" y="5805264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/>
              <a:t>Apparently not.  The only “solution” I’ve heard is to redraw in </a:t>
            </a:r>
            <a:r>
              <a:rPr lang="en-US" b="0" dirty="0" err="1"/>
              <a:t>ChemDraw</a:t>
            </a:r>
            <a:r>
              <a:rPr lang="en-US" b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8712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A101C-7CEB-B34E-89E9-C935DDA83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Poseview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038753-8658-8D4C-A910-8BBA37B02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Available at </a:t>
            </a:r>
          </a:p>
          <a:p>
            <a:pPr lvl="1"/>
            <a:r>
              <a:rPr lang="en-US" dirty="0">
                <a:hlinkClick r:id="rId2"/>
              </a:rPr>
              <a:t>https://www.zbh.uni-hamburg.de/en/forschung/amd/server/poseview.html</a:t>
            </a:r>
            <a:endParaRPr lang="en-US" dirty="0"/>
          </a:p>
          <a:p>
            <a:r>
              <a:rPr lang="en-US" dirty="0"/>
              <a:t>You will need to upload file in </a:t>
            </a:r>
            <a:r>
              <a:rPr lang="en-US" dirty="0" err="1"/>
              <a:t>pdb</a:t>
            </a:r>
            <a:r>
              <a:rPr lang="en-US" dirty="0"/>
              <a:t> format to server</a:t>
            </a:r>
          </a:p>
        </p:txBody>
      </p:sp>
    </p:spTree>
    <p:extLst>
      <p:ext uri="{BB962C8B-B14F-4D97-AF65-F5344CB8AC3E}">
        <p14:creationId xmlns:p14="http://schemas.microsoft.com/office/powerpoint/2010/main" val="87396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D609CE-C2BB-E34E-990C-DEE46B1AF3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Poseview</a:t>
            </a:r>
            <a:endParaRPr lang="en-US" dirty="0"/>
          </a:p>
        </p:txBody>
      </p:sp>
      <p:pic>
        <p:nvPicPr>
          <p:cNvPr id="5" name="Content Placeholder 4" descr="Graphical user interface&#10;&#10;Description automatically generated">
            <a:extLst>
              <a:ext uri="{FF2B5EF4-FFF2-40B4-BE49-F238E27FC236}">
                <a16:creationId xmlns:a16="http://schemas.microsoft.com/office/drawing/2014/main" id="{6666EB00-BB3A-564A-AED5-070392E65C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811806"/>
            <a:ext cx="9144000" cy="4072587"/>
          </a:xfrm>
        </p:spPr>
      </p:pic>
    </p:spTree>
    <p:extLst>
      <p:ext uri="{BB962C8B-B14F-4D97-AF65-F5344CB8AC3E}">
        <p14:creationId xmlns:p14="http://schemas.microsoft.com/office/powerpoint/2010/main" val="1301248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EEC0A-2F64-F44B-86AA-0AB36719A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Analysing</a:t>
            </a:r>
            <a:r>
              <a:rPr lang="en-US" dirty="0"/>
              <a:t> metal coordination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37BC2A-F83E-4B41-B4A7-A35C44BB72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targets have a metal in the active site</a:t>
            </a:r>
          </a:p>
          <a:p>
            <a:r>
              <a:rPr lang="en-US" dirty="0"/>
              <a:t>For the docking you need to ensure the metal has the correct charge and the ligands are also ionized.</a:t>
            </a:r>
          </a:p>
          <a:p>
            <a:r>
              <a:rPr lang="en-US" dirty="0"/>
              <a:t>For example, using X-ray structure for human carbonic anhydrase 5CLU.</a:t>
            </a:r>
          </a:p>
        </p:txBody>
      </p:sp>
      <p:pic>
        <p:nvPicPr>
          <p:cNvPr id="6" name="Picture 5" descr="A picture containing clock, watch&#10;&#10;Description automatically generated">
            <a:extLst>
              <a:ext uri="{FF2B5EF4-FFF2-40B4-BE49-F238E27FC236}">
                <a16:creationId xmlns:a16="http://schemas.microsoft.com/office/drawing/2014/main" id="{C1540CD5-F070-DE49-8951-8118DB847E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4869160"/>
            <a:ext cx="2006600" cy="1231900"/>
          </a:xfrm>
          <a:prstGeom prst="rect">
            <a:avLst/>
          </a:prstGeom>
        </p:spPr>
      </p:pic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EB4742D-F43D-B84D-B091-5194BBB17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5157192"/>
            <a:ext cx="609600" cy="5969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39AE91-3036-F848-A54B-7428431768F5}"/>
              </a:ext>
            </a:extLst>
          </p:cNvPr>
          <p:cNvSpPr txBox="1"/>
          <p:nvPr/>
        </p:nvSpPr>
        <p:spPr>
          <a:xfrm>
            <a:off x="1475656" y="6093296"/>
            <a:ext cx="1111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/>
              <a:t>Ligand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D28FA1-80DC-6B4A-9494-701B69890C4C}"/>
              </a:ext>
            </a:extLst>
          </p:cNvPr>
          <p:cNvSpPr txBox="1"/>
          <p:nvPr/>
        </p:nvSpPr>
        <p:spPr>
          <a:xfrm>
            <a:off x="3707904" y="6093296"/>
            <a:ext cx="2254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0" dirty="0"/>
              <a:t>Active site Zinc</a:t>
            </a:r>
          </a:p>
        </p:txBody>
      </p:sp>
    </p:spTree>
    <p:extLst>
      <p:ext uri="{BB962C8B-B14F-4D97-AF65-F5344CB8AC3E}">
        <p14:creationId xmlns:p14="http://schemas.microsoft.com/office/powerpoint/2010/main" val="244477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88821-97B1-444E-939D-D713DB7C4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METALizer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3C2E41-9896-AB48-9161-D12655DA8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https://proteins.plus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1A83212-51DA-6542-B2AE-7AC3A33F03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817" y="2132856"/>
            <a:ext cx="9144000" cy="33250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CE9C78-7A67-7A4D-B357-10CC3E21742A}"/>
              </a:ext>
            </a:extLst>
          </p:cNvPr>
          <p:cNvSpPr txBox="1"/>
          <p:nvPr/>
        </p:nvSpPr>
        <p:spPr>
          <a:xfrm>
            <a:off x="357809" y="5824330"/>
            <a:ext cx="59745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0" dirty="0"/>
              <a:t>Tutorial at https://</a:t>
            </a:r>
            <a:r>
              <a:rPr lang="en-GB" b="0" dirty="0" err="1"/>
              <a:t>proteins.plus</a:t>
            </a:r>
            <a:r>
              <a:rPr lang="en-GB" b="0" dirty="0"/>
              <a:t>/help/tutorial</a:t>
            </a:r>
          </a:p>
        </p:txBody>
      </p:sp>
    </p:spTree>
    <p:extLst>
      <p:ext uri="{BB962C8B-B14F-4D97-AF65-F5344CB8AC3E}">
        <p14:creationId xmlns:p14="http://schemas.microsoft.com/office/powerpoint/2010/main" val="304075859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1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1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ＭＳ Ｐゴシック" charset="0"/>
            <a:cs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8561</TotalTime>
  <Words>1880</Words>
  <Application>Microsoft Macintosh PowerPoint</Application>
  <PresentationFormat>On-screen Show (4:3)</PresentationFormat>
  <Paragraphs>181</Paragraphs>
  <Slides>35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Arial</vt:lpstr>
      <vt:lpstr>Blank Presentation</vt:lpstr>
      <vt:lpstr>Lecture 5 extensions</vt:lpstr>
      <vt:lpstr>Calculation of binding energy</vt:lpstr>
      <vt:lpstr>Calculate properties in DataWarrior</vt:lpstr>
      <vt:lpstr>Problems with Haddock</vt:lpstr>
      <vt:lpstr>Can I align structures in Discovery Studio?</vt:lpstr>
      <vt:lpstr>Poseview</vt:lpstr>
      <vt:lpstr>Poseview</vt:lpstr>
      <vt:lpstr>Analysing metal coordination</vt:lpstr>
      <vt:lpstr>METALizer</vt:lpstr>
      <vt:lpstr>Choose METALizer</vt:lpstr>
      <vt:lpstr>PowerPoint Presentation</vt:lpstr>
      <vt:lpstr>PowerPoint Presentation</vt:lpstr>
      <vt:lpstr>PowerPoint Presentation</vt:lpstr>
      <vt:lpstr>PDB structures are not static</vt:lpstr>
      <vt:lpstr>PowerPoint Presentation</vt:lpstr>
      <vt:lpstr>Coloured by b-factor</vt:lpstr>
      <vt:lpstr>Some side-chains are mobile</vt:lpstr>
      <vt:lpstr>How good is the PDB structure</vt:lpstr>
      <vt:lpstr>Download EDS map</vt:lpstr>
      <vt:lpstr>Import downloaded map</vt:lpstr>
      <vt:lpstr>Import downloaded map</vt:lpstr>
      <vt:lpstr>Looking at the binding site</vt:lpstr>
      <vt:lpstr>Covalent Ligands</vt:lpstr>
      <vt:lpstr>How to do docking</vt:lpstr>
      <vt:lpstr>Typical non-covalent interactions</vt:lpstr>
      <vt:lpstr>Flexible molecules</vt:lpstr>
      <vt:lpstr>Options</vt:lpstr>
      <vt:lpstr>For non-peptides</vt:lpstr>
      <vt:lpstr>PDBQT file format</vt:lpstr>
      <vt:lpstr>The PDBQT file format</vt:lpstr>
      <vt:lpstr>Format</vt:lpstr>
      <vt:lpstr>Remove torsion info</vt:lpstr>
      <vt:lpstr>Using OpenBabel</vt:lpstr>
      <vt:lpstr>Modify Jupyter notebook</vt:lpstr>
      <vt:lpstr>Maybe?</vt:lpstr>
    </vt:vector>
  </TitlesOfParts>
  <Company>Chris Swain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GLYT1 and PXR</dc:title>
  <dc:creator>Chris Swain</dc:creator>
  <cp:lastModifiedBy>Chris Swain</cp:lastModifiedBy>
  <cp:revision>718</cp:revision>
  <cp:lastPrinted>2006-04-27T10:24:49Z</cp:lastPrinted>
  <dcterms:created xsi:type="dcterms:W3CDTF">2005-06-24T08:51:39Z</dcterms:created>
  <dcterms:modified xsi:type="dcterms:W3CDTF">2024-11-03T08:25:02Z</dcterms:modified>
</cp:coreProperties>
</file>