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handoutMasterIdLst>
    <p:handoutMasterId r:id="rId44"/>
  </p:handoutMasterIdLst>
  <p:sldIdLst>
    <p:sldId id="256" r:id="rId2"/>
    <p:sldId id="272" r:id="rId3"/>
    <p:sldId id="273" r:id="rId4"/>
    <p:sldId id="288" r:id="rId5"/>
    <p:sldId id="275" r:id="rId6"/>
    <p:sldId id="280" r:id="rId7"/>
    <p:sldId id="281" r:id="rId8"/>
    <p:sldId id="282" r:id="rId9"/>
    <p:sldId id="274" r:id="rId10"/>
    <p:sldId id="276" r:id="rId11"/>
    <p:sldId id="277" r:id="rId12"/>
    <p:sldId id="278" r:id="rId13"/>
    <p:sldId id="283" r:id="rId14"/>
    <p:sldId id="284" r:id="rId15"/>
    <p:sldId id="279" r:id="rId16"/>
    <p:sldId id="285" r:id="rId17"/>
    <p:sldId id="286" r:id="rId18"/>
    <p:sldId id="287" r:id="rId19"/>
    <p:sldId id="270" r:id="rId20"/>
    <p:sldId id="271" r:id="rId21"/>
    <p:sldId id="257" r:id="rId22"/>
    <p:sldId id="258" r:id="rId23"/>
    <p:sldId id="260" r:id="rId24"/>
    <p:sldId id="259" r:id="rId25"/>
    <p:sldId id="261" r:id="rId26"/>
    <p:sldId id="263" r:id="rId27"/>
    <p:sldId id="266" r:id="rId28"/>
    <p:sldId id="289" r:id="rId29"/>
    <p:sldId id="290" r:id="rId30"/>
    <p:sldId id="291" r:id="rId31"/>
    <p:sldId id="265" r:id="rId32"/>
    <p:sldId id="268" r:id="rId33"/>
    <p:sldId id="264" r:id="rId34"/>
    <p:sldId id="267" r:id="rId35"/>
    <p:sldId id="269" r:id="rId36"/>
    <p:sldId id="292" r:id="rId37"/>
    <p:sldId id="293" r:id="rId38"/>
    <p:sldId id="294" r:id="rId39"/>
    <p:sldId id="295" r:id="rId40"/>
    <p:sldId id="296" r:id="rId41"/>
    <p:sldId id="297" r:id="rId42"/>
  </p:sldIdLst>
  <p:sldSz cx="9144000" cy="6858000" type="screen4x3"/>
  <p:notesSz cx="9144000" cy="68580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168">
          <p15:clr>
            <a:srgbClr val="A4A3A4"/>
          </p15:clr>
        </p15:guide>
        <p15:guide id="2" pos="52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66"/>
    <a:srgbClr val="00FFFF"/>
    <a:srgbClr val="3D3DB9"/>
    <a:srgbClr val="FF00FF"/>
    <a:srgbClr val="FF80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514" autoAdjust="0"/>
    <p:restoredTop sz="78272" autoAdjust="0"/>
  </p:normalViewPr>
  <p:slideViewPr>
    <p:cSldViewPr>
      <p:cViewPr varScale="1">
        <p:scale>
          <a:sx n="128" d="100"/>
          <a:sy n="128" d="100"/>
        </p:scale>
        <p:origin x="1136" y="176"/>
      </p:cViewPr>
      <p:guideLst>
        <p:guide orient="horz" pos="3168"/>
        <p:guide pos="52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5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1267" name="Rectangle 3"/>
          <p:cNvSpPr>
            <a:spLocks noGrp="1" noChangeArrowheads="1"/>
          </p:cNvSpPr>
          <p:nvPr>
            <p:ph type="dt" sz="quarter"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268" name="Rectangle 4"/>
          <p:cNvSpPr>
            <a:spLocks noGrp="1" noChangeArrowheads="1"/>
          </p:cNvSpPr>
          <p:nvPr>
            <p:ph type="ftr" sz="quarter" idx="2"/>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1269" name="Rectangle 5"/>
          <p:cNvSpPr>
            <a:spLocks noGrp="1" noChangeArrowheads="1"/>
          </p:cNvSpPr>
          <p:nvPr>
            <p:ph type="sldNum" sz="quarter" idx="3"/>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2ED3E8DC-ECED-DF4A-A0BD-4486CA8219C0}" type="slidenum">
              <a:rPr lang="en-US"/>
              <a:pPr/>
              <a:t>‹#›</a:t>
            </a:fld>
            <a:endParaRPr lang="en-US"/>
          </a:p>
        </p:txBody>
      </p:sp>
    </p:spTree>
    <p:extLst>
      <p:ext uri="{BB962C8B-B14F-4D97-AF65-F5344CB8AC3E}">
        <p14:creationId xmlns:p14="http://schemas.microsoft.com/office/powerpoint/2010/main" val="205855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7171" name="Rectangle 3"/>
          <p:cNvSpPr>
            <a:spLocks noGrp="1" noChangeArrowheads="1"/>
          </p:cNvSpPr>
          <p:nvPr>
            <p:ph type="dt"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717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7173" name="Rectangle 5"/>
          <p:cNvSpPr>
            <a:spLocks noGrp="1" noChangeArrowheads="1"/>
          </p:cNvSpPr>
          <p:nvPr>
            <p:ph type="body" sz="quarter" idx="3"/>
          </p:nvPr>
        </p:nvSpPr>
        <p:spPr bwMode="auto">
          <a:xfrm>
            <a:off x="1219200" y="3257550"/>
            <a:ext cx="6705600" cy="30861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174" name="Rectangle 6"/>
          <p:cNvSpPr>
            <a:spLocks noGrp="1" noChangeArrowheads="1"/>
          </p:cNvSpPr>
          <p:nvPr>
            <p:ph type="ftr" sz="quarter" idx="4"/>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7175" name="Rectangle 7"/>
          <p:cNvSpPr>
            <a:spLocks noGrp="1" noChangeArrowheads="1"/>
          </p:cNvSpPr>
          <p:nvPr>
            <p:ph type="sldNum" sz="quarter" idx="5"/>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10EBC4E5-2A9E-8844-A966-F4721E4CD2A6}" type="slidenum">
              <a:rPr lang="en-US"/>
              <a:pPr/>
              <a:t>‹#›</a:t>
            </a:fld>
            <a:endParaRPr lang="en-US"/>
          </a:p>
        </p:txBody>
      </p:sp>
    </p:spTree>
    <p:extLst>
      <p:ext uri="{BB962C8B-B14F-4D97-AF65-F5344CB8AC3E}">
        <p14:creationId xmlns:p14="http://schemas.microsoft.com/office/powerpoint/2010/main" val="23532089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0113E-22FF-5343-BE50-24568026FF3D}" type="slidenum">
              <a:rPr lang="en-US"/>
              <a:pPr/>
              <a:t>1</a:t>
            </a:fld>
            <a:endParaRPr lang="en-US"/>
          </a:p>
        </p:txBody>
      </p:sp>
      <p:sp>
        <p:nvSpPr>
          <p:cNvPr id="81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734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23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41063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hart Placeholder 2"/>
          <p:cNvSpPr>
            <a:spLocks noGrp="1"/>
          </p:cNvSpPr>
          <p:nvPr>
            <p:ph type="chart" idx="1"/>
          </p:nvPr>
        </p:nvSpPr>
        <p:spPr>
          <a:xfrm>
            <a:off x="0" y="1295400"/>
            <a:ext cx="9144000" cy="5105400"/>
          </a:xfrm>
        </p:spPr>
        <p:txBody>
          <a:bodyPr/>
          <a:lstStyle/>
          <a:p>
            <a:endParaRPr lang="en-US"/>
          </a:p>
        </p:txBody>
      </p:sp>
    </p:spTree>
    <p:extLst>
      <p:ext uri="{BB962C8B-B14F-4D97-AF65-F5344CB8AC3E}">
        <p14:creationId xmlns:p14="http://schemas.microsoft.com/office/powerpoint/2010/main" val="194604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0393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13063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lipArt Placeholder 3"/>
          <p:cNvSpPr>
            <a:spLocks noGrp="1"/>
          </p:cNvSpPr>
          <p:nvPr>
            <p:ph type="clipArt" sz="half" idx="2"/>
          </p:nvPr>
        </p:nvSpPr>
        <p:spPr>
          <a:xfrm>
            <a:off x="4648200" y="1295400"/>
            <a:ext cx="4495800" cy="5105400"/>
          </a:xfrm>
        </p:spPr>
        <p:txBody>
          <a:bodyPr/>
          <a:lstStyle/>
          <a:p>
            <a:endParaRPr lang="en-US"/>
          </a:p>
        </p:txBody>
      </p:sp>
    </p:spTree>
    <p:extLst>
      <p:ext uri="{BB962C8B-B14F-4D97-AF65-F5344CB8AC3E}">
        <p14:creationId xmlns:p14="http://schemas.microsoft.com/office/powerpoint/2010/main" val="1103216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6400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46990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930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0096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5643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6273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412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966989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29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941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183071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295400"/>
            <a:ext cx="9144000" cy="51054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a:off x="0" y="1143000"/>
            <a:ext cx="9144000" cy="0"/>
          </a:xfrm>
          <a:prstGeom prst="line">
            <a:avLst/>
          </a:prstGeom>
          <a:noFill/>
          <a:ln w="19050">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rtl="0" fontAlgn="base">
        <a:spcBef>
          <a:spcPct val="0"/>
        </a:spcBef>
        <a:spcAft>
          <a:spcPct val="0"/>
        </a:spcAft>
        <a:defRPr sz="4400" i="1">
          <a:solidFill>
            <a:srgbClr val="3D3DB9"/>
          </a:solidFill>
          <a:latin typeface="+mj-lt"/>
          <a:ea typeface="+mj-ea"/>
          <a:cs typeface="+mj-cs"/>
        </a:defRPr>
      </a:lvl1pPr>
      <a:lvl2pPr algn="l" rtl="0" fontAlgn="base">
        <a:spcBef>
          <a:spcPct val="0"/>
        </a:spcBef>
        <a:spcAft>
          <a:spcPct val="0"/>
        </a:spcAft>
        <a:defRPr sz="4400" i="1">
          <a:solidFill>
            <a:srgbClr val="3D3DB9"/>
          </a:solidFill>
          <a:latin typeface="Arial" charset="0"/>
          <a:ea typeface="ＭＳ Ｐゴシック" charset="0"/>
          <a:cs typeface="ＭＳ Ｐゴシック" charset="0"/>
        </a:defRPr>
      </a:lvl2pPr>
      <a:lvl3pPr algn="l" rtl="0" fontAlgn="base">
        <a:spcBef>
          <a:spcPct val="0"/>
        </a:spcBef>
        <a:spcAft>
          <a:spcPct val="0"/>
        </a:spcAft>
        <a:defRPr sz="4400" i="1">
          <a:solidFill>
            <a:srgbClr val="3D3DB9"/>
          </a:solidFill>
          <a:latin typeface="Arial" charset="0"/>
          <a:ea typeface="ＭＳ Ｐゴシック" charset="0"/>
          <a:cs typeface="ＭＳ Ｐゴシック" charset="0"/>
        </a:defRPr>
      </a:lvl3pPr>
      <a:lvl4pPr algn="l" rtl="0" fontAlgn="base">
        <a:spcBef>
          <a:spcPct val="0"/>
        </a:spcBef>
        <a:spcAft>
          <a:spcPct val="0"/>
        </a:spcAft>
        <a:defRPr sz="4400" i="1">
          <a:solidFill>
            <a:srgbClr val="3D3DB9"/>
          </a:solidFill>
          <a:latin typeface="Arial" charset="0"/>
          <a:ea typeface="ＭＳ Ｐゴシック" charset="0"/>
          <a:cs typeface="ＭＳ Ｐゴシック" charset="0"/>
        </a:defRPr>
      </a:lvl4pPr>
      <a:lvl5pPr algn="l" rtl="0" fontAlgn="base">
        <a:spcBef>
          <a:spcPct val="0"/>
        </a:spcBef>
        <a:spcAft>
          <a:spcPct val="0"/>
        </a:spcAft>
        <a:defRPr sz="4400" i="1">
          <a:solidFill>
            <a:srgbClr val="3D3DB9"/>
          </a:solidFill>
          <a:latin typeface="Arial" charset="0"/>
          <a:ea typeface="ＭＳ Ｐゴシック" charset="0"/>
          <a:cs typeface="ＭＳ Ｐゴシック" charset="0"/>
        </a:defRPr>
      </a:lvl5pPr>
      <a:lvl6pPr marL="457200" algn="l" rtl="0" fontAlgn="base">
        <a:spcBef>
          <a:spcPct val="0"/>
        </a:spcBef>
        <a:spcAft>
          <a:spcPct val="0"/>
        </a:spcAft>
        <a:defRPr sz="4400" i="1">
          <a:solidFill>
            <a:srgbClr val="3D3DB9"/>
          </a:solidFill>
          <a:latin typeface="Arial" charset="0"/>
          <a:ea typeface="ＭＳ Ｐゴシック" charset="0"/>
          <a:cs typeface="ＭＳ Ｐゴシック" charset="0"/>
        </a:defRPr>
      </a:lvl6pPr>
      <a:lvl7pPr marL="914400" algn="l" rtl="0" fontAlgn="base">
        <a:spcBef>
          <a:spcPct val="0"/>
        </a:spcBef>
        <a:spcAft>
          <a:spcPct val="0"/>
        </a:spcAft>
        <a:defRPr sz="4400" i="1">
          <a:solidFill>
            <a:srgbClr val="3D3DB9"/>
          </a:solidFill>
          <a:latin typeface="Arial" charset="0"/>
          <a:ea typeface="ＭＳ Ｐゴシック" charset="0"/>
          <a:cs typeface="ＭＳ Ｐゴシック" charset="0"/>
        </a:defRPr>
      </a:lvl7pPr>
      <a:lvl8pPr marL="1371600" algn="l" rtl="0" fontAlgn="base">
        <a:spcBef>
          <a:spcPct val="0"/>
        </a:spcBef>
        <a:spcAft>
          <a:spcPct val="0"/>
        </a:spcAft>
        <a:defRPr sz="4400" i="1">
          <a:solidFill>
            <a:srgbClr val="3D3DB9"/>
          </a:solidFill>
          <a:latin typeface="Arial" charset="0"/>
          <a:ea typeface="ＭＳ Ｐゴシック" charset="0"/>
          <a:cs typeface="ＭＳ Ｐゴシック" charset="0"/>
        </a:defRPr>
      </a:lvl8pPr>
      <a:lvl9pPr marL="1828800" algn="l" rtl="0" fontAlgn="base">
        <a:spcBef>
          <a:spcPct val="0"/>
        </a:spcBef>
        <a:spcAft>
          <a:spcPct val="0"/>
        </a:spcAft>
        <a:defRPr sz="4400" i="1">
          <a:solidFill>
            <a:srgbClr val="3D3DB9"/>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lr>
          <a:srgbClr val="FF0000"/>
        </a:buClr>
        <a:buSzPct val="120000"/>
        <a:buChar char="•"/>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120000"/>
        <a:buChar char="–"/>
        <a:defRPr sz="2800">
          <a:solidFill>
            <a:schemeClr val="tx1"/>
          </a:solidFill>
          <a:latin typeface="+mn-lt"/>
          <a:ea typeface="+mn-ea"/>
        </a:defRPr>
      </a:lvl2pPr>
      <a:lvl3pPr marL="1143000" indent="-228600" algn="l" rtl="0" fontAlgn="base">
        <a:spcBef>
          <a:spcPct val="20000"/>
        </a:spcBef>
        <a:spcAft>
          <a:spcPct val="0"/>
        </a:spcAft>
        <a:buClr>
          <a:srgbClr val="FF0000"/>
        </a:buClr>
        <a:buSzPct val="120000"/>
        <a:buChar char="•"/>
        <a:defRPr sz="2400">
          <a:solidFill>
            <a:schemeClr val="tx1"/>
          </a:solidFill>
          <a:latin typeface="+mn-lt"/>
          <a:ea typeface="+mn-ea"/>
        </a:defRPr>
      </a:lvl3pPr>
      <a:lvl4pPr marL="1600200" indent="-228600" algn="l" rtl="0" fontAlgn="base">
        <a:spcBef>
          <a:spcPct val="20000"/>
        </a:spcBef>
        <a:spcAft>
          <a:spcPct val="0"/>
        </a:spcAft>
        <a:buClr>
          <a:srgbClr val="FF0000"/>
        </a:buClr>
        <a:buSzPct val="120000"/>
        <a:buChar char="–"/>
        <a:defRPr sz="2000">
          <a:solidFill>
            <a:schemeClr val="tx1"/>
          </a:solidFill>
          <a:latin typeface="+mn-lt"/>
          <a:ea typeface="+mn-ea"/>
        </a:defRPr>
      </a:lvl4pPr>
      <a:lvl5pPr marL="2057400" indent="-228600" algn="l" rtl="0" fontAlgn="base">
        <a:spcBef>
          <a:spcPct val="20000"/>
        </a:spcBef>
        <a:spcAft>
          <a:spcPct val="0"/>
        </a:spcAft>
        <a:buClr>
          <a:srgbClr val="FF0000"/>
        </a:buClr>
        <a:buSzPct val="120000"/>
        <a:buChar char="»"/>
        <a:defRPr sz="2000">
          <a:solidFill>
            <a:schemeClr val="tx1"/>
          </a:solidFill>
          <a:latin typeface="+mn-lt"/>
          <a:ea typeface="+mn-ea"/>
        </a:defRPr>
      </a:lvl5pPr>
      <a:lvl6pPr marL="2514600" indent="-228600" algn="l" rtl="0" fontAlgn="base">
        <a:spcBef>
          <a:spcPct val="20000"/>
        </a:spcBef>
        <a:spcAft>
          <a:spcPct val="0"/>
        </a:spcAft>
        <a:buClr>
          <a:srgbClr val="FF0000"/>
        </a:buClr>
        <a:buSzPct val="120000"/>
        <a:buChar char="»"/>
        <a:defRPr sz="2000">
          <a:solidFill>
            <a:schemeClr val="tx1"/>
          </a:solidFill>
          <a:latin typeface="+mn-lt"/>
          <a:ea typeface="+mn-ea"/>
        </a:defRPr>
      </a:lvl6pPr>
      <a:lvl7pPr marL="2971800" indent="-228600" algn="l" rtl="0" fontAlgn="base">
        <a:spcBef>
          <a:spcPct val="20000"/>
        </a:spcBef>
        <a:spcAft>
          <a:spcPct val="0"/>
        </a:spcAft>
        <a:buClr>
          <a:srgbClr val="FF0000"/>
        </a:buClr>
        <a:buSzPct val="120000"/>
        <a:buChar char="»"/>
        <a:defRPr sz="2000">
          <a:solidFill>
            <a:schemeClr val="tx1"/>
          </a:solidFill>
          <a:latin typeface="+mn-lt"/>
          <a:ea typeface="+mn-ea"/>
        </a:defRPr>
      </a:lvl7pPr>
      <a:lvl8pPr marL="3429000" indent="-228600" algn="l" rtl="0" fontAlgn="base">
        <a:spcBef>
          <a:spcPct val="20000"/>
        </a:spcBef>
        <a:spcAft>
          <a:spcPct val="0"/>
        </a:spcAft>
        <a:buClr>
          <a:srgbClr val="FF0000"/>
        </a:buClr>
        <a:buSzPct val="120000"/>
        <a:buChar char="»"/>
        <a:defRPr sz="2000">
          <a:solidFill>
            <a:schemeClr val="tx1"/>
          </a:solidFill>
          <a:latin typeface="+mn-lt"/>
          <a:ea typeface="+mn-ea"/>
        </a:defRPr>
      </a:lvl8pPr>
      <a:lvl9pPr marL="3886200" indent="-228600" algn="l" rtl="0" fontAlgn="base">
        <a:spcBef>
          <a:spcPct val="20000"/>
        </a:spcBef>
        <a:spcAft>
          <a:spcPct val="0"/>
        </a:spcAft>
        <a:buClr>
          <a:srgbClr val="FF0000"/>
        </a:buClr>
        <a:buSzPct val="12000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vls3d.com/links/chemoinformatics/3d-structure-generato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ddl.unimi.it/vegaol/moledit.htm" TargetMode="External"/><Relationship Id="rId2" Type="http://schemas.openxmlformats.org/officeDocument/2006/relationships/hyperlink" Target="http://www.cheminfo.org/Chemistry/Cheminformatics/FormatConverter/index.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docs.conda.io/en/latest/miniconda.html" TargetMode="External"/><Relationship Id="rId2" Type="http://schemas.openxmlformats.org/officeDocument/2006/relationships/hyperlink" Target="https://www.anaconda.com/distribution/" TargetMode="External"/><Relationship Id="rId1" Type="http://schemas.openxmlformats.org/officeDocument/2006/relationships/slideLayout" Target="../slideLayouts/slideLayout2.xml"/><Relationship Id="rId6" Type="http://schemas.openxmlformats.org/officeDocument/2006/relationships/hyperlink" Target="https://github.com/schrodinger/pymol-open-source" TargetMode="External"/><Relationship Id="rId5" Type="http://schemas.openxmlformats.org/officeDocument/2006/relationships/hyperlink" Target="https://omicx.cc/2019/05/26/install-pymol-windows/" TargetMode="External"/><Relationship Id="rId4" Type="http://schemas.openxmlformats.org/officeDocument/2006/relationships/hyperlink" Target="https://anaconda.org/psi4/pymol"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chemrxiv.org/engage/chemrxiv/article-details/6712619951558a15ef710110"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2286000"/>
            <a:ext cx="8915400" cy="1143000"/>
          </a:xfrm>
        </p:spPr>
        <p:txBody>
          <a:bodyPr/>
          <a:lstStyle/>
          <a:p>
            <a:r>
              <a:rPr lang="en-US" dirty="0"/>
              <a:t>Designing ligands for docking</a:t>
            </a:r>
          </a:p>
        </p:txBody>
      </p:sp>
      <p:sp>
        <p:nvSpPr>
          <p:cNvPr id="2051" name="Rectangle 3"/>
          <p:cNvSpPr>
            <a:spLocks noGrp="1" noChangeArrowheads="1"/>
          </p:cNvSpPr>
          <p:nvPr>
            <p:ph type="subTitle" idx="1"/>
          </p:nvPr>
        </p:nvSpPr>
        <p:spPr>
          <a:xfrm>
            <a:off x="533400" y="3886200"/>
            <a:ext cx="8077200" cy="1752600"/>
          </a:xfrm>
        </p:spPr>
        <p:txBody>
          <a:bodyPr/>
          <a:lstStyle/>
          <a:p>
            <a:r>
              <a:rPr lang="en-US" dirty="0"/>
              <a:t>Chris Swain</a:t>
            </a:r>
          </a:p>
          <a:p>
            <a:r>
              <a:rPr lang="en-US" sz="1600" dirty="0" err="1"/>
              <a:t>swain@mac.com</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79E8B-DACF-13C1-F7CE-84317A4EA0EF}"/>
              </a:ext>
            </a:extLst>
          </p:cNvPr>
          <p:cNvSpPr>
            <a:spLocks noGrp="1"/>
          </p:cNvSpPr>
          <p:nvPr>
            <p:ph type="title"/>
          </p:nvPr>
        </p:nvSpPr>
        <p:spPr/>
        <p:txBody>
          <a:bodyPr/>
          <a:lstStyle/>
          <a:p>
            <a:r>
              <a:rPr lang="en-GB" dirty="0"/>
              <a:t>Another ligand</a:t>
            </a:r>
          </a:p>
        </p:txBody>
      </p:sp>
      <p:sp>
        <p:nvSpPr>
          <p:cNvPr id="3" name="Content Placeholder 2">
            <a:extLst>
              <a:ext uri="{FF2B5EF4-FFF2-40B4-BE49-F238E27FC236}">
                <a16:creationId xmlns:a16="http://schemas.microsoft.com/office/drawing/2014/main" id="{7EFB87B7-8B39-B7B7-75A4-F6CF5F7DFA02}"/>
              </a:ext>
            </a:extLst>
          </p:cNvPr>
          <p:cNvSpPr>
            <a:spLocks noGrp="1"/>
          </p:cNvSpPr>
          <p:nvPr>
            <p:ph idx="1"/>
          </p:nvPr>
        </p:nvSpPr>
        <p:spPr/>
        <p:txBody>
          <a:bodyPr/>
          <a:lstStyle/>
          <a:p>
            <a:endParaRPr lang="en-GB" dirty="0"/>
          </a:p>
        </p:txBody>
      </p:sp>
      <p:pic>
        <p:nvPicPr>
          <p:cNvPr id="13" name="Picture 12">
            <a:extLst>
              <a:ext uri="{FF2B5EF4-FFF2-40B4-BE49-F238E27FC236}">
                <a16:creationId xmlns:a16="http://schemas.microsoft.com/office/drawing/2014/main" id="{1F111DAE-9E6B-C24C-1706-FB3134C408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8800"/>
            <a:ext cx="3213100" cy="2486025"/>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sp>
        <p:nvSpPr>
          <p:cNvPr id="14" name="Rectangle 13">
            <a:extLst>
              <a:ext uri="{FF2B5EF4-FFF2-40B4-BE49-F238E27FC236}">
                <a16:creationId xmlns:a16="http://schemas.microsoft.com/office/drawing/2014/main" id="{BA64F2FB-4661-5974-768C-E88B20DC138B}"/>
              </a:ext>
            </a:extLst>
          </p:cNvPr>
          <p:cNvSpPr>
            <a:spLocks noChangeArrowheads="1"/>
          </p:cNvSpPr>
          <p:nvPr/>
        </p:nvSpPr>
        <p:spPr bwMode="auto">
          <a:xfrm>
            <a:off x="531168" y="4219600"/>
            <a:ext cx="4343400" cy="1917700"/>
          </a:xfrm>
          <a:prstGeom prst="rect">
            <a:avLst/>
          </a:prstGeom>
          <a:noFill/>
          <a:ln>
            <a:noFill/>
          </a:ln>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r>
              <a:rPr lang="en-US" b="0"/>
              <a:t>Naphthyl and benzyl </a:t>
            </a:r>
            <a:r>
              <a:rPr lang="en-US" b="0">
                <a:latin typeface="Symbol" charset="0"/>
                <a:sym typeface="Symbol" charset="0"/>
              </a:rPr>
              <a:t></a:t>
            </a:r>
            <a:r>
              <a:rPr lang="en-US" b="0"/>
              <a:t>-stack.</a:t>
            </a:r>
          </a:p>
          <a:p>
            <a:r>
              <a:rPr lang="en-US" b="0"/>
              <a:t>Folded conformation of ligand occupies S2-S4 region. Sulphonamide and hydroxyl H-bond to Gly216 </a:t>
            </a:r>
          </a:p>
        </p:txBody>
      </p:sp>
      <p:pic>
        <p:nvPicPr>
          <p:cNvPr id="15" name="Picture 14">
            <a:extLst>
              <a:ext uri="{FF2B5EF4-FFF2-40B4-BE49-F238E27FC236}">
                <a16:creationId xmlns:a16="http://schemas.microsoft.com/office/drawing/2014/main" id="{7ADE6FF5-B023-F355-5DB8-89DE720EEF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7368" y="2086000"/>
            <a:ext cx="4278313" cy="1985963"/>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00425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AFD3-330F-6F84-C788-8EC9F104D627}"/>
              </a:ext>
            </a:extLst>
          </p:cNvPr>
          <p:cNvSpPr>
            <a:spLocks noGrp="1"/>
          </p:cNvSpPr>
          <p:nvPr>
            <p:ph type="title"/>
          </p:nvPr>
        </p:nvSpPr>
        <p:spPr/>
        <p:txBody>
          <a:bodyPr/>
          <a:lstStyle/>
          <a:p>
            <a:r>
              <a:rPr lang="en-GB" dirty="0"/>
              <a:t>Linking </a:t>
            </a:r>
            <a:r>
              <a:rPr lang="en-GB" dirty="0" err="1"/>
              <a:t>frgments</a:t>
            </a:r>
            <a:endParaRPr lang="en-GB" dirty="0"/>
          </a:p>
        </p:txBody>
      </p:sp>
      <p:pic>
        <p:nvPicPr>
          <p:cNvPr id="4" name="Content Placeholder 3">
            <a:extLst>
              <a:ext uri="{FF2B5EF4-FFF2-40B4-BE49-F238E27FC236}">
                <a16:creationId xmlns:a16="http://schemas.microsoft.com/office/drawing/2014/main" id="{2DD167E0-BF90-1CAF-3962-7C0BA3620FE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9500" y="1663700"/>
            <a:ext cx="6985000" cy="4368800"/>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335520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CF79E-13AE-F84D-E1CB-5220074A0E45}"/>
              </a:ext>
            </a:extLst>
          </p:cNvPr>
          <p:cNvSpPr>
            <a:spLocks noGrp="1"/>
          </p:cNvSpPr>
          <p:nvPr>
            <p:ph type="title"/>
          </p:nvPr>
        </p:nvSpPr>
        <p:spPr/>
        <p:txBody>
          <a:bodyPr/>
          <a:lstStyle/>
          <a:p>
            <a:r>
              <a:rPr lang="en-GB" dirty="0"/>
              <a:t>De novo design</a:t>
            </a:r>
          </a:p>
        </p:txBody>
      </p:sp>
      <p:sp>
        <p:nvSpPr>
          <p:cNvPr id="3" name="Content Placeholder 2">
            <a:extLst>
              <a:ext uri="{FF2B5EF4-FFF2-40B4-BE49-F238E27FC236}">
                <a16:creationId xmlns:a16="http://schemas.microsoft.com/office/drawing/2014/main" id="{1B8627E0-8048-7F1B-8F57-E152E97CD5D9}"/>
              </a:ext>
            </a:extLst>
          </p:cNvPr>
          <p:cNvSpPr>
            <a:spLocks noGrp="1"/>
          </p:cNvSpPr>
          <p:nvPr>
            <p:ph idx="1"/>
          </p:nvPr>
        </p:nvSpPr>
        <p:spPr/>
        <p:txBody>
          <a:bodyPr/>
          <a:lstStyle/>
          <a:p>
            <a:r>
              <a:rPr lang="en-GB" dirty="0"/>
              <a:t>Some examples from enzyme inhibitors where the mechanism is known</a:t>
            </a:r>
          </a:p>
          <a:p>
            <a:r>
              <a:rPr lang="en-GB" dirty="0"/>
              <a:t>Zinc protease</a:t>
            </a:r>
          </a:p>
          <a:p>
            <a:endParaRPr lang="en-GB" dirty="0"/>
          </a:p>
        </p:txBody>
      </p:sp>
      <p:pic>
        <p:nvPicPr>
          <p:cNvPr id="4100" name="Picture 4" descr="metallo_mech">
            <a:extLst>
              <a:ext uri="{FF2B5EF4-FFF2-40B4-BE49-F238E27FC236}">
                <a16:creationId xmlns:a16="http://schemas.microsoft.com/office/drawing/2014/main" id="{672A2FB9-FA64-941F-C9AC-179A710AF9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7868" y="2996952"/>
            <a:ext cx="6948264" cy="3773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5599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9B4E3-39CC-7EEA-973E-7FF119358C30}"/>
              </a:ext>
            </a:extLst>
          </p:cNvPr>
          <p:cNvSpPr>
            <a:spLocks noGrp="1"/>
          </p:cNvSpPr>
          <p:nvPr>
            <p:ph type="title"/>
          </p:nvPr>
        </p:nvSpPr>
        <p:spPr/>
        <p:txBody>
          <a:bodyPr/>
          <a:lstStyle/>
          <a:p>
            <a:r>
              <a:rPr lang="en-GB" dirty="0"/>
              <a:t>Inhibitors</a:t>
            </a:r>
          </a:p>
        </p:txBody>
      </p:sp>
      <p:pic>
        <p:nvPicPr>
          <p:cNvPr id="5122" name="Picture 2">
            <a:extLst>
              <a:ext uri="{FF2B5EF4-FFF2-40B4-BE49-F238E27FC236}">
                <a16:creationId xmlns:a16="http://schemas.microsoft.com/office/drawing/2014/main" id="{97B49079-9C41-D43F-E791-F8FD2B82948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43608" y="1407493"/>
            <a:ext cx="6603588" cy="40430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163ECE8-0ED4-0403-B834-9F82D7A8A038}"/>
              </a:ext>
            </a:extLst>
          </p:cNvPr>
          <p:cNvSpPr txBox="1"/>
          <p:nvPr/>
        </p:nvSpPr>
        <p:spPr>
          <a:xfrm>
            <a:off x="2007704" y="6192078"/>
            <a:ext cx="5320687" cy="461665"/>
          </a:xfrm>
          <a:prstGeom prst="rect">
            <a:avLst/>
          </a:prstGeom>
          <a:noFill/>
        </p:spPr>
        <p:txBody>
          <a:bodyPr wrap="none" rtlCol="0">
            <a:spAutoFit/>
          </a:bodyPr>
          <a:lstStyle/>
          <a:p>
            <a:r>
              <a:rPr lang="en-GB" b="0" dirty="0"/>
              <a:t>Hydroxamic are known Zinc chelators</a:t>
            </a:r>
          </a:p>
        </p:txBody>
      </p:sp>
    </p:spTree>
    <p:extLst>
      <p:ext uri="{BB962C8B-B14F-4D97-AF65-F5344CB8AC3E}">
        <p14:creationId xmlns:p14="http://schemas.microsoft.com/office/powerpoint/2010/main" val="6001778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2EB91-8777-F2DA-5A1A-89E9D5E3EBFE}"/>
              </a:ext>
            </a:extLst>
          </p:cNvPr>
          <p:cNvSpPr>
            <a:spLocks noGrp="1"/>
          </p:cNvSpPr>
          <p:nvPr>
            <p:ph type="title"/>
          </p:nvPr>
        </p:nvSpPr>
        <p:spPr>
          <a:xfrm>
            <a:off x="0" y="64295"/>
            <a:ext cx="9144000" cy="1143000"/>
          </a:xfrm>
        </p:spPr>
        <p:txBody>
          <a:bodyPr/>
          <a:lstStyle/>
          <a:p>
            <a:r>
              <a:rPr lang="en-GB" dirty="0"/>
              <a:t>Transition state mimic</a:t>
            </a:r>
          </a:p>
        </p:txBody>
      </p:sp>
      <p:pic>
        <p:nvPicPr>
          <p:cNvPr id="6148" name="Picture 4" descr="Transitions state analogue example 2">
            <a:extLst>
              <a:ext uri="{FF2B5EF4-FFF2-40B4-BE49-F238E27FC236}">
                <a16:creationId xmlns:a16="http://schemas.microsoft.com/office/drawing/2014/main" id="{0B743BB3-3D46-C137-9348-50B2AB2E837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9270" y="2473980"/>
            <a:ext cx="9144000" cy="258970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5E4A84A-12ED-D2FE-4572-4D95ED592965}"/>
              </a:ext>
            </a:extLst>
          </p:cNvPr>
          <p:cNvSpPr txBox="1"/>
          <p:nvPr/>
        </p:nvSpPr>
        <p:spPr>
          <a:xfrm>
            <a:off x="899592" y="6473934"/>
            <a:ext cx="8712968" cy="307777"/>
          </a:xfrm>
          <a:prstGeom prst="rect">
            <a:avLst/>
          </a:prstGeom>
          <a:noFill/>
        </p:spPr>
        <p:txBody>
          <a:bodyPr wrap="square">
            <a:spAutoFit/>
          </a:bodyPr>
          <a:lstStyle/>
          <a:p>
            <a:r>
              <a:rPr lang="en-GB" sz="1400" b="0" dirty="0"/>
              <a:t>By </a:t>
            </a:r>
            <a:r>
              <a:rPr lang="en-GB" sz="1400" b="0" dirty="0" err="1"/>
              <a:t>Trcum</a:t>
            </a:r>
            <a:r>
              <a:rPr lang="en-GB" sz="1400" b="0" dirty="0"/>
              <a:t> - Own work, CC BY-SA 3.0, https://</a:t>
            </a:r>
            <a:r>
              <a:rPr lang="en-GB" sz="1400" b="0" dirty="0" err="1"/>
              <a:t>commons.wikimedia.org</a:t>
            </a:r>
            <a:r>
              <a:rPr lang="en-GB" sz="1400" b="0" dirty="0"/>
              <a:t>/w/</a:t>
            </a:r>
            <a:r>
              <a:rPr lang="en-GB" sz="1400" b="0" dirty="0" err="1"/>
              <a:t>index.php?curid</a:t>
            </a:r>
            <a:r>
              <a:rPr lang="en-GB" sz="1400" b="0" dirty="0"/>
              <a:t>=29530838</a:t>
            </a:r>
          </a:p>
        </p:txBody>
      </p:sp>
    </p:spTree>
    <p:extLst>
      <p:ext uri="{BB962C8B-B14F-4D97-AF65-F5344CB8AC3E}">
        <p14:creationId xmlns:p14="http://schemas.microsoft.com/office/powerpoint/2010/main" val="14280269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2AA6A-2130-145E-7988-AF7E63F4BC17}"/>
              </a:ext>
            </a:extLst>
          </p:cNvPr>
          <p:cNvSpPr>
            <a:spLocks noGrp="1"/>
          </p:cNvSpPr>
          <p:nvPr>
            <p:ph type="title"/>
          </p:nvPr>
        </p:nvSpPr>
        <p:spPr/>
        <p:txBody>
          <a:bodyPr/>
          <a:lstStyle/>
          <a:p>
            <a:r>
              <a:rPr lang="en-GB" dirty="0"/>
              <a:t>Selecting from databases</a:t>
            </a:r>
          </a:p>
        </p:txBody>
      </p:sp>
      <p:sp>
        <p:nvSpPr>
          <p:cNvPr id="3" name="Content Placeholder 2">
            <a:extLst>
              <a:ext uri="{FF2B5EF4-FFF2-40B4-BE49-F238E27FC236}">
                <a16:creationId xmlns:a16="http://schemas.microsoft.com/office/drawing/2014/main" id="{2A498FA1-9947-FAEE-5AD3-6B64D4B45390}"/>
              </a:ext>
            </a:extLst>
          </p:cNvPr>
          <p:cNvSpPr>
            <a:spLocks noGrp="1"/>
          </p:cNvSpPr>
          <p:nvPr>
            <p:ph idx="1"/>
          </p:nvPr>
        </p:nvSpPr>
        <p:spPr/>
        <p:txBody>
          <a:bodyPr/>
          <a:lstStyle/>
          <a:p>
            <a:r>
              <a:rPr lang="en-GB" dirty="0"/>
              <a:t>There are now a number of very large commercial databases that allow online substructure and similarity searching.</a:t>
            </a:r>
          </a:p>
          <a:p>
            <a:r>
              <a:rPr lang="en-GB" dirty="0"/>
              <a:t>You are likely to get 1000’s of molecules</a:t>
            </a:r>
          </a:p>
          <a:p>
            <a:r>
              <a:rPr lang="en-GB" dirty="0"/>
              <a:t>Usually, can be downloaded in </a:t>
            </a:r>
            <a:r>
              <a:rPr lang="en-GB" dirty="0" err="1"/>
              <a:t>sdf</a:t>
            </a:r>
            <a:r>
              <a:rPr lang="en-GB" dirty="0"/>
              <a:t> or SMILES format.</a:t>
            </a:r>
          </a:p>
          <a:p>
            <a:r>
              <a:rPr lang="en-GB" dirty="0"/>
              <a:t>Docking a large number of potential ligands will take a long time, and the analysis of the results will take even longer.</a:t>
            </a:r>
          </a:p>
          <a:p>
            <a:r>
              <a:rPr lang="en-GB" dirty="0"/>
              <a:t>Select a subset for docking</a:t>
            </a:r>
          </a:p>
        </p:txBody>
      </p:sp>
    </p:spTree>
    <p:extLst>
      <p:ext uri="{BB962C8B-B14F-4D97-AF65-F5344CB8AC3E}">
        <p14:creationId xmlns:p14="http://schemas.microsoft.com/office/powerpoint/2010/main" val="4745007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BC2F8-B858-7D57-FE70-F958F65589BA}"/>
              </a:ext>
            </a:extLst>
          </p:cNvPr>
          <p:cNvSpPr>
            <a:spLocks noGrp="1"/>
          </p:cNvSpPr>
          <p:nvPr>
            <p:ph type="title"/>
          </p:nvPr>
        </p:nvSpPr>
        <p:spPr/>
        <p:txBody>
          <a:bodyPr/>
          <a:lstStyle/>
          <a:p>
            <a:r>
              <a:rPr lang="en-GB" dirty="0"/>
              <a:t>Selecting using </a:t>
            </a:r>
            <a:r>
              <a:rPr lang="en-GB" dirty="0" err="1"/>
              <a:t>DataWarrior</a:t>
            </a:r>
            <a:endParaRPr lang="en-GB" dirty="0"/>
          </a:p>
        </p:txBody>
      </p:sp>
      <p:pic>
        <p:nvPicPr>
          <p:cNvPr id="9" name="Content Placeholder 8" descr="A screenshot of a computer&#10;&#10;Description automatically generated">
            <a:extLst>
              <a:ext uri="{FF2B5EF4-FFF2-40B4-BE49-F238E27FC236}">
                <a16:creationId xmlns:a16="http://schemas.microsoft.com/office/drawing/2014/main" id="{56CC09A9-34F6-6715-D34F-F7E620DFD1B1}"/>
              </a:ext>
            </a:extLst>
          </p:cNvPr>
          <p:cNvPicPr>
            <a:picLocks noGrp="1" noChangeAspect="1"/>
          </p:cNvPicPr>
          <p:nvPr>
            <p:ph idx="1"/>
          </p:nvPr>
        </p:nvPicPr>
        <p:blipFill>
          <a:blip r:embed="rId2"/>
          <a:stretch>
            <a:fillRect/>
          </a:stretch>
        </p:blipFill>
        <p:spPr>
          <a:xfrm>
            <a:off x="1746498" y="1226486"/>
            <a:ext cx="5651004" cy="4405027"/>
          </a:xfrm>
        </p:spPr>
      </p:pic>
      <p:sp>
        <p:nvSpPr>
          <p:cNvPr id="10" name="TextBox 9">
            <a:extLst>
              <a:ext uri="{FF2B5EF4-FFF2-40B4-BE49-F238E27FC236}">
                <a16:creationId xmlns:a16="http://schemas.microsoft.com/office/drawing/2014/main" id="{3D85EA62-EBC9-1917-341F-09FF8B44D26C}"/>
              </a:ext>
            </a:extLst>
          </p:cNvPr>
          <p:cNvSpPr txBox="1"/>
          <p:nvPr/>
        </p:nvSpPr>
        <p:spPr>
          <a:xfrm>
            <a:off x="407504" y="6122504"/>
            <a:ext cx="2925801" cy="461665"/>
          </a:xfrm>
          <a:prstGeom prst="rect">
            <a:avLst/>
          </a:prstGeom>
          <a:noFill/>
        </p:spPr>
        <p:txBody>
          <a:bodyPr wrap="none" rtlCol="0">
            <a:spAutoFit/>
          </a:bodyPr>
          <a:lstStyle/>
          <a:p>
            <a:r>
              <a:rPr lang="en-GB" b="0" dirty="0"/>
              <a:t>Calculate properties</a:t>
            </a:r>
          </a:p>
        </p:txBody>
      </p:sp>
    </p:spTree>
    <p:extLst>
      <p:ext uri="{BB962C8B-B14F-4D97-AF65-F5344CB8AC3E}">
        <p14:creationId xmlns:p14="http://schemas.microsoft.com/office/powerpoint/2010/main" val="30357265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2889E-D12C-7760-C708-9CC03568F6D0}"/>
              </a:ext>
            </a:extLst>
          </p:cNvPr>
          <p:cNvSpPr>
            <a:spLocks noGrp="1"/>
          </p:cNvSpPr>
          <p:nvPr>
            <p:ph type="title"/>
          </p:nvPr>
        </p:nvSpPr>
        <p:spPr/>
        <p:txBody>
          <a:bodyPr/>
          <a:lstStyle/>
          <a:p>
            <a:r>
              <a:rPr lang="en-GB" dirty="0"/>
              <a:t>Suggested properties</a:t>
            </a:r>
          </a:p>
        </p:txBody>
      </p:sp>
      <p:pic>
        <p:nvPicPr>
          <p:cNvPr id="5" name="Content Placeholder 4" descr="A screenshot of a computer&#10;&#10;Description automatically generated">
            <a:extLst>
              <a:ext uri="{FF2B5EF4-FFF2-40B4-BE49-F238E27FC236}">
                <a16:creationId xmlns:a16="http://schemas.microsoft.com/office/drawing/2014/main" id="{23ED256F-14DA-58B4-00D0-56261C6BFE80}"/>
              </a:ext>
            </a:extLst>
          </p:cNvPr>
          <p:cNvPicPr>
            <a:picLocks noGrp="1" noChangeAspect="1"/>
          </p:cNvPicPr>
          <p:nvPr>
            <p:ph idx="1"/>
          </p:nvPr>
        </p:nvPicPr>
        <p:blipFill>
          <a:blip r:embed="rId2"/>
          <a:stretch>
            <a:fillRect/>
          </a:stretch>
        </p:blipFill>
        <p:spPr>
          <a:xfrm>
            <a:off x="395536" y="1340768"/>
            <a:ext cx="5531379" cy="5105400"/>
          </a:xfrm>
        </p:spPr>
      </p:pic>
      <p:sp>
        <p:nvSpPr>
          <p:cNvPr id="6" name="TextBox 5">
            <a:extLst>
              <a:ext uri="{FF2B5EF4-FFF2-40B4-BE49-F238E27FC236}">
                <a16:creationId xmlns:a16="http://schemas.microsoft.com/office/drawing/2014/main" id="{F6E63D07-6B90-8CC7-F793-D82D62A40CF1}"/>
              </a:ext>
            </a:extLst>
          </p:cNvPr>
          <p:cNvSpPr txBox="1"/>
          <p:nvPr/>
        </p:nvSpPr>
        <p:spPr>
          <a:xfrm>
            <a:off x="6271591" y="1868557"/>
            <a:ext cx="2764905" cy="3785652"/>
          </a:xfrm>
          <a:prstGeom prst="rect">
            <a:avLst/>
          </a:prstGeom>
          <a:noFill/>
        </p:spPr>
        <p:txBody>
          <a:bodyPr wrap="square" rtlCol="0">
            <a:spAutoFit/>
          </a:bodyPr>
          <a:lstStyle/>
          <a:p>
            <a:r>
              <a:rPr lang="en-GB" b="0" dirty="0" err="1"/>
              <a:t>LogP</a:t>
            </a:r>
            <a:r>
              <a:rPr lang="en-GB" b="0" dirty="0"/>
              <a:t> &lt;5</a:t>
            </a:r>
          </a:p>
          <a:p>
            <a:r>
              <a:rPr lang="en-GB" b="0" dirty="0" err="1"/>
              <a:t>MWt</a:t>
            </a:r>
            <a:r>
              <a:rPr lang="en-GB" b="0" dirty="0"/>
              <a:t> &lt;500</a:t>
            </a:r>
          </a:p>
          <a:p>
            <a:r>
              <a:rPr lang="en-GB" b="0" dirty="0"/>
              <a:t>HBD/A &lt;10</a:t>
            </a:r>
          </a:p>
          <a:p>
            <a:endParaRPr lang="en-GB" b="0" dirty="0"/>
          </a:p>
          <a:p>
            <a:r>
              <a:rPr lang="en-GB" b="0" dirty="0"/>
              <a:t>TPSA &gt; 110 poor oral absorption</a:t>
            </a:r>
          </a:p>
          <a:p>
            <a:endParaRPr lang="en-GB" b="0" dirty="0"/>
          </a:p>
          <a:p>
            <a:r>
              <a:rPr lang="en-GB" b="0" dirty="0"/>
              <a:t>Lipophilic acids high plasma protein binding</a:t>
            </a:r>
          </a:p>
        </p:txBody>
      </p:sp>
    </p:spTree>
    <p:extLst>
      <p:ext uri="{BB962C8B-B14F-4D97-AF65-F5344CB8AC3E}">
        <p14:creationId xmlns:p14="http://schemas.microsoft.com/office/powerpoint/2010/main" val="4272464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DFCD1-BC66-B193-BFC9-9E4FD7EF8AD5}"/>
              </a:ext>
            </a:extLst>
          </p:cNvPr>
          <p:cNvSpPr>
            <a:spLocks noGrp="1"/>
          </p:cNvSpPr>
          <p:nvPr>
            <p:ph type="title"/>
          </p:nvPr>
        </p:nvSpPr>
        <p:spPr/>
        <p:txBody>
          <a:bodyPr/>
          <a:lstStyle/>
          <a:p>
            <a:r>
              <a:rPr lang="en-GB" dirty="0"/>
              <a:t>Select based on diversity</a:t>
            </a:r>
          </a:p>
        </p:txBody>
      </p:sp>
      <p:pic>
        <p:nvPicPr>
          <p:cNvPr id="5" name="Content Placeholder 4" descr="A screenshot of a computer&#10;&#10;Description automatically generated">
            <a:extLst>
              <a:ext uri="{FF2B5EF4-FFF2-40B4-BE49-F238E27FC236}">
                <a16:creationId xmlns:a16="http://schemas.microsoft.com/office/drawing/2014/main" id="{E5B1B122-2E58-3CC5-6770-64A3826AE2CA}"/>
              </a:ext>
            </a:extLst>
          </p:cNvPr>
          <p:cNvPicPr>
            <a:picLocks noGrp="1" noChangeAspect="1"/>
          </p:cNvPicPr>
          <p:nvPr>
            <p:ph idx="1"/>
          </p:nvPr>
        </p:nvPicPr>
        <p:blipFill>
          <a:blip r:embed="rId2"/>
          <a:stretch>
            <a:fillRect/>
          </a:stretch>
        </p:blipFill>
        <p:spPr>
          <a:xfrm>
            <a:off x="1965019" y="1268760"/>
            <a:ext cx="5213961" cy="4812427"/>
          </a:xfrm>
        </p:spPr>
      </p:pic>
      <p:sp>
        <p:nvSpPr>
          <p:cNvPr id="6" name="TextBox 5">
            <a:extLst>
              <a:ext uri="{FF2B5EF4-FFF2-40B4-BE49-F238E27FC236}">
                <a16:creationId xmlns:a16="http://schemas.microsoft.com/office/drawing/2014/main" id="{DFD2DD9F-B2EF-6DAC-B108-FC317526B217}"/>
              </a:ext>
            </a:extLst>
          </p:cNvPr>
          <p:cNvSpPr txBox="1"/>
          <p:nvPr/>
        </p:nvSpPr>
        <p:spPr>
          <a:xfrm>
            <a:off x="1693230" y="6206947"/>
            <a:ext cx="5757538" cy="461665"/>
          </a:xfrm>
          <a:prstGeom prst="rect">
            <a:avLst/>
          </a:prstGeom>
          <a:noFill/>
        </p:spPr>
        <p:txBody>
          <a:bodyPr wrap="none" rtlCol="0">
            <a:spAutoFit/>
          </a:bodyPr>
          <a:lstStyle/>
          <a:p>
            <a:r>
              <a:rPr lang="en-GB" b="0" dirty="0"/>
              <a:t>Select compounds from different clusters</a:t>
            </a:r>
          </a:p>
        </p:txBody>
      </p:sp>
    </p:spTree>
    <p:extLst>
      <p:ext uri="{BB962C8B-B14F-4D97-AF65-F5344CB8AC3E}">
        <p14:creationId xmlns:p14="http://schemas.microsoft.com/office/powerpoint/2010/main" val="39605499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C650A-89E4-7747-9DAB-10F85558F1B1}"/>
              </a:ext>
            </a:extLst>
          </p:cNvPr>
          <p:cNvSpPr>
            <a:spLocks noGrp="1"/>
          </p:cNvSpPr>
          <p:nvPr>
            <p:ph type="title"/>
          </p:nvPr>
        </p:nvSpPr>
        <p:spPr/>
        <p:txBody>
          <a:bodyPr/>
          <a:lstStyle/>
          <a:p>
            <a:r>
              <a:rPr lang="en-US" dirty="0"/>
              <a:t>Creating ligands for docking</a:t>
            </a:r>
          </a:p>
        </p:txBody>
      </p:sp>
      <p:sp>
        <p:nvSpPr>
          <p:cNvPr id="3" name="Content Placeholder 2">
            <a:extLst>
              <a:ext uri="{FF2B5EF4-FFF2-40B4-BE49-F238E27FC236}">
                <a16:creationId xmlns:a16="http://schemas.microsoft.com/office/drawing/2014/main" id="{BB7CA510-317D-1E4F-A9BB-4AC5ABC0EE03}"/>
              </a:ext>
            </a:extLst>
          </p:cNvPr>
          <p:cNvSpPr>
            <a:spLocks noGrp="1"/>
          </p:cNvSpPr>
          <p:nvPr>
            <p:ph idx="1"/>
          </p:nvPr>
        </p:nvSpPr>
        <p:spPr/>
        <p:txBody>
          <a:bodyPr/>
          <a:lstStyle/>
          <a:p>
            <a:r>
              <a:rPr lang="en-US" dirty="0"/>
              <a:t>Make sure they have the appropriate charged state. Assume physiological pH is 7.4</a:t>
            </a:r>
          </a:p>
          <a:p>
            <a:r>
              <a:rPr lang="en-US" dirty="0"/>
              <a:t>Basic amines should be protonated</a:t>
            </a:r>
          </a:p>
          <a:p>
            <a:r>
              <a:rPr lang="en-US" dirty="0"/>
              <a:t>Acids should be deprotonated.</a:t>
            </a:r>
          </a:p>
          <a:p>
            <a:endParaRPr lang="en-US" dirty="0"/>
          </a:p>
          <a:p>
            <a:endParaRPr lang="en-US" dirty="0"/>
          </a:p>
          <a:p>
            <a:pPr marL="0" indent="0">
              <a:buNone/>
            </a:pPr>
            <a:endParaRPr lang="en-US" dirty="0"/>
          </a:p>
          <a:p>
            <a:r>
              <a:rPr lang="en-US" dirty="0"/>
              <a:t>Useful reference </a:t>
            </a:r>
            <a:r>
              <a:rPr lang="en-US" sz="2000" dirty="0"/>
              <a:t>https://</a:t>
            </a:r>
            <a:r>
              <a:rPr lang="en-US" sz="2000" dirty="0" err="1"/>
              <a:t>organicchemistrydata.org</a:t>
            </a:r>
            <a:r>
              <a:rPr lang="en-US" sz="2000" dirty="0"/>
              <a:t>/</a:t>
            </a:r>
            <a:r>
              <a:rPr lang="en-US" sz="2000" dirty="0" err="1"/>
              <a:t>hansreich</a:t>
            </a:r>
            <a:r>
              <a:rPr lang="en-US" sz="2000" dirty="0"/>
              <a:t>/resources/</a:t>
            </a:r>
            <a:r>
              <a:rPr lang="en-US" sz="2000" dirty="0" err="1"/>
              <a:t>pka</a:t>
            </a:r>
            <a:r>
              <a:rPr lang="en-US" sz="2000" dirty="0"/>
              <a:t>/</a:t>
            </a:r>
            <a:r>
              <a:rPr lang="en-US" sz="2000" dirty="0" err="1"/>
              <a:t>pka_data</a:t>
            </a:r>
            <a:r>
              <a:rPr lang="en-US" sz="2000" dirty="0"/>
              <a:t>/</a:t>
            </a:r>
            <a:r>
              <a:rPr lang="en-US" sz="2000" dirty="0" err="1"/>
              <a:t>pka</a:t>
            </a:r>
            <a:r>
              <a:rPr lang="en-US" sz="2000" dirty="0"/>
              <a:t>-compilation-</a:t>
            </a:r>
            <a:r>
              <a:rPr lang="en-US" sz="2000" dirty="0" err="1"/>
              <a:t>williams.pdf</a:t>
            </a:r>
            <a:endParaRPr lang="en-US" sz="2000" dirty="0"/>
          </a:p>
        </p:txBody>
      </p:sp>
      <p:pic>
        <p:nvPicPr>
          <p:cNvPr id="4" name="Picture 3">
            <a:extLst>
              <a:ext uri="{FF2B5EF4-FFF2-40B4-BE49-F238E27FC236}">
                <a16:creationId xmlns:a16="http://schemas.microsoft.com/office/drawing/2014/main" id="{A6468B67-E8EE-7047-9717-BABEEE95A193}"/>
              </a:ext>
            </a:extLst>
          </p:cNvPr>
          <p:cNvPicPr>
            <a:picLocks noChangeAspect="1"/>
          </p:cNvPicPr>
          <p:nvPr/>
        </p:nvPicPr>
        <p:blipFill>
          <a:blip r:embed="rId2"/>
          <a:stretch>
            <a:fillRect/>
          </a:stretch>
        </p:blipFill>
        <p:spPr>
          <a:xfrm>
            <a:off x="3563888" y="3789040"/>
            <a:ext cx="1117600" cy="1282700"/>
          </a:xfrm>
          <a:prstGeom prst="rect">
            <a:avLst/>
          </a:prstGeom>
        </p:spPr>
      </p:pic>
    </p:spTree>
    <p:extLst>
      <p:ext uri="{BB962C8B-B14F-4D97-AF65-F5344CB8AC3E}">
        <p14:creationId xmlns:p14="http://schemas.microsoft.com/office/powerpoint/2010/main" val="2842464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56F94-BD90-D136-D331-3F89D887BF81}"/>
              </a:ext>
            </a:extLst>
          </p:cNvPr>
          <p:cNvSpPr>
            <a:spLocks noGrp="1"/>
          </p:cNvSpPr>
          <p:nvPr>
            <p:ph type="title"/>
          </p:nvPr>
        </p:nvSpPr>
        <p:spPr/>
        <p:txBody>
          <a:bodyPr/>
          <a:lstStyle/>
          <a:p>
            <a:r>
              <a:rPr lang="en-GB" dirty="0"/>
              <a:t>Several approaches</a:t>
            </a:r>
          </a:p>
        </p:txBody>
      </p:sp>
      <p:sp>
        <p:nvSpPr>
          <p:cNvPr id="3" name="Content Placeholder 2">
            <a:extLst>
              <a:ext uri="{FF2B5EF4-FFF2-40B4-BE49-F238E27FC236}">
                <a16:creationId xmlns:a16="http://schemas.microsoft.com/office/drawing/2014/main" id="{F8C902D6-FF29-7D07-32D4-30E176DD89EB}"/>
              </a:ext>
            </a:extLst>
          </p:cNvPr>
          <p:cNvSpPr>
            <a:spLocks noGrp="1"/>
          </p:cNvSpPr>
          <p:nvPr>
            <p:ph idx="1"/>
          </p:nvPr>
        </p:nvSpPr>
        <p:spPr/>
        <p:txBody>
          <a:bodyPr/>
          <a:lstStyle/>
          <a:p>
            <a:r>
              <a:rPr lang="en-GB" dirty="0"/>
              <a:t>Modify the existing ligand</a:t>
            </a:r>
          </a:p>
          <a:p>
            <a:r>
              <a:rPr lang="en-GB" dirty="0"/>
              <a:t>Combine features from overlapping multiple ligands</a:t>
            </a:r>
          </a:p>
          <a:p>
            <a:r>
              <a:rPr lang="en-GB" dirty="0"/>
              <a:t>Link 2 non-overlapping ligands</a:t>
            </a:r>
          </a:p>
          <a:p>
            <a:r>
              <a:rPr lang="en-GB" dirty="0"/>
              <a:t>Design novel ligand de novo</a:t>
            </a:r>
          </a:p>
          <a:p>
            <a:r>
              <a:rPr lang="en-GB" dirty="0"/>
              <a:t>Select ligands from online databases</a:t>
            </a:r>
          </a:p>
        </p:txBody>
      </p:sp>
    </p:spTree>
    <p:extLst>
      <p:ext uri="{BB962C8B-B14F-4D97-AF65-F5344CB8AC3E}">
        <p14:creationId xmlns:p14="http://schemas.microsoft.com/office/powerpoint/2010/main" val="4621438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112E2-2702-4D40-9B65-73862CE41895}"/>
              </a:ext>
            </a:extLst>
          </p:cNvPr>
          <p:cNvSpPr>
            <a:spLocks noGrp="1"/>
          </p:cNvSpPr>
          <p:nvPr>
            <p:ph type="title"/>
          </p:nvPr>
        </p:nvSpPr>
        <p:spPr/>
        <p:txBody>
          <a:bodyPr/>
          <a:lstStyle/>
          <a:p>
            <a:r>
              <a:rPr lang="en-US" dirty="0"/>
              <a:t>Make sure all ligands are named</a:t>
            </a:r>
          </a:p>
        </p:txBody>
      </p:sp>
      <p:pic>
        <p:nvPicPr>
          <p:cNvPr id="5" name="Content Placeholder 4" descr="A picture containing table&#10;&#10;Description automatically generated">
            <a:extLst>
              <a:ext uri="{FF2B5EF4-FFF2-40B4-BE49-F238E27FC236}">
                <a16:creationId xmlns:a16="http://schemas.microsoft.com/office/drawing/2014/main" id="{6137A926-C928-BB42-886D-75B5A96E7028}"/>
              </a:ext>
            </a:extLst>
          </p:cNvPr>
          <p:cNvPicPr>
            <a:picLocks noGrp="1" noChangeAspect="1"/>
          </p:cNvPicPr>
          <p:nvPr>
            <p:ph idx="1"/>
          </p:nvPr>
        </p:nvPicPr>
        <p:blipFill>
          <a:blip r:embed="rId2"/>
          <a:stretch>
            <a:fillRect/>
          </a:stretch>
        </p:blipFill>
        <p:spPr>
          <a:xfrm>
            <a:off x="1104900" y="1352550"/>
            <a:ext cx="6934200" cy="4991100"/>
          </a:xfrm>
        </p:spPr>
      </p:pic>
      <p:sp>
        <p:nvSpPr>
          <p:cNvPr id="6" name="Right Arrow 5">
            <a:extLst>
              <a:ext uri="{FF2B5EF4-FFF2-40B4-BE49-F238E27FC236}">
                <a16:creationId xmlns:a16="http://schemas.microsoft.com/office/drawing/2014/main" id="{957379D4-C3CE-E24C-BF03-BEE1EB0EECDE}"/>
              </a:ext>
            </a:extLst>
          </p:cNvPr>
          <p:cNvSpPr/>
          <p:nvPr/>
        </p:nvSpPr>
        <p:spPr bwMode="auto">
          <a:xfrm>
            <a:off x="251520" y="1484784"/>
            <a:ext cx="864096" cy="144016"/>
          </a:xfrm>
          <a:prstGeom prst="right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989364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E0A3D-A57E-6840-B5BA-30CFA50B23DF}"/>
              </a:ext>
            </a:extLst>
          </p:cNvPr>
          <p:cNvSpPr>
            <a:spLocks noGrp="1"/>
          </p:cNvSpPr>
          <p:nvPr>
            <p:ph type="title"/>
          </p:nvPr>
        </p:nvSpPr>
        <p:spPr/>
        <p:txBody>
          <a:bodyPr/>
          <a:lstStyle/>
          <a:p>
            <a:r>
              <a:rPr lang="en-US"/>
              <a:t>Generating 3D structures</a:t>
            </a:r>
          </a:p>
        </p:txBody>
      </p:sp>
      <p:sp>
        <p:nvSpPr>
          <p:cNvPr id="3" name="Content Placeholder 2">
            <a:extLst>
              <a:ext uri="{FF2B5EF4-FFF2-40B4-BE49-F238E27FC236}">
                <a16:creationId xmlns:a16="http://schemas.microsoft.com/office/drawing/2014/main" id="{FC0B5832-0FA6-FB4E-A9A1-85E23BB84284}"/>
              </a:ext>
            </a:extLst>
          </p:cNvPr>
          <p:cNvSpPr>
            <a:spLocks noGrp="1"/>
          </p:cNvSpPr>
          <p:nvPr>
            <p:ph idx="1"/>
          </p:nvPr>
        </p:nvSpPr>
        <p:spPr/>
        <p:txBody>
          <a:bodyPr/>
          <a:lstStyle/>
          <a:p>
            <a:r>
              <a:rPr lang="en-US"/>
              <a:t>Whilst some docking algorithms will accept 2D structures most of the Open Source tools require 3D structures as input.</a:t>
            </a:r>
          </a:p>
          <a:p>
            <a:r>
              <a:rPr lang="en-US"/>
              <a:t>There are several options for generating 3D structures from 1D (SMILES) or 2D (mol, </a:t>
            </a:r>
            <a:r>
              <a:rPr lang="en-US" err="1"/>
              <a:t>sdf</a:t>
            </a:r>
            <a:r>
              <a:rPr lang="en-US"/>
              <a:t>, cdx etc.)</a:t>
            </a:r>
          </a:p>
          <a:p>
            <a:r>
              <a:rPr lang="en-US"/>
              <a:t>Probably best to save 3D structures as </a:t>
            </a:r>
            <a:r>
              <a:rPr lang="en-US" err="1"/>
              <a:t>sdf</a:t>
            </a:r>
            <a:r>
              <a:rPr lang="en-US"/>
              <a:t>  file</a:t>
            </a:r>
          </a:p>
          <a:p>
            <a:r>
              <a:rPr lang="en-US"/>
              <a:t>A comprehensive list </a:t>
            </a:r>
          </a:p>
          <a:p>
            <a:pPr lvl="1"/>
            <a:r>
              <a:rPr lang="en-US">
                <a:hlinkClick r:id="rId2"/>
              </a:rPr>
              <a:t>http://www.vls3d.com/links/chemoinformatics/3d-structure-generator</a:t>
            </a:r>
            <a:endParaRPr lang="en-US"/>
          </a:p>
          <a:p>
            <a:pPr lvl="1"/>
            <a:endParaRPr lang="en-US"/>
          </a:p>
        </p:txBody>
      </p:sp>
    </p:spTree>
    <p:extLst>
      <p:ext uri="{BB962C8B-B14F-4D97-AF65-F5344CB8AC3E}">
        <p14:creationId xmlns:p14="http://schemas.microsoft.com/office/powerpoint/2010/main" val="7533368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3DDDE-A01B-D540-813E-9C38652FD843}"/>
              </a:ext>
            </a:extLst>
          </p:cNvPr>
          <p:cNvSpPr>
            <a:spLocks noGrp="1"/>
          </p:cNvSpPr>
          <p:nvPr>
            <p:ph type="title"/>
          </p:nvPr>
        </p:nvSpPr>
        <p:spPr/>
        <p:txBody>
          <a:bodyPr/>
          <a:lstStyle/>
          <a:p>
            <a:r>
              <a:rPr lang="en-US" err="1"/>
              <a:t>Openbabel</a:t>
            </a:r>
            <a:r>
              <a:rPr lang="en-US"/>
              <a:t>/</a:t>
            </a:r>
            <a:r>
              <a:rPr lang="en-US" err="1"/>
              <a:t>iBabel</a:t>
            </a:r>
            <a:endParaRPr lang="en-US"/>
          </a:p>
        </p:txBody>
      </p:sp>
      <p:sp>
        <p:nvSpPr>
          <p:cNvPr id="3" name="Content Placeholder 2">
            <a:extLst>
              <a:ext uri="{FF2B5EF4-FFF2-40B4-BE49-F238E27FC236}">
                <a16:creationId xmlns:a16="http://schemas.microsoft.com/office/drawing/2014/main" id="{0E944862-8D41-3547-89F3-4E7585D07D67}"/>
              </a:ext>
            </a:extLst>
          </p:cNvPr>
          <p:cNvSpPr>
            <a:spLocks noGrp="1"/>
          </p:cNvSpPr>
          <p:nvPr>
            <p:ph idx="1"/>
          </p:nvPr>
        </p:nvSpPr>
        <p:spPr/>
        <p:txBody>
          <a:bodyPr/>
          <a:lstStyle/>
          <a:p>
            <a:r>
              <a:rPr lang="en-US" err="1"/>
              <a:t>Openbabel</a:t>
            </a:r>
            <a:r>
              <a:rPr lang="en-US"/>
              <a:t> can be called from the command line</a:t>
            </a:r>
          </a:p>
          <a:p>
            <a:pPr lvl="1"/>
            <a:r>
              <a:rPr lang="en-US" err="1"/>
              <a:t>obabel</a:t>
            </a:r>
            <a:r>
              <a:rPr lang="en-US"/>
              <a:t> –</a:t>
            </a:r>
            <a:r>
              <a:rPr lang="en-US" err="1"/>
              <a:t>isdf</a:t>
            </a:r>
            <a:r>
              <a:rPr lang="en-US"/>
              <a:t>  '/</a:t>
            </a:r>
            <a:r>
              <a:rPr lang="en-US" err="1"/>
              <a:t>path_to_file</a:t>
            </a:r>
            <a:r>
              <a:rPr lang="en-US"/>
              <a:t>/</a:t>
            </a:r>
            <a:r>
              <a:rPr lang="en-US" err="1"/>
              <a:t>firstResults.sdf</a:t>
            </a:r>
            <a:r>
              <a:rPr lang="en-US"/>
              <a:t>'    -O '/ </a:t>
            </a:r>
            <a:r>
              <a:rPr lang="en-US" err="1"/>
              <a:t>path_to_file</a:t>
            </a:r>
            <a:r>
              <a:rPr lang="en-US"/>
              <a:t> /3Dstructures.sdf' --gen3d </a:t>
            </a:r>
          </a:p>
          <a:p>
            <a:r>
              <a:rPr lang="en-US"/>
              <a:t>Or from </a:t>
            </a:r>
            <a:r>
              <a:rPr lang="en-US" err="1"/>
              <a:t>iBabel</a:t>
            </a:r>
            <a:r>
              <a:rPr lang="en-US"/>
              <a:t> the GUI (Mac only)</a:t>
            </a:r>
          </a:p>
        </p:txBody>
      </p:sp>
      <p:pic>
        <p:nvPicPr>
          <p:cNvPr id="5" name="Picture 4" descr="A screenshot of a cell phone&#10;&#10;Description automatically generated">
            <a:extLst>
              <a:ext uri="{FF2B5EF4-FFF2-40B4-BE49-F238E27FC236}">
                <a16:creationId xmlns:a16="http://schemas.microsoft.com/office/drawing/2014/main" id="{E28377C6-AC30-424E-89DB-0138BFCE10EB}"/>
              </a:ext>
            </a:extLst>
          </p:cNvPr>
          <p:cNvPicPr>
            <a:picLocks noChangeAspect="1"/>
          </p:cNvPicPr>
          <p:nvPr/>
        </p:nvPicPr>
        <p:blipFill>
          <a:blip r:embed="rId2"/>
          <a:stretch>
            <a:fillRect/>
          </a:stretch>
        </p:blipFill>
        <p:spPr>
          <a:xfrm>
            <a:off x="539552" y="3789040"/>
            <a:ext cx="5400600" cy="3258815"/>
          </a:xfrm>
          <a:prstGeom prst="rect">
            <a:avLst/>
          </a:prstGeom>
        </p:spPr>
      </p:pic>
    </p:spTree>
    <p:extLst>
      <p:ext uri="{BB962C8B-B14F-4D97-AF65-F5344CB8AC3E}">
        <p14:creationId xmlns:p14="http://schemas.microsoft.com/office/powerpoint/2010/main" val="18148222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BE001-96C1-BB49-A7A5-0F36AAC2C9D0}"/>
              </a:ext>
            </a:extLst>
          </p:cNvPr>
          <p:cNvSpPr>
            <a:spLocks noGrp="1"/>
          </p:cNvSpPr>
          <p:nvPr>
            <p:ph type="title"/>
          </p:nvPr>
        </p:nvSpPr>
        <p:spPr/>
        <p:txBody>
          <a:bodyPr/>
          <a:lstStyle/>
          <a:p>
            <a:r>
              <a:rPr lang="en-US"/>
              <a:t>Viewing using </a:t>
            </a:r>
            <a:r>
              <a:rPr lang="en-US" err="1"/>
              <a:t>iBabel</a:t>
            </a:r>
            <a:endParaRPr lang="en-US"/>
          </a:p>
        </p:txBody>
      </p:sp>
      <p:pic>
        <p:nvPicPr>
          <p:cNvPr id="5" name="Content Placeholder 4" descr="A screenshot of a cell phone&#10;&#10;Description automatically generated">
            <a:extLst>
              <a:ext uri="{FF2B5EF4-FFF2-40B4-BE49-F238E27FC236}">
                <a16:creationId xmlns:a16="http://schemas.microsoft.com/office/drawing/2014/main" id="{6950402B-D9AA-5B49-BEF3-0CB1B450684F}"/>
              </a:ext>
            </a:extLst>
          </p:cNvPr>
          <p:cNvPicPr>
            <a:picLocks noGrp="1" noChangeAspect="1"/>
          </p:cNvPicPr>
          <p:nvPr>
            <p:ph idx="1"/>
          </p:nvPr>
        </p:nvPicPr>
        <p:blipFill>
          <a:blip r:embed="rId2"/>
          <a:stretch>
            <a:fillRect/>
          </a:stretch>
        </p:blipFill>
        <p:spPr>
          <a:xfrm>
            <a:off x="2932782" y="1037670"/>
            <a:ext cx="6192688" cy="3736775"/>
          </a:xfrm>
        </p:spPr>
      </p:pic>
      <p:pic>
        <p:nvPicPr>
          <p:cNvPr id="7" name="Picture 6" descr="A screenshot of a cell phone&#10;&#10;Description automatically generated">
            <a:extLst>
              <a:ext uri="{FF2B5EF4-FFF2-40B4-BE49-F238E27FC236}">
                <a16:creationId xmlns:a16="http://schemas.microsoft.com/office/drawing/2014/main" id="{AF515ED9-28BC-6243-BF46-2D74891A92CD}"/>
              </a:ext>
            </a:extLst>
          </p:cNvPr>
          <p:cNvPicPr>
            <a:picLocks noChangeAspect="1"/>
          </p:cNvPicPr>
          <p:nvPr/>
        </p:nvPicPr>
        <p:blipFill>
          <a:blip r:embed="rId3"/>
          <a:stretch>
            <a:fillRect/>
          </a:stretch>
        </p:blipFill>
        <p:spPr>
          <a:xfrm>
            <a:off x="-109140" y="2834035"/>
            <a:ext cx="6481340" cy="3910952"/>
          </a:xfrm>
          <a:prstGeom prst="rect">
            <a:avLst/>
          </a:prstGeom>
        </p:spPr>
      </p:pic>
    </p:spTree>
    <p:extLst>
      <p:ext uri="{BB962C8B-B14F-4D97-AF65-F5344CB8AC3E}">
        <p14:creationId xmlns:p14="http://schemas.microsoft.com/office/powerpoint/2010/main" val="3889255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B4A5D-4519-B445-B568-769355EC2806}"/>
              </a:ext>
            </a:extLst>
          </p:cNvPr>
          <p:cNvSpPr>
            <a:spLocks noGrp="1"/>
          </p:cNvSpPr>
          <p:nvPr>
            <p:ph type="title"/>
          </p:nvPr>
        </p:nvSpPr>
        <p:spPr/>
        <p:txBody>
          <a:bodyPr/>
          <a:lstStyle/>
          <a:p>
            <a:r>
              <a:rPr lang="en-US"/>
              <a:t>Generate using </a:t>
            </a:r>
            <a:r>
              <a:rPr lang="en-US" err="1"/>
              <a:t>DataWarrior</a:t>
            </a:r>
            <a:endParaRPr lang="en-US"/>
          </a:p>
        </p:txBody>
      </p:sp>
      <p:pic>
        <p:nvPicPr>
          <p:cNvPr id="5" name="Content Placeholder 4" descr="A screenshot of a computer&#10;&#10;Description automatically generated">
            <a:extLst>
              <a:ext uri="{FF2B5EF4-FFF2-40B4-BE49-F238E27FC236}">
                <a16:creationId xmlns:a16="http://schemas.microsoft.com/office/drawing/2014/main" id="{74CCF116-64AC-D24E-8BF1-7D47B1519EF6}"/>
              </a:ext>
            </a:extLst>
          </p:cNvPr>
          <p:cNvPicPr>
            <a:picLocks noGrp="1" noChangeAspect="1"/>
          </p:cNvPicPr>
          <p:nvPr>
            <p:ph idx="1"/>
          </p:nvPr>
        </p:nvPicPr>
        <p:blipFill>
          <a:blip r:embed="rId2"/>
          <a:stretch>
            <a:fillRect/>
          </a:stretch>
        </p:blipFill>
        <p:spPr>
          <a:xfrm>
            <a:off x="1857208" y="1268760"/>
            <a:ext cx="5429584" cy="5436902"/>
          </a:xfrm>
        </p:spPr>
      </p:pic>
    </p:spTree>
    <p:extLst>
      <p:ext uri="{BB962C8B-B14F-4D97-AF65-F5344CB8AC3E}">
        <p14:creationId xmlns:p14="http://schemas.microsoft.com/office/powerpoint/2010/main" val="2479386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5E5AF-5884-734E-B191-D9E6311EC5F6}"/>
              </a:ext>
            </a:extLst>
          </p:cNvPr>
          <p:cNvSpPr>
            <a:spLocks noGrp="1"/>
          </p:cNvSpPr>
          <p:nvPr>
            <p:ph type="title"/>
          </p:nvPr>
        </p:nvSpPr>
        <p:spPr/>
        <p:txBody>
          <a:bodyPr/>
          <a:lstStyle/>
          <a:p>
            <a:r>
              <a:rPr lang="en-US"/>
              <a:t>Online tools</a:t>
            </a:r>
          </a:p>
        </p:txBody>
      </p:sp>
      <p:sp>
        <p:nvSpPr>
          <p:cNvPr id="3" name="Content Placeholder 2">
            <a:extLst>
              <a:ext uri="{FF2B5EF4-FFF2-40B4-BE49-F238E27FC236}">
                <a16:creationId xmlns:a16="http://schemas.microsoft.com/office/drawing/2014/main" id="{F806AD31-D4DD-8B4D-8290-B95612BCAFCC}"/>
              </a:ext>
            </a:extLst>
          </p:cNvPr>
          <p:cNvSpPr>
            <a:spLocks noGrp="1"/>
          </p:cNvSpPr>
          <p:nvPr>
            <p:ph idx="1"/>
          </p:nvPr>
        </p:nvSpPr>
        <p:spPr/>
        <p:txBody>
          <a:bodyPr/>
          <a:lstStyle/>
          <a:p>
            <a:r>
              <a:rPr lang="en-US">
                <a:hlinkClick r:id="rId2"/>
              </a:rPr>
              <a:t>http://www.cheminfo.org/Chemistry/Cheminformatics/FormatConverter/index.html</a:t>
            </a:r>
            <a:endParaRPr lang="en-US"/>
          </a:p>
          <a:p>
            <a:endParaRPr lang="en-US"/>
          </a:p>
          <a:p>
            <a:r>
              <a:rPr lang="en-US">
                <a:hlinkClick r:id="rId3"/>
              </a:rPr>
              <a:t>https://www.ddl.unimi.it/vegaol/moledit.htm</a:t>
            </a:r>
            <a:endParaRPr lang="en-US"/>
          </a:p>
          <a:p>
            <a:endParaRPr lang="en-US"/>
          </a:p>
        </p:txBody>
      </p:sp>
    </p:spTree>
    <p:extLst>
      <p:ext uri="{BB962C8B-B14F-4D97-AF65-F5344CB8AC3E}">
        <p14:creationId xmlns:p14="http://schemas.microsoft.com/office/powerpoint/2010/main" val="4461207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DF67-2637-A14C-863C-07882656F8B5}"/>
              </a:ext>
            </a:extLst>
          </p:cNvPr>
          <p:cNvSpPr>
            <a:spLocks noGrp="1"/>
          </p:cNvSpPr>
          <p:nvPr>
            <p:ph type="title"/>
          </p:nvPr>
        </p:nvSpPr>
        <p:spPr/>
        <p:txBody>
          <a:bodyPr/>
          <a:lstStyle/>
          <a:p>
            <a:r>
              <a:rPr lang="en-US" dirty="0"/>
              <a:t>Using the Jupyter notebook</a:t>
            </a:r>
          </a:p>
        </p:txBody>
      </p:sp>
      <p:sp>
        <p:nvSpPr>
          <p:cNvPr id="3" name="Content Placeholder 2">
            <a:extLst>
              <a:ext uri="{FF2B5EF4-FFF2-40B4-BE49-F238E27FC236}">
                <a16:creationId xmlns:a16="http://schemas.microsoft.com/office/drawing/2014/main" id="{73A2C3D3-90B1-5F49-B6B9-CE83325E9EF5}"/>
              </a:ext>
            </a:extLst>
          </p:cNvPr>
          <p:cNvSpPr>
            <a:spLocks noGrp="1"/>
          </p:cNvSpPr>
          <p:nvPr>
            <p:ph idx="1"/>
          </p:nvPr>
        </p:nvSpPr>
        <p:spPr/>
        <p:txBody>
          <a:bodyPr/>
          <a:lstStyle/>
          <a:p>
            <a:r>
              <a:rPr lang="en-US" sz="2400" dirty="0"/>
              <a:t>Jupyter notebook requires a modern web browser with JavaScript enabled.</a:t>
            </a:r>
          </a:p>
          <a:p>
            <a:r>
              <a:rPr lang="en-US" sz="2400" dirty="0"/>
              <a:t>How many conformations to generate, default is 3. This is fine if 1-2 rotatable bonds. You can increase this for more flexible ligands. (Page 78 Lab Manual).</a:t>
            </a:r>
          </a:p>
          <a:p>
            <a:pPr lvl="1"/>
            <a:r>
              <a:rPr lang="en-US" sz="2400" dirty="0"/>
              <a:t>#Edit for number of confs desired </a:t>
            </a:r>
            <a:r>
              <a:rPr lang="en-US" sz="2400" dirty="0" err="1"/>
              <a:t>eg</a:t>
            </a:r>
            <a:r>
              <a:rPr lang="en-US" sz="2400" dirty="0"/>
              <a:t> n = 5</a:t>
            </a:r>
          </a:p>
          <a:p>
            <a:pPr lvl="1"/>
            <a:r>
              <a:rPr lang="en-US" sz="2400" dirty="0"/>
              <a:t>n=5</a:t>
            </a:r>
          </a:p>
          <a:p>
            <a:r>
              <a:rPr lang="en-US" sz="2400" dirty="0"/>
              <a:t>If you don’t know the binding site your can set the whole protein as the “ligand” and the docking </a:t>
            </a:r>
            <a:r>
              <a:rPr lang="en-US" sz="2400" dirty="0" err="1"/>
              <a:t>programme</a:t>
            </a:r>
            <a:r>
              <a:rPr lang="en-US" sz="2400" dirty="0"/>
              <a:t> will try poses all over surface.</a:t>
            </a:r>
          </a:p>
          <a:p>
            <a:r>
              <a:rPr lang="en-US" sz="2400" dirty="0"/>
              <a:t>This will be very, very slow, </a:t>
            </a:r>
          </a:p>
          <a:p>
            <a:pPr lvl="1"/>
            <a:r>
              <a:rPr lang="en-US" sz="2000" dirty="0"/>
              <a:t>Set.    </a:t>
            </a:r>
            <a:r>
              <a:rPr lang="en-GB" sz="2400" dirty="0"/>
              <a:t>--exhaustiveness 16</a:t>
            </a:r>
            <a:endParaRPr lang="en-US" sz="2400" dirty="0"/>
          </a:p>
          <a:p>
            <a:endParaRPr lang="en-US" sz="2400" dirty="0"/>
          </a:p>
        </p:txBody>
      </p:sp>
    </p:spTree>
    <p:extLst>
      <p:ext uri="{BB962C8B-B14F-4D97-AF65-F5344CB8AC3E}">
        <p14:creationId xmlns:p14="http://schemas.microsoft.com/office/powerpoint/2010/main" val="35007427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08CFE-362E-7E4A-B025-A5B840B2D762}"/>
              </a:ext>
            </a:extLst>
          </p:cNvPr>
          <p:cNvSpPr>
            <a:spLocks noGrp="1"/>
          </p:cNvSpPr>
          <p:nvPr>
            <p:ph type="title"/>
          </p:nvPr>
        </p:nvSpPr>
        <p:spPr/>
        <p:txBody>
          <a:bodyPr/>
          <a:lstStyle/>
          <a:p>
            <a:r>
              <a:rPr lang="en-US"/>
              <a:t>Docking covalent ligands</a:t>
            </a:r>
          </a:p>
        </p:txBody>
      </p:sp>
      <p:sp>
        <p:nvSpPr>
          <p:cNvPr id="3" name="Content Placeholder 2">
            <a:extLst>
              <a:ext uri="{FF2B5EF4-FFF2-40B4-BE49-F238E27FC236}">
                <a16:creationId xmlns:a16="http://schemas.microsoft.com/office/drawing/2014/main" id="{C80BB102-6D74-CC4B-943B-66A995D4979D}"/>
              </a:ext>
            </a:extLst>
          </p:cNvPr>
          <p:cNvSpPr>
            <a:spLocks noGrp="1"/>
          </p:cNvSpPr>
          <p:nvPr>
            <p:ph idx="1"/>
          </p:nvPr>
        </p:nvSpPr>
        <p:spPr/>
        <p:txBody>
          <a:bodyPr/>
          <a:lstStyle/>
          <a:p>
            <a:r>
              <a:rPr lang="en-GB" sz="2400" dirty="0"/>
              <a:t>Best to dock the compounds as non-covalent ligands and then measure the proximity of any electrophilic parts of the molecule (i.e. the </a:t>
            </a:r>
            <a:r>
              <a:rPr lang="en-GB" sz="2400" dirty="0" err="1"/>
              <a:t>michael</a:t>
            </a:r>
            <a:r>
              <a:rPr lang="en-GB" sz="2400" dirty="0"/>
              <a:t> acceptor or </a:t>
            </a:r>
            <a:r>
              <a:rPr lang="en-GB" sz="2400" dirty="0" err="1"/>
              <a:t>chloroketone</a:t>
            </a:r>
            <a:r>
              <a:rPr lang="en-GB" sz="2400" dirty="0"/>
              <a:t>) to the nucleophile of the enzyme (i.e. the cysteine thiol for the </a:t>
            </a:r>
            <a:r>
              <a:rPr lang="en-GB" sz="2400" dirty="0" err="1"/>
              <a:t>Mpro</a:t>
            </a:r>
            <a:r>
              <a:rPr lang="en-GB" sz="2400" dirty="0"/>
              <a:t>).</a:t>
            </a:r>
          </a:p>
          <a:p>
            <a:br>
              <a:rPr lang="en-GB" sz="2400" dirty="0"/>
            </a:br>
            <a:br>
              <a:rPr lang="en-GB" sz="2400" dirty="0"/>
            </a:br>
            <a:endParaRPr lang="en-US" sz="2400" dirty="0"/>
          </a:p>
        </p:txBody>
      </p:sp>
      <p:pic>
        <p:nvPicPr>
          <p:cNvPr id="5" name="Picture 4" descr="A colorful structure with many molecules&#10;&#10;Description automatically generated with medium confidence">
            <a:extLst>
              <a:ext uri="{FF2B5EF4-FFF2-40B4-BE49-F238E27FC236}">
                <a16:creationId xmlns:a16="http://schemas.microsoft.com/office/drawing/2014/main" id="{1003D764-4BD1-3984-192E-F0686682DF72}"/>
              </a:ext>
            </a:extLst>
          </p:cNvPr>
          <p:cNvPicPr>
            <a:picLocks noChangeAspect="1"/>
          </p:cNvPicPr>
          <p:nvPr/>
        </p:nvPicPr>
        <p:blipFill>
          <a:blip r:embed="rId2"/>
          <a:stretch>
            <a:fillRect/>
          </a:stretch>
        </p:blipFill>
        <p:spPr>
          <a:xfrm>
            <a:off x="1331640" y="2924944"/>
            <a:ext cx="5760640" cy="3805604"/>
          </a:xfrm>
          <a:prstGeom prst="rect">
            <a:avLst/>
          </a:prstGeom>
        </p:spPr>
      </p:pic>
    </p:spTree>
    <p:extLst>
      <p:ext uri="{BB962C8B-B14F-4D97-AF65-F5344CB8AC3E}">
        <p14:creationId xmlns:p14="http://schemas.microsoft.com/office/powerpoint/2010/main" val="8953786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8A959-D393-27F9-7DCD-FBCC9621ACEF}"/>
              </a:ext>
            </a:extLst>
          </p:cNvPr>
          <p:cNvSpPr>
            <a:spLocks noGrp="1"/>
          </p:cNvSpPr>
          <p:nvPr>
            <p:ph type="title"/>
          </p:nvPr>
        </p:nvSpPr>
        <p:spPr/>
        <p:txBody>
          <a:bodyPr/>
          <a:lstStyle/>
          <a:p>
            <a:r>
              <a:rPr lang="en-GB" dirty="0"/>
              <a:t>Covalent electrophiles</a:t>
            </a:r>
          </a:p>
        </p:txBody>
      </p:sp>
      <p:pic>
        <p:nvPicPr>
          <p:cNvPr id="4" name="Content Placeholder 3">
            <a:extLst>
              <a:ext uri="{FF2B5EF4-FFF2-40B4-BE49-F238E27FC236}">
                <a16:creationId xmlns:a16="http://schemas.microsoft.com/office/drawing/2014/main" id="{EA23C337-9309-6FBE-95D5-3CBD247852C3}"/>
              </a:ext>
            </a:extLst>
          </p:cNvPr>
          <p:cNvPicPr>
            <a:picLocks noGrp="1" noChangeAspect="1"/>
          </p:cNvPicPr>
          <p:nvPr>
            <p:ph idx="1"/>
          </p:nvPr>
        </p:nvPicPr>
        <p:blipFill>
          <a:blip r:embed="rId2"/>
          <a:stretch>
            <a:fillRect/>
          </a:stretch>
        </p:blipFill>
        <p:spPr>
          <a:xfrm>
            <a:off x="0" y="2561769"/>
            <a:ext cx="2880320" cy="2506945"/>
          </a:xfrm>
        </p:spPr>
      </p:pic>
      <p:pic>
        <p:nvPicPr>
          <p:cNvPr id="5" name="Picture 4">
            <a:extLst>
              <a:ext uri="{FF2B5EF4-FFF2-40B4-BE49-F238E27FC236}">
                <a16:creationId xmlns:a16="http://schemas.microsoft.com/office/drawing/2014/main" id="{26B990C0-59A7-8CA3-545C-3AB4D8CD4B6B}"/>
              </a:ext>
            </a:extLst>
          </p:cNvPr>
          <p:cNvPicPr>
            <a:picLocks noChangeAspect="1"/>
          </p:cNvPicPr>
          <p:nvPr/>
        </p:nvPicPr>
        <p:blipFill>
          <a:blip r:embed="rId3"/>
          <a:stretch>
            <a:fillRect/>
          </a:stretch>
        </p:blipFill>
        <p:spPr>
          <a:xfrm>
            <a:off x="3204626" y="1628800"/>
            <a:ext cx="5651748" cy="4372885"/>
          </a:xfrm>
          <a:prstGeom prst="rect">
            <a:avLst/>
          </a:prstGeom>
        </p:spPr>
      </p:pic>
    </p:spTree>
    <p:extLst>
      <p:ext uri="{BB962C8B-B14F-4D97-AF65-F5344CB8AC3E}">
        <p14:creationId xmlns:p14="http://schemas.microsoft.com/office/powerpoint/2010/main" val="3336158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A98EA-2406-5F2C-B121-51EFABD83A71}"/>
              </a:ext>
            </a:extLst>
          </p:cNvPr>
          <p:cNvSpPr>
            <a:spLocks noGrp="1"/>
          </p:cNvSpPr>
          <p:nvPr>
            <p:ph type="title"/>
          </p:nvPr>
        </p:nvSpPr>
        <p:spPr/>
        <p:txBody>
          <a:bodyPr/>
          <a:lstStyle/>
          <a:p>
            <a:r>
              <a:rPr lang="en-GB" dirty="0"/>
              <a:t>Other electrophiles</a:t>
            </a:r>
          </a:p>
        </p:txBody>
      </p:sp>
      <p:pic>
        <p:nvPicPr>
          <p:cNvPr id="4" name="Content Placeholder 3">
            <a:extLst>
              <a:ext uri="{FF2B5EF4-FFF2-40B4-BE49-F238E27FC236}">
                <a16:creationId xmlns:a16="http://schemas.microsoft.com/office/drawing/2014/main" id="{ACD0AED8-2453-D064-54DD-76BC40975FF6}"/>
              </a:ext>
            </a:extLst>
          </p:cNvPr>
          <p:cNvPicPr>
            <a:picLocks noGrp="1" noChangeAspect="1"/>
          </p:cNvPicPr>
          <p:nvPr>
            <p:ph idx="1"/>
          </p:nvPr>
        </p:nvPicPr>
        <p:blipFill>
          <a:blip r:embed="rId2"/>
          <a:stretch>
            <a:fillRect/>
          </a:stretch>
        </p:blipFill>
        <p:spPr>
          <a:xfrm>
            <a:off x="1209515" y="1628800"/>
            <a:ext cx="6587854" cy="1584176"/>
          </a:xfrm>
        </p:spPr>
      </p:pic>
      <p:pic>
        <p:nvPicPr>
          <p:cNvPr id="5" name="Picture 4">
            <a:extLst>
              <a:ext uri="{FF2B5EF4-FFF2-40B4-BE49-F238E27FC236}">
                <a16:creationId xmlns:a16="http://schemas.microsoft.com/office/drawing/2014/main" id="{C7CAFB2A-E77D-FCFC-ED93-DB7795FAE6EE}"/>
              </a:ext>
            </a:extLst>
          </p:cNvPr>
          <p:cNvPicPr>
            <a:picLocks noChangeAspect="1"/>
          </p:cNvPicPr>
          <p:nvPr/>
        </p:nvPicPr>
        <p:blipFill>
          <a:blip r:embed="rId3"/>
          <a:stretch>
            <a:fillRect/>
          </a:stretch>
        </p:blipFill>
        <p:spPr>
          <a:xfrm>
            <a:off x="1596760" y="4149080"/>
            <a:ext cx="5950479" cy="1512168"/>
          </a:xfrm>
          <a:prstGeom prst="rect">
            <a:avLst/>
          </a:prstGeom>
        </p:spPr>
      </p:pic>
      <p:sp>
        <p:nvSpPr>
          <p:cNvPr id="6" name="TextBox 5">
            <a:extLst>
              <a:ext uri="{FF2B5EF4-FFF2-40B4-BE49-F238E27FC236}">
                <a16:creationId xmlns:a16="http://schemas.microsoft.com/office/drawing/2014/main" id="{94C8CAB7-8B00-7D33-2F62-19D926EB9BCF}"/>
              </a:ext>
            </a:extLst>
          </p:cNvPr>
          <p:cNvSpPr txBox="1"/>
          <p:nvPr/>
        </p:nvSpPr>
        <p:spPr>
          <a:xfrm>
            <a:off x="665922" y="6221896"/>
            <a:ext cx="3094117" cy="461665"/>
          </a:xfrm>
          <a:prstGeom prst="rect">
            <a:avLst/>
          </a:prstGeom>
          <a:noFill/>
        </p:spPr>
        <p:txBody>
          <a:bodyPr wrap="none" rtlCol="0">
            <a:spAutoFit/>
          </a:bodyPr>
          <a:lstStyle/>
          <a:p>
            <a:r>
              <a:rPr lang="en-GB" b="0" dirty="0"/>
              <a:t>Much less often used</a:t>
            </a:r>
          </a:p>
        </p:txBody>
      </p:sp>
    </p:spTree>
    <p:extLst>
      <p:ext uri="{BB962C8B-B14F-4D97-AF65-F5344CB8AC3E}">
        <p14:creationId xmlns:p14="http://schemas.microsoft.com/office/powerpoint/2010/main" val="3166022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7437C-3CE1-AD90-118C-77E55439F1B9}"/>
              </a:ext>
            </a:extLst>
          </p:cNvPr>
          <p:cNvSpPr>
            <a:spLocks noGrp="1"/>
          </p:cNvSpPr>
          <p:nvPr>
            <p:ph type="title"/>
          </p:nvPr>
        </p:nvSpPr>
        <p:spPr/>
        <p:txBody>
          <a:bodyPr/>
          <a:lstStyle/>
          <a:p>
            <a:r>
              <a:rPr lang="en-GB" dirty="0"/>
              <a:t>Modification of ligand</a:t>
            </a:r>
          </a:p>
        </p:txBody>
      </p:sp>
      <p:pic>
        <p:nvPicPr>
          <p:cNvPr id="4" name="Content Placeholder 3">
            <a:extLst>
              <a:ext uri="{FF2B5EF4-FFF2-40B4-BE49-F238E27FC236}">
                <a16:creationId xmlns:a16="http://schemas.microsoft.com/office/drawing/2014/main" id="{282EEADC-782C-98D2-93EF-B57528F921F3}"/>
              </a:ext>
            </a:extLst>
          </p:cNvPr>
          <p:cNvPicPr>
            <a:picLocks noGrp="1" noChangeAspect="1"/>
          </p:cNvPicPr>
          <p:nvPr>
            <p:ph idx="1"/>
          </p:nvPr>
        </p:nvPicPr>
        <p:blipFill>
          <a:blip r:embed="rId2"/>
          <a:stretch>
            <a:fillRect/>
          </a:stretch>
        </p:blipFill>
        <p:spPr>
          <a:xfrm>
            <a:off x="51467" y="1295400"/>
            <a:ext cx="9041066" cy="5105400"/>
          </a:xfrm>
          <a:prstGeom prst="rect">
            <a:avLst/>
          </a:prstGeom>
        </p:spPr>
      </p:pic>
    </p:spTree>
    <p:extLst>
      <p:ext uri="{BB962C8B-B14F-4D97-AF65-F5344CB8AC3E}">
        <p14:creationId xmlns:p14="http://schemas.microsoft.com/office/powerpoint/2010/main" val="18246535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B93493-BBFD-1406-455F-ED515A7A44B0}"/>
              </a:ext>
            </a:extLst>
          </p:cNvPr>
          <p:cNvSpPr>
            <a:spLocks noGrp="1"/>
          </p:cNvSpPr>
          <p:nvPr>
            <p:ph type="title"/>
          </p:nvPr>
        </p:nvSpPr>
        <p:spPr/>
        <p:txBody>
          <a:bodyPr/>
          <a:lstStyle/>
          <a:p>
            <a:r>
              <a:rPr lang="en-GB" dirty="0"/>
              <a:t>Covalent inhibitors come with risks</a:t>
            </a:r>
          </a:p>
        </p:txBody>
      </p:sp>
      <p:sp>
        <p:nvSpPr>
          <p:cNvPr id="5" name="Content Placeholder 4">
            <a:extLst>
              <a:ext uri="{FF2B5EF4-FFF2-40B4-BE49-F238E27FC236}">
                <a16:creationId xmlns:a16="http://schemas.microsoft.com/office/drawing/2014/main" id="{F07B743A-EABB-1EE8-162B-95BE69C88082}"/>
              </a:ext>
            </a:extLst>
          </p:cNvPr>
          <p:cNvSpPr>
            <a:spLocks noGrp="1"/>
          </p:cNvSpPr>
          <p:nvPr>
            <p:ph idx="1"/>
          </p:nvPr>
        </p:nvSpPr>
        <p:spPr/>
        <p:txBody>
          <a:bodyPr/>
          <a:lstStyle/>
          <a:p>
            <a:r>
              <a:rPr lang="en-GB" sz="2000" dirty="0"/>
              <a:t>Maximise selectivity of binding to the target protein, this is key in light of emerging data that suggest that off-target binding leads to a greater risk of toxicity.</a:t>
            </a:r>
          </a:p>
          <a:p>
            <a:pPr lvl="1"/>
            <a:r>
              <a:rPr lang="en-GB" sz="1600" dirty="0"/>
              <a:t>We find that covalent kinase inhibitors, including approved drugs, have defined, but limited concentration windows across which selective target inhibition can be achieved. Once this selectivity range is breached, substantial off-target protein reactivity and kinase target-independent cytotoxicity is observed. Our results thus indicate that medicinal chemistry efforts aimed at optimizing the selectivity of covalent kinase inhibitors should account for their reactivity across the entire human proteome in order to ensure suitable windows of selectivity for basic pharmacology and drug development initiatives.</a:t>
            </a:r>
          </a:p>
          <a:p>
            <a:pPr lvl="1"/>
            <a:endParaRPr lang="en-GB" sz="1600" dirty="0"/>
          </a:p>
          <a:p>
            <a:r>
              <a:rPr lang="en-GB" sz="2000" dirty="0"/>
              <a:t>Reduce dose as much as possible. Reviews of the characteristics of drugs that have been withdrawn from the market because of an unacceptably high incidence of toxicity, or which have received “black box” warnings for toxicity, have highlighted the role of daily dose.</a:t>
            </a:r>
          </a:p>
          <a:p>
            <a:r>
              <a:rPr lang="en-GB" sz="2000" dirty="0"/>
              <a:t>On an empirical basis, drugs administered at a total dose of 10 mg per day are unlikely to be associated with a high incidence of IDRs</a:t>
            </a:r>
          </a:p>
          <a:p>
            <a:endParaRPr lang="en-GB" sz="2000" dirty="0"/>
          </a:p>
        </p:txBody>
      </p:sp>
    </p:spTree>
    <p:extLst>
      <p:ext uri="{BB962C8B-B14F-4D97-AF65-F5344CB8AC3E}">
        <p14:creationId xmlns:p14="http://schemas.microsoft.com/office/powerpoint/2010/main" val="35883683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7D0D8-DC9F-C94D-9283-80762AB65751}"/>
              </a:ext>
            </a:extLst>
          </p:cNvPr>
          <p:cNvSpPr>
            <a:spLocks noGrp="1"/>
          </p:cNvSpPr>
          <p:nvPr>
            <p:ph type="title"/>
          </p:nvPr>
        </p:nvSpPr>
        <p:spPr/>
        <p:txBody>
          <a:bodyPr/>
          <a:lstStyle/>
          <a:p>
            <a:r>
              <a:rPr lang="en-US"/>
              <a:t>Analyzing the docking results</a:t>
            </a:r>
          </a:p>
        </p:txBody>
      </p:sp>
      <p:sp>
        <p:nvSpPr>
          <p:cNvPr id="3" name="Content Placeholder 2">
            <a:extLst>
              <a:ext uri="{FF2B5EF4-FFF2-40B4-BE49-F238E27FC236}">
                <a16:creationId xmlns:a16="http://schemas.microsoft.com/office/drawing/2014/main" id="{0C14BC41-39D8-D141-A00C-5FB03362A360}"/>
              </a:ext>
            </a:extLst>
          </p:cNvPr>
          <p:cNvSpPr>
            <a:spLocks noGrp="1"/>
          </p:cNvSpPr>
          <p:nvPr>
            <p:ph idx="1"/>
          </p:nvPr>
        </p:nvSpPr>
        <p:spPr/>
        <p:txBody>
          <a:bodyPr/>
          <a:lstStyle/>
          <a:p>
            <a:r>
              <a:rPr lang="en-GB"/>
              <a:t>Section 10 of the manual (</a:t>
            </a:r>
            <a:r>
              <a:rPr lang="en-GB" err="1"/>
              <a:t>pg</a:t>
            </a:r>
            <a:r>
              <a:rPr lang="en-GB"/>
              <a:t> 81).</a:t>
            </a:r>
          </a:p>
          <a:p>
            <a:endParaRPr lang="en-US"/>
          </a:p>
        </p:txBody>
      </p:sp>
      <p:pic>
        <p:nvPicPr>
          <p:cNvPr id="5" name="Picture 4" descr="A screenshot of a computer&#10;&#10;Description automatically generated with medium confidence">
            <a:extLst>
              <a:ext uri="{FF2B5EF4-FFF2-40B4-BE49-F238E27FC236}">
                <a16:creationId xmlns:a16="http://schemas.microsoft.com/office/drawing/2014/main" id="{B5F623D1-CABA-3E41-8CA8-CF6D5711B06D}"/>
              </a:ext>
            </a:extLst>
          </p:cNvPr>
          <p:cNvPicPr>
            <a:picLocks noChangeAspect="1"/>
          </p:cNvPicPr>
          <p:nvPr/>
        </p:nvPicPr>
        <p:blipFill>
          <a:blip r:embed="rId2"/>
          <a:stretch>
            <a:fillRect/>
          </a:stretch>
        </p:blipFill>
        <p:spPr>
          <a:xfrm>
            <a:off x="0" y="1844824"/>
            <a:ext cx="9144000" cy="4872000"/>
          </a:xfrm>
          <a:prstGeom prst="rect">
            <a:avLst/>
          </a:prstGeom>
        </p:spPr>
      </p:pic>
    </p:spTree>
    <p:extLst>
      <p:ext uri="{BB962C8B-B14F-4D97-AF65-F5344CB8AC3E}">
        <p14:creationId xmlns:p14="http://schemas.microsoft.com/office/powerpoint/2010/main" val="2821341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A1458-E37C-7D49-AAD0-AB89D5B88F67}"/>
              </a:ext>
            </a:extLst>
          </p:cNvPr>
          <p:cNvSpPr>
            <a:spLocks noGrp="1"/>
          </p:cNvSpPr>
          <p:nvPr>
            <p:ph type="title"/>
          </p:nvPr>
        </p:nvSpPr>
        <p:spPr/>
        <p:txBody>
          <a:bodyPr/>
          <a:lstStyle/>
          <a:p>
            <a:r>
              <a:rPr lang="en-US"/>
              <a:t>Ranking results</a:t>
            </a:r>
          </a:p>
        </p:txBody>
      </p:sp>
      <p:sp>
        <p:nvSpPr>
          <p:cNvPr id="3" name="Content Placeholder 2">
            <a:extLst>
              <a:ext uri="{FF2B5EF4-FFF2-40B4-BE49-F238E27FC236}">
                <a16:creationId xmlns:a16="http://schemas.microsoft.com/office/drawing/2014/main" id="{933067FD-2A27-4843-AF03-0385F5184F3E}"/>
              </a:ext>
            </a:extLst>
          </p:cNvPr>
          <p:cNvSpPr>
            <a:spLocks noGrp="1"/>
          </p:cNvSpPr>
          <p:nvPr>
            <p:ph idx="1"/>
          </p:nvPr>
        </p:nvSpPr>
        <p:spPr/>
        <p:txBody>
          <a:bodyPr/>
          <a:lstStyle/>
          <a:p>
            <a:r>
              <a:rPr lang="en-US" dirty="0"/>
              <a:t>There is no absolute number, the results will depend on protein and ligand. </a:t>
            </a:r>
          </a:p>
          <a:p>
            <a:r>
              <a:rPr lang="en-US" dirty="0"/>
              <a:t>Think of them as a relative measure</a:t>
            </a:r>
          </a:p>
          <a:p>
            <a:r>
              <a:rPr lang="en-US" dirty="0"/>
              <a:t>Should be able to pick outliers and eliminate them.</a:t>
            </a:r>
          </a:p>
          <a:p>
            <a:endParaRPr lang="en-US" dirty="0"/>
          </a:p>
        </p:txBody>
      </p:sp>
    </p:spTree>
    <p:extLst>
      <p:ext uri="{BB962C8B-B14F-4D97-AF65-F5344CB8AC3E}">
        <p14:creationId xmlns:p14="http://schemas.microsoft.com/office/powerpoint/2010/main" val="39601460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F7FFC-A4A6-5F41-A561-B6E82603AB7E}"/>
              </a:ext>
            </a:extLst>
          </p:cNvPr>
          <p:cNvSpPr>
            <a:spLocks noGrp="1"/>
          </p:cNvSpPr>
          <p:nvPr>
            <p:ph type="title"/>
          </p:nvPr>
        </p:nvSpPr>
        <p:spPr/>
        <p:txBody>
          <a:bodyPr/>
          <a:lstStyle/>
          <a:p>
            <a:r>
              <a:rPr lang="en-US"/>
              <a:t>Using </a:t>
            </a:r>
            <a:r>
              <a:rPr lang="en-US" err="1"/>
              <a:t>PyMOL</a:t>
            </a:r>
            <a:endParaRPr lang="en-US"/>
          </a:p>
        </p:txBody>
      </p:sp>
      <p:sp>
        <p:nvSpPr>
          <p:cNvPr id="3" name="Content Placeholder 2">
            <a:extLst>
              <a:ext uri="{FF2B5EF4-FFF2-40B4-BE49-F238E27FC236}">
                <a16:creationId xmlns:a16="http://schemas.microsoft.com/office/drawing/2014/main" id="{C8241B9B-A888-9440-AABD-BA814A6DFF91}"/>
              </a:ext>
            </a:extLst>
          </p:cNvPr>
          <p:cNvSpPr>
            <a:spLocks noGrp="1"/>
          </p:cNvSpPr>
          <p:nvPr>
            <p:ph idx="1"/>
          </p:nvPr>
        </p:nvSpPr>
        <p:spPr/>
        <p:txBody>
          <a:bodyPr/>
          <a:lstStyle/>
          <a:p>
            <a:r>
              <a:rPr lang="en-US" sz="2400" dirty="0"/>
              <a:t>Depending on the version of </a:t>
            </a:r>
            <a:r>
              <a:rPr lang="en-US" sz="2400" dirty="0" err="1"/>
              <a:t>PyMOL</a:t>
            </a:r>
            <a:r>
              <a:rPr lang="en-US" sz="2400" dirty="0"/>
              <a:t> used there may be a message about license.</a:t>
            </a:r>
          </a:p>
          <a:p>
            <a:r>
              <a:rPr lang="en-GB" sz="2400" dirty="0"/>
              <a:t>You should have access to academic license</a:t>
            </a:r>
          </a:p>
          <a:p>
            <a:r>
              <a:rPr lang="en-GB" sz="2400" dirty="0"/>
              <a:t>You can also install open-source versions of </a:t>
            </a:r>
            <a:r>
              <a:rPr lang="en-GB" sz="2400" dirty="0" err="1"/>
              <a:t>PyMOL</a:t>
            </a:r>
            <a:r>
              <a:rPr lang="en-GB" sz="2400" dirty="0"/>
              <a:t> via </a:t>
            </a:r>
            <a:r>
              <a:rPr lang="en-GB" sz="2400" dirty="0" err="1"/>
              <a:t>Conda</a:t>
            </a:r>
            <a:r>
              <a:rPr lang="en-GB" sz="2400" dirty="0"/>
              <a:t>:</a:t>
            </a:r>
            <a:br>
              <a:rPr lang="en-GB" sz="2400" dirty="0"/>
            </a:br>
            <a:r>
              <a:rPr lang="en-GB" sz="2400" dirty="0" err="1"/>
              <a:t>Conda</a:t>
            </a:r>
            <a:r>
              <a:rPr lang="en-GB" sz="2400" dirty="0"/>
              <a:t>: </a:t>
            </a:r>
            <a:r>
              <a:rPr lang="en-GB" sz="2400" dirty="0">
                <a:hlinkClick r:id="rId2"/>
              </a:rPr>
              <a:t>https://www.anaconda.com/distribution/</a:t>
            </a:r>
            <a:br>
              <a:rPr lang="en-GB" sz="2400" dirty="0"/>
            </a:br>
            <a:r>
              <a:rPr lang="en-GB" sz="2400" dirty="0"/>
              <a:t>or </a:t>
            </a:r>
            <a:r>
              <a:rPr lang="en-GB" sz="2400" dirty="0" err="1"/>
              <a:t>Miniconda</a:t>
            </a:r>
            <a:r>
              <a:rPr lang="en-GB" sz="2400" dirty="0"/>
              <a:t>: </a:t>
            </a:r>
            <a:r>
              <a:rPr lang="en-GB" sz="2400" dirty="0">
                <a:hlinkClick r:id="rId3"/>
              </a:rPr>
              <a:t>https://docs.conda.io/en/latest/miniconda.html</a:t>
            </a:r>
            <a:br>
              <a:rPr lang="en-GB" sz="2400" dirty="0"/>
            </a:br>
            <a:r>
              <a:rPr lang="en-GB" sz="2400" dirty="0">
                <a:hlinkClick r:id="rId4"/>
              </a:rPr>
              <a:t>https://anaconda.org/psi4/pymol</a:t>
            </a:r>
            <a:r>
              <a:rPr lang="en-GB" sz="2400" dirty="0"/>
              <a:t>  or </a:t>
            </a:r>
            <a:r>
              <a:rPr lang="en-GB" sz="2400" dirty="0">
                <a:hlinkClick r:id="rId5"/>
              </a:rPr>
              <a:t>https://omicx.cc/2019/05/26/install-pymol-windows/</a:t>
            </a:r>
            <a:r>
              <a:rPr lang="en-GB" sz="2400" dirty="0"/>
              <a:t>  Or build it yourself GitHub:</a:t>
            </a:r>
            <a:br>
              <a:rPr lang="en-GB" sz="2400" dirty="0"/>
            </a:br>
            <a:r>
              <a:rPr lang="en-GB" sz="2400" dirty="0">
                <a:hlinkClick r:id="rId6"/>
              </a:rPr>
              <a:t>https://github.com/schrodinger/pymol-open-source</a:t>
            </a:r>
            <a:endParaRPr lang="en-GB" sz="2400" dirty="0"/>
          </a:p>
        </p:txBody>
      </p:sp>
    </p:spTree>
    <p:extLst>
      <p:ext uri="{BB962C8B-B14F-4D97-AF65-F5344CB8AC3E}">
        <p14:creationId xmlns:p14="http://schemas.microsoft.com/office/powerpoint/2010/main" val="39209258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2E50-FCD2-254E-B2FE-8F85A8CE90A5}"/>
              </a:ext>
            </a:extLst>
          </p:cNvPr>
          <p:cNvSpPr>
            <a:spLocks noGrp="1"/>
          </p:cNvSpPr>
          <p:nvPr>
            <p:ph type="title"/>
          </p:nvPr>
        </p:nvSpPr>
        <p:spPr/>
        <p:txBody>
          <a:bodyPr/>
          <a:lstStyle/>
          <a:p>
            <a:r>
              <a:rPr lang="en-US"/>
              <a:t>Using </a:t>
            </a:r>
            <a:r>
              <a:rPr lang="en-US" err="1"/>
              <a:t>PyMOL</a:t>
            </a:r>
            <a:endParaRPr lang="en-US"/>
          </a:p>
        </p:txBody>
      </p:sp>
      <p:pic>
        <p:nvPicPr>
          <p:cNvPr id="5" name="Content Placeholder 4" descr="A screenshot of a video game&#10;&#10;Description automatically generated with medium confidence">
            <a:extLst>
              <a:ext uri="{FF2B5EF4-FFF2-40B4-BE49-F238E27FC236}">
                <a16:creationId xmlns:a16="http://schemas.microsoft.com/office/drawing/2014/main" id="{37607D2D-8F8D-DA44-91B9-0D9D69E595CC}"/>
              </a:ext>
            </a:extLst>
          </p:cNvPr>
          <p:cNvPicPr>
            <a:picLocks noGrp="1" noChangeAspect="1"/>
          </p:cNvPicPr>
          <p:nvPr>
            <p:ph idx="1"/>
          </p:nvPr>
        </p:nvPicPr>
        <p:blipFill>
          <a:blip r:embed="rId2"/>
          <a:stretch>
            <a:fillRect/>
          </a:stretch>
        </p:blipFill>
        <p:spPr>
          <a:xfrm>
            <a:off x="0" y="1340768"/>
            <a:ext cx="9144000" cy="3216000"/>
          </a:xfrm>
        </p:spPr>
      </p:pic>
      <p:sp>
        <p:nvSpPr>
          <p:cNvPr id="7" name="Down Arrow 6">
            <a:extLst>
              <a:ext uri="{FF2B5EF4-FFF2-40B4-BE49-F238E27FC236}">
                <a16:creationId xmlns:a16="http://schemas.microsoft.com/office/drawing/2014/main" id="{80A99CC1-FA70-4D4A-9E6A-66BE07612973}"/>
              </a:ext>
            </a:extLst>
          </p:cNvPr>
          <p:cNvSpPr/>
          <p:nvPr/>
        </p:nvSpPr>
        <p:spPr bwMode="auto">
          <a:xfrm rot="10800000" flipH="1">
            <a:off x="8244408" y="4653136"/>
            <a:ext cx="288032" cy="432048"/>
          </a:xfrm>
          <a:prstGeom prst="down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FF0000"/>
              </a:solidFill>
              <a:effectLst/>
              <a:latin typeface="Arial" charset="0"/>
              <a:ea typeface="ＭＳ Ｐゴシック" charset="0"/>
              <a:cs typeface="ＭＳ Ｐゴシック" charset="0"/>
            </a:endParaRPr>
          </a:p>
        </p:txBody>
      </p:sp>
      <p:sp>
        <p:nvSpPr>
          <p:cNvPr id="8" name="TextBox 7">
            <a:extLst>
              <a:ext uri="{FF2B5EF4-FFF2-40B4-BE49-F238E27FC236}">
                <a16:creationId xmlns:a16="http://schemas.microsoft.com/office/drawing/2014/main" id="{E0204AE0-7728-5740-BCBC-90461BAF16A9}"/>
              </a:ext>
            </a:extLst>
          </p:cNvPr>
          <p:cNvSpPr txBox="1"/>
          <p:nvPr/>
        </p:nvSpPr>
        <p:spPr>
          <a:xfrm>
            <a:off x="6012160" y="5085184"/>
            <a:ext cx="3528392" cy="830997"/>
          </a:xfrm>
          <a:prstGeom prst="rect">
            <a:avLst/>
          </a:prstGeom>
          <a:noFill/>
        </p:spPr>
        <p:txBody>
          <a:bodyPr wrap="square" rtlCol="0">
            <a:spAutoFit/>
          </a:bodyPr>
          <a:lstStyle/>
          <a:p>
            <a:r>
              <a:rPr lang="en-US" b="0"/>
              <a:t>Use these arrows to switch between poses</a:t>
            </a:r>
          </a:p>
        </p:txBody>
      </p:sp>
      <p:sp>
        <p:nvSpPr>
          <p:cNvPr id="9" name="TextBox 8">
            <a:extLst>
              <a:ext uri="{FF2B5EF4-FFF2-40B4-BE49-F238E27FC236}">
                <a16:creationId xmlns:a16="http://schemas.microsoft.com/office/drawing/2014/main" id="{CA6C0019-87E4-E247-BB2B-D76E2549AE9E}"/>
              </a:ext>
            </a:extLst>
          </p:cNvPr>
          <p:cNvSpPr txBox="1"/>
          <p:nvPr/>
        </p:nvSpPr>
        <p:spPr>
          <a:xfrm>
            <a:off x="467544" y="5013176"/>
            <a:ext cx="4431021" cy="830997"/>
          </a:xfrm>
          <a:prstGeom prst="rect">
            <a:avLst/>
          </a:prstGeom>
          <a:noFill/>
        </p:spPr>
        <p:txBody>
          <a:bodyPr wrap="none" rtlCol="0">
            <a:spAutoFit/>
          </a:bodyPr>
          <a:lstStyle/>
          <a:p>
            <a:pPr marL="457200" indent="-457200">
              <a:buAutoNum type="arabicPeriod"/>
            </a:pPr>
            <a:r>
              <a:rPr lang="en-US" b="0"/>
              <a:t>Read in protein </a:t>
            </a:r>
          </a:p>
          <a:p>
            <a:pPr marL="457200" indent="-457200">
              <a:buAutoNum type="arabicPeriod"/>
            </a:pPr>
            <a:r>
              <a:rPr lang="en-US" b="0"/>
              <a:t>Read in docked ligands .sdf</a:t>
            </a:r>
          </a:p>
        </p:txBody>
      </p:sp>
    </p:spTree>
    <p:extLst>
      <p:ext uri="{BB962C8B-B14F-4D97-AF65-F5344CB8AC3E}">
        <p14:creationId xmlns:p14="http://schemas.microsoft.com/office/powerpoint/2010/main" val="40762593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F8DF9-D460-2A4B-A466-5CD1AAACAE65}"/>
              </a:ext>
            </a:extLst>
          </p:cNvPr>
          <p:cNvSpPr>
            <a:spLocks noGrp="1"/>
          </p:cNvSpPr>
          <p:nvPr>
            <p:ph type="title"/>
          </p:nvPr>
        </p:nvSpPr>
        <p:spPr/>
        <p:txBody>
          <a:bodyPr/>
          <a:lstStyle/>
          <a:p>
            <a:r>
              <a:rPr lang="en-US"/>
              <a:t>Looking at docking in </a:t>
            </a:r>
            <a:r>
              <a:rPr lang="en-US" err="1"/>
              <a:t>PyMOL</a:t>
            </a:r>
            <a:endParaRPr lang="en-US"/>
          </a:p>
        </p:txBody>
      </p:sp>
      <p:sp>
        <p:nvSpPr>
          <p:cNvPr id="3" name="Content Placeholder 2">
            <a:extLst>
              <a:ext uri="{FF2B5EF4-FFF2-40B4-BE49-F238E27FC236}">
                <a16:creationId xmlns:a16="http://schemas.microsoft.com/office/drawing/2014/main" id="{94989B63-848B-CE42-A242-3E2A7DAC3524}"/>
              </a:ext>
            </a:extLst>
          </p:cNvPr>
          <p:cNvSpPr>
            <a:spLocks noGrp="1"/>
          </p:cNvSpPr>
          <p:nvPr>
            <p:ph idx="1"/>
          </p:nvPr>
        </p:nvSpPr>
        <p:spPr/>
        <p:txBody>
          <a:bodyPr/>
          <a:lstStyle/>
          <a:p>
            <a:r>
              <a:rPr lang="en-US" dirty="0"/>
              <a:t>Often find that for “good” ligands many poses are very similar.</a:t>
            </a:r>
          </a:p>
          <a:p>
            <a:r>
              <a:rPr lang="en-US" dirty="0"/>
              <a:t>If the ligand adopts multiple unrelated poses often a sign that none are </a:t>
            </a:r>
            <a:r>
              <a:rPr lang="en-GB" dirty="0"/>
              <a:t>favourable</a:t>
            </a:r>
            <a:r>
              <a:rPr lang="en-US" dirty="0"/>
              <a:t>.</a:t>
            </a:r>
          </a:p>
        </p:txBody>
      </p:sp>
    </p:spTree>
    <p:extLst>
      <p:ext uri="{BB962C8B-B14F-4D97-AF65-F5344CB8AC3E}">
        <p14:creationId xmlns:p14="http://schemas.microsoft.com/office/powerpoint/2010/main" val="14918762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60B0A-9CC7-7579-B051-C85D5325573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EBE51348-DF36-4406-8250-00CBA0B13756}"/>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42432279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9F09F-2C67-9077-48E5-48E7864A54CE}"/>
              </a:ext>
            </a:extLst>
          </p:cNvPr>
          <p:cNvSpPr>
            <a:spLocks noGrp="1"/>
          </p:cNvSpPr>
          <p:nvPr>
            <p:ph type="title"/>
          </p:nvPr>
        </p:nvSpPr>
        <p:spPr/>
        <p:txBody>
          <a:bodyPr/>
          <a:lstStyle/>
          <a:p>
            <a:r>
              <a:rPr lang="en-GB" dirty="0"/>
              <a:t>A recent case history</a:t>
            </a:r>
          </a:p>
        </p:txBody>
      </p:sp>
      <p:sp>
        <p:nvSpPr>
          <p:cNvPr id="3" name="Content Placeholder 2">
            <a:extLst>
              <a:ext uri="{FF2B5EF4-FFF2-40B4-BE49-F238E27FC236}">
                <a16:creationId xmlns:a16="http://schemas.microsoft.com/office/drawing/2014/main" id="{34F62D62-F372-654E-8295-118CA9A87A0C}"/>
              </a:ext>
            </a:extLst>
          </p:cNvPr>
          <p:cNvSpPr>
            <a:spLocks noGrp="1"/>
          </p:cNvSpPr>
          <p:nvPr>
            <p:ph idx="1"/>
          </p:nvPr>
        </p:nvSpPr>
        <p:spPr/>
        <p:txBody>
          <a:bodyPr/>
          <a:lstStyle/>
          <a:p>
            <a:r>
              <a:rPr lang="en-GB" dirty="0"/>
              <a:t>Reversible Small Molecule pan-Ras Inhibitors Display </a:t>
            </a:r>
            <a:r>
              <a:rPr lang="en-GB" dirty="0" err="1"/>
              <a:t>Tunable</a:t>
            </a:r>
            <a:r>
              <a:rPr lang="en-GB" dirty="0"/>
              <a:t> Affinity for the Active and Inactive forms of Ras.</a:t>
            </a:r>
          </a:p>
          <a:p>
            <a:r>
              <a:rPr lang="en-GB" dirty="0">
                <a:hlinkClick r:id="rId2"/>
              </a:rPr>
              <a:t>https://chemrxiv.org/engage/chemrxiv/article-details/6712619951558a15ef710110</a:t>
            </a:r>
            <a:endParaRPr lang="en-GB" dirty="0"/>
          </a:p>
          <a:p>
            <a:endParaRPr lang="en-GB" dirty="0"/>
          </a:p>
          <a:p>
            <a:r>
              <a:rPr lang="en-GB" dirty="0"/>
              <a:t>Mutations of the RAS oncogenes are well established as major drivers of several forms of human cancer</a:t>
            </a:r>
          </a:p>
        </p:txBody>
      </p:sp>
    </p:spTree>
    <p:extLst>
      <p:ext uri="{BB962C8B-B14F-4D97-AF65-F5344CB8AC3E}">
        <p14:creationId xmlns:p14="http://schemas.microsoft.com/office/powerpoint/2010/main" val="1371008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42199-7EC1-206C-6124-21A7698B2CE7}"/>
              </a:ext>
            </a:extLst>
          </p:cNvPr>
          <p:cNvSpPr>
            <a:spLocks noGrp="1"/>
          </p:cNvSpPr>
          <p:nvPr>
            <p:ph type="title"/>
          </p:nvPr>
        </p:nvSpPr>
        <p:spPr/>
        <p:txBody>
          <a:bodyPr/>
          <a:lstStyle/>
          <a:p>
            <a:r>
              <a:rPr lang="en-GB" dirty="0"/>
              <a:t>Combining two hits</a:t>
            </a:r>
          </a:p>
        </p:txBody>
      </p:sp>
      <p:pic>
        <p:nvPicPr>
          <p:cNvPr id="5" name="Content Placeholder 4" descr="A chemical structure with black text&#10;&#10;Description automatically generated">
            <a:extLst>
              <a:ext uri="{FF2B5EF4-FFF2-40B4-BE49-F238E27FC236}">
                <a16:creationId xmlns:a16="http://schemas.microsoft.com/office/drawing/2014/main" id="{AD50F8F1-BF02-84EC-4B87-7F37EE0E42DA}"/>
              </a:ext>
            </a:extLst>
          </p:cNvPr>
          <p:cNvPicPr>
            <a:picLocks noGrp="1" noChangeAspect="1"/>
          </p:cNvPicPr>
          <p:nvPr>
            <p:ph idx="1"/>
          </p:nvPr>
        </p:nvPicPr>
        <p:blipFill>
          <a:blip r:embed="rId2"/>
          <a:stretch>
            <a:fillRect/>
          </a:stretch>
        </p:blipFill>
        <p:spPr>
          <a:xfrm>
            <a:off x="0" y="2204864"/>
            <a:ext cx="9144000" cy="1487590"/>
          </a:xfrm>
        </p:spPr>
      </p:pic>
      <p:sp>
        <p:nvSpPr>
          <p:cNvPr id="8" name="TextBox 7">
            <a:extLst>
              <a:ext uri="{FF2B5EF4-FFF2-40B4-BE49-F238E27FC236}">
                <a16:creationId xmlns:a16="http://schemas.microsoft.com/office/drawing/2014/main" id="{87B5E111-0015-C31C-8B3A-8608AA49148D}"/>
              </a:ext>
            </a:extLst>
          </p:cNvPr>
          <p:cNvSpPr txBox="1"/>
          <p:nvPr/>
        </p:nvSpPr>
        <p:spPr>
          <a:xfrm>
            <a:off x="467544" y="3789040"/>
            <a:ext cx="2520280" cy="830997"/>
          </a:xfrm>
          <a:prstGeom prst="rect">
            <a:avLst/>
          </a:prstGeom>
          <a:noFill/>
        </p:spPr>
        <p:txBody>
          <a:bodyPr wrap="square" rtlCol="0">
            <a:spAutoFit/>
          </a:bodyPr>
          <a:lstStyle/>
          <a:p>
            <a:r>
              <a:rPr lang="en-GB" b="0" dirty="0"/>
              <a:t>Compound 1 was fluorescent </a:t>
            </a:r>
          </a:p>
        </p:txBody>
      </p:sp>
      <p:sp>
        <p:nvSpPr>
          <p:cNvPr id="9" name="TextBox 8">
            <a:extLst>
              <a:ext uri="{FF2B5EF4-FFF2-40B4-BE49-F238E27FC236}">
                <a16:creationId xmlns:a16="http://schemas.microsoft.com/office/drawing/2014/main" id="{65609955-1548-1A2C-F076-D899BA82E734}"/>
              </a:ext>
            </a:extLst>
          </p:cNvPr>
          <p:cNvSpPr txBox="1"/>
          <p:nvPr/>
        </p:nvSpPr>
        <p:spPr>
          <a:xfrm>
            <a:off x="6156381" y="3789040"/>
            <a:ext cx="2751074" cy="461665"/>
          </a:xfrm>
          <a:prstGeom prst="rect">
            <a:avLst/>
          </a:prstGeom>
          <a:noFill/>
        </p:spPr>
        <p:txBody>
          <a:bodyPr wrap="none" rtlCol="0">
            <a:spAutoFit/>
          </a:bodyPr>
          <a:lstStyle/>
          <a:p>
            <a:r>
              <a:rPr lang="en-GB" b="0" dirty="0"/>
              <a:t>Similar activity to 1</a:t>
            </a:r>
          </a:p>
        </p:txBody>
      </p:sp>
    </p:spTree>
    <p:extLst>
      <p:ext uri="{BB962C8B-B14F-4D97-AF65-F5344CB8AC3E}">
        <p14:creationId xmlns:p14="http://schemas.microsoft.com/office/powerpoint/2010/main" val="3841071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40C66-0D34-B0E1-9CFA-C35745A5B791}"/>
              </a:ext>
            </a:extLst>
          </p:cNvPr>
          <p:cNvSpPr>
            <a:spLocks noGrp="1"/>
          </p:cNvSpPr>
          <p:nvPr>
            <p:ph type="title"/>
          </p:nvPr>
        </p:nvSpPr>
        <p:spPr/>
        <p:txBody>
          <a:bodyPr/>
          <a:lstStyle/>
          <a:p>
            <a:r>
              <a:rPr lang="en-GB" dirty="0"/>
              <a:t>Binding modes</a:t>
            </a:r>
          </a:p>
        </p:txBody>
      </p:sp>
      <p:pic>
        <p:nvPicPr>
          <p:cNvPr id="5" name="Content Placeholder 4" descr="A close-up of a molecule&#10;&#10;Description automatically generated">
            <a:extLst>
              <a:ext uri="{FF2B5EF4-FFF2-40B4-BE49-F238E27FC236}">
                <a16:creationId xmlns:a16="http://schemas.microsoft.com/office/drawing/2014/main" id="{83229FC3-4A02-5C27-FE35-6150ABD506C4}"/>
              </a:ext>
            </a:extLst>
          </p:cNvPr>
          <p:cNvPicPr>
            <a:picLocks noGrp="1" noChangeAspect="1"/>
          </p:cNvPicPr>
          <p:nvPr>
            <p:ph idx="1"/>
          </p:nvPr>
        </p:nvPicPr>
        <p:blipFill>
          <a:blip r:embed="rId2"/>
          <a:stretch>
            <a:fillRect/>
          </a:stretch>
        </p:blipFill>
        <p:spPr>
          <a:xfrm>
            <a:off x="0" y="2230722"/>
            <a:ext cx="9144000" cy="3234756"/>
          </a:xfrm>
        </p:spPr>
      </p:pic>
    </p:spTree>
    <p:extLst>
      <p:ext uri="{BB962C8B-B14F-4D97-AF65-F5344CB8AC3E}">
        <p14:creationId xmlns:p14="http://schemas.microsoft.com/office/powerpoint/2010/main" val="1003075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2AFDD-1DA3-D205-D374-041B09C20549}"/>
              </a:ext>
            </a:extLst>
          </p:cNvPr>
          <p:cNvSpPr>
            <a:spLocks noGrp="1"/>
          </p:cNvSpPr>
          <p:nvPr>
            <p:ph type="title"/>
          </p:nvPr>
        </p:nvSpPr>
        <p:spPr/>
        <p:txBody>
          <a:bodyPr/>
          <a:lstStyle/>
          <a:p>
            <a:r>
              <a:rPr lang="en-GB" dirty="0"/>
              <a:t>Crystal structure</a:t>
            </a:r>
          </a:p>
        </p:txBody>
      </p:sp>
      <p:pic>
        <p:nvPicPr>
          <p:cNvPr id="5" name="Content Placeholder 4" descr="A colorful structure with multiple lines&#10;&#10;Description automatically generated with medium confidence">
            <a:extLst>
              <a:ext uri="{FF2B5EF4-FFF2-40B4-BE49-F238E27FC236}">
                <a16:creationId xmlns:a16="http://schemas.microsoft.com/office/drawing/2014/main" id="{043F6E39-3217-695F-1331-0FE27BE2B761}"/>
              </a:ext>
            </a:extLst>
          </p:cNvPr>
          <p:cNvPicPr>
            <a:picLocks noGrp="1" noChangeAspect="1"/>
          </p:cNvPicPr>
          <p:nvPr>
            <p:ph idx="1"/>
          </p:nvPr>
        </p:nvPicPr>
        <p:blipFill>
          <a:blip r:embed="rId2"/>
          <a:stretch>
            <a:fillRect/>
          </a:stretch>
        </p:blipFill>
        <p:spPr>
          <a:xfrm>
            <a:off x="1748783" y="1295400"/>
            <a:ext cx="5646434" cy="5105400"/>
          </a:xfrm>
        </p:spPr>
      </p:pic>
    </p:spTree>
    <p:extLst>
      <p:ext uri="{BB962C8B-B14F-4D97-AF65-F5344CB8AC3E}">
        <p14:creationId xmlns:p14="http://schemas.microsoft.com/office/powerpoint/2010/main" val="40093880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587F23-4FD6-E2FB-14B8-28762ABCC5B2}"/>
              </a:ext>
            </a:extLst>
          </p:cNvPr>
          <p:cNvSpPr>
            <a:spLocks noGrp="1"/>
          </p:cNvSpPr>
          <p:nvPr>
            <p:ph type="title"/>
          </p:nvPr>
        </p:nvSpPr>
        <p:spPr/>
        <p:txBody>
          <a:bodyPr/>
          <a:lstStyle/>
          <a:p>
            <a:r>
              <a:rPr lang="en-GB" dirty="0"/>
              <a:t>Introduction of basic group</a:t>
            </a:r>
          </a:p>
        </p:txBody>
      </p:sp>
      <p:pic>
        <p:nvPicPr>
          <p:cNvPr id="5" name="Content Placeholder 4" descr="A table of chemical formulas&#10;&#10;Description automatically generated">
            <a:extLst>
              <a:ext uri="{FF2B5EF4-FFF2-40B4-BE49-F238E27FC236}">
                <a16:creationId xmlns:a16="http://schemas.microsoft.com/office/drawing/2014/main" id="{53FD9BAF-A63B-EC8C-9A0E-D2B952A7A2D5}"/>
              </a:ext>
            </a:extLst>
          </p:cNvPr>
          <p:cNvPicPr>
            <a:picLocks noGrp="1" noChangeAspect="1"/>
          </p:cNvPicPr>
          <p:nvPr>
            <p:ph idx="1"/>
          </p:nvPr>
        </p:nvPicPr>
        <p:blipFill>
          <a:blip r:embed="rId2"/>
          <a:stretch>
            <a:fillRect/>
          </a:stretch>
        </p:blipFill>
        <p:spPr>
          <a:xfrm>
            <a:off x="1043609" y="1166386"/>
            <a:ext cx="7416824" cy="5718998"/>
          </a:xfrm>
        </p:spPr>
      </p:pic>
    </p:spTree>
    <p:extLst>
      <p:ext uri="{BB962C8B-B14F-4D97-AF65-F5344CB8AC3E}">
        <p14:creationId xmlns:p14="http://schemas.microsoft.com/office/powerpoint/2010/main" val="38804151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9DB38-E3BA-0D10-3730-9971DE0F35AD}"/>
              </a:ext>
            </a:extLst>
          </p:cNvPr>
          <p:cNvSpPr>
            <a:spLocks noGrp="1"/>
          </p:cNvSpPr>
          <p:nvPr>
            <p:ph type="title"/>
          </p:nvPr>
        </p:nvSpPr>
        <p:spPr/>
        <p:txBody>
          <a:bodyPr/>
          <a:lstStyle/>
          <a:p>
            <a:r>
              <a:rPr lang="en-GB" dirty="0"/>
              <a:t>Formation of macrocycle</a:t>
            </a:r>
          </a:p>
        </p:txBody>
      </p:sp>
      <p:pic>
        <p:nvPicPr>
          <p:cNvPr id="5" name="Content Placeholder 4" descr="A close-up of several molecular structures&#10;&#10;Description automatically generated">
            <a:extLst>
              <a:ext uri="{FF2B5EF4-FFF2-40B4-BE49-F238E27FC236}">
                <a16:creationId xmlns:a16="http://schemas.microsoft.com/office/drawing/2014/main" id="{548CED9B-9589-8F08-8F37-7ADADC9A0BE7}"/>
              </a:ext>
            </a:extLst>
          </p:cNvPr>
          <p:cNvPicPr>
            <a:picLocks noGrp="1" noChangeAspect="1"/>
          </p:cNvPicPr>
          <p:nvPr>
            <p:ph idx="1"/>
          </p:nvPr>
        </p:nvPicPr>
        <p:blipFill>
          <a:blip r:embed="rId2"/>
          <a:stretch>
            <a:fillRect/>
          </a:stretch>
        </p:blipFill>
        <p:spPr>
          <a:xfrm>
            <a:off x="520700" y="1746250"/>
            <a:ext cx="8102600" cy="4203700"/>
          </a:xfrm>
        </p:spPr>
      </p:pic>
      <p:sp>
        <p:nvSpPr>
          <p:cNvPr id="6" name="TextBox 5">
            <a:extLst>
              <a:ext uri="{FF2B5EF4-FFF2-40B4-BE49-F238E27FC236}">
                <a16:creationId xmlns:a16="http://schemas.microsoft.com/office/drawing/2014/main" id="{BBEFAA29-27EF-09A4-2CB0-E5373178BD09}"/>
              </a:ext>
            </a:extLst>
          </p:cNvPr>
          <p:cNvSpPr txBox="1"/>
          <p:nvPr/>
        </p:nvSpPr>
        <p:spPr>
          <a:xfrm>
            <a:off x="1977887" y="6082748"/>
            <a:ext cx="4600940" cy="461665"/>
          </a:xfrm>
          <a:prstGeom prst="rect">
            <a:avLst/>
          </a:prstGeom>
          <a:noFill/>
        </p:spPr>
        <p:txBody>
          <a:bodyPr wrap="none" rtlCol="0">
            <a:spAutoFit/>
          </a:bodyPr>
          <a:lstStyle/>
          <a:p>
            <a:r>
              <a:rPr lang="en-GB" b="0" dirty="0"/>
              <a:t>Macrocycles down 10 – 100 </a:t>
            </a:r>
            <a:r>
              <a:rPr lang="en-GB" b="0" dirty="0" err="1"/>
              <a:t>nM</a:t>
            </a:r>
            <a:r>
              <a:rPr lang="en-GB" b="0" dirty="0"/>
              <a:t> </a:t>
            </a:r>
          </a:p>
        </p:txBody>
      </p:sp>
    </p:spTree>
    <p:extLst>
      <p:ext uri="{BB962C8B-B14F-4D97-AF65-F5344CB8AC3E}">
        <p14:creationId xmlns:p14="http://schemas.microsoft.com/office/powerpoint/2010/main" val="7545352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97267-A4A4-CCE2-ECD1-F5AB151B5F18}"/>
              </a:ext>
            </a:extLst>
          </p:cNvPr>
          <p:cNvSpPr>
            <a:spLocks noGrp="1"/>
          </p:cNvSpPr>
          <p:nvPr>
            <p:ph type="title"/>
          </p:nvPr>
        </p:nvSpPr>
        <p:spPr/>
        <p:txBody>
          <a:bodyPr/>
          <a:lstStyle/>
          <a:p>
            <a:r>
              <a:rPr lang="en-GB" dirty="0"/>
              <a:t>Overlapping ligands</a:t>
            </a:r>
          </a:p>
        </p:txBody>
      </p:sp>
      <p:pic>
        <p:nvPicPr>
          <p:cNvPr id="5" name="Content Placeholder 4">
            <a:extLst>
              <a:ext uri="{FF2B5EF4-FFF2-40B4-BE49-F238E27FC236}">
                <a16:creationId xmlns:a16="http://schemas.microsoft.com/office/drawing/2014/main" id="{60613895-5167-63E8-97DF-45A97EF3CAE2}"/>
              </a:ext>
            </a:extLst>
          </p:cNvPr>
          <p:cNvPicPr>
            <a:picLocks noGrp="1" noChangeAspect="1"/>
          </p:cNvPicPr>
          <p:nvPr>
            <p:ph idx="1"/>
          </p:nvPr>
        </p:nvPicPr>
        <p:blipFill>
          <a:blip r:embed="rId2"/>
          <a:stretch>
            <a:fillRect/>
          </a:stretch>
        </p:blipFill>
        <p:spPr>
          <a:xfrm>
            <a:off x="806450" y="1581150"/>
            <a:ext cx="7531100" cy="4533900"/>
          </a:xfrm>
          <a:prstGeom prst="rect">
            <a:avLst/>
          </a:prstGeom>
        </p:spPr>
      </p:pic>
      <p:sp>
        <p:nvSpPr>
          <p:cNvPr id="4" name="TextBox 3">
            <a:extLst>
              <a:ext uri="{FF2B5EF4-FFF2-40B4-BE49-F238E27FC236}">
                <a16:creationId xmlns:a16="http://schemas.microsoft.com/office/drawing/2014/main" id="{569CF36A-0AD1-A15A-3FDF-CE2205B8EC0F}"/>
              </a:ext>
            </a:extLst>
          </p:cNvPr>
          <p:cNvSpPr txBox="1"/>
          <p:nvPr/>
        </p:nvSpPr>
        <p:spPr>
          <a:xfrm>
            <a:off x="6084168" y="6540487"/>
            <a:ext cx="2959272" cy="307777"/>
          </a:xfrm>
          <a:prstGeom prst="rect">
            <a:avLst/>
          </a:prstGeom>
          <a:noFill/>
        </p:spPr>
        <p:txBody>
          <a:bodyPr wrap="none" rtlCol="0">
            <a:spAutoFit/>
          </a:bodyPr>
          <a:lstStyle/>
          <a:p>
            <a:r>
              <a:rPr lang="en-GB" sz="1400" b="0" i="0" u="none" strike="noStrike" dirty="0">
                <a:solidFill>
                  <a:srgbClr val="1B1B1B"/>
                </a:solidFill>
                <a:effectLst/>
                <a:latin typeface="Helvetica" pitchFamily="2" charset="0"/>
              </a:rPr>
              <a:t>Eur. J. Med. Chem. 2015;96:14–21</a:t>
            </a:r>
            <a:endParaRPr lang="en-GB" sz="1400" dirty="0">
              <a:latin typeface="Helvetica" pitchFamily="2" charset="0"/>
            </a:endParaRPr>
          </a:p>
        </p:txBody>
      </p:sp>
    </p:spTree>
    <p:extLst>
      <p:ext uri="{BB962C8B-B14F-4D97-AF65-F5344CB8AC3E}">
        <p14:creationId xmlns:p14="http://schemas.microsoft.com/office/powerpoint/2010/main" val="372014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021D9-5D27-6696-6BFE-8924F347FE54}"/>
              </a:ext>
            </a:extLst>
          </p:cNvPr>
          <p:cNvSpPr>
            <a:spLocks noGrp="1"/>
          </p:cNvSpPr>
          <p:nvPr>
            <p:ph type="title"/>
          </p:nvPr>
        </p:nvSpPr>
        <p:spPr/>
        <p:txBody>
          <a:bodyPr/>
          <a:lstStyle/>
          <a:p>
            <a:r>
              <a:rPr lang="en-GB" dirty="0"/>
              <a:t>Another example</a:t>
            </a:r>
          </a:p>
        </p:txBody>
      </p:sp>
      <p:pic>
        <p:nvPicPr>
          <p:cNvPr id="1026" name="Picture 2">
            <a:extLst>
              <a:ext uri="{FF2B5EF4-FFF2-40B4-BE49-F238E27FC236}">
                <a16:creationId xmlns:a16="http://schemas.microsoft.com/office/drawing/2014/main" id="{CF87954D-0D21-0F4F-62E1-C4E924D32D5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71600" y="1340768"/>
            <a:ext cx="6960773" cy="41764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3E896E9-3DE0-BEED-65DF-8A4B6EE33029}"/>
              </a:ext>
            </a:extLst>
          </p:cNvPr>
          <p:cNvSpPr txBox="1"/>
          <p:nvPr/>
        </p:nvSpPr>
        <p:spPr>
          <a:xfrm>
            <a:off x="354211" y="5743749"/>
            <a:ext cx="8579593" cy="400110"/>
          </a:xfrm>
          <a:prstGeom prst="rect">
            <a:avLst/>
          </a:prstGeom>
          <a:noFill/>
        </p:spPr>
        <p:txBody>
          <a:bodyPr wrap="none" rtlCol="0">
            <a:spAutoFit/>
          </a:bodyPr>
          <a:lstStyle/>
          <a:p>
            <a:r>
              <a:rPr lang="en-GB" sz="2000" b="0" dirty="0"/>
              <a:t>Fragment 2 occurs twice the crystal structure of </a:t>
            </a:r>
            <a:r>
              <a:rPr lang="en-GB" sz="2000" b="0" dirty="0" err="1"/>
              <a:t>EthR</a:t>
            </a:r>
            <a:r>
              <a:rPr lang="en-GB" sz="2000" b="0" dirty="0"/>
              <a:t> from M. tuberculosis</a:t>
            </a:r>
          </a:p>
        </p:txBody>
      </p:sp>
      <p:sp>
        <p:nvSpPr>
          <p:cNvPr id="5" name="TextBox 4">
            <a:extLst>
              <a:ext uri="{FF2B5EF4-FFF2-40B4-BE49-F238E27FC236}">
                <a16:creationId xmlns:a16="http://schemas.microsoft.com/office/drawing/2014/main" id="{73FE7729-8864-585D-AAF1-2F3910D6FD22}"/>
              </a:ext>
            </a:extLst>
          </p:cNvPr>
          <p:cNvSpPr txBox="1"/>
          <p:nvPr/>
        </p:nvSpPr>
        <p:spPr>
          <a:xfrm>
            <a:off x="4644008" y="6370377"/>
            <a:ext cx="3996607" cy="338554"/>
          </a:xfrm>
          <a:prstGeom prst="rect">
            <a:avLst/>
          </a:prstGeom>
          <a:noFill/>
        </p:spPr>
        <p:txBody>
          <a:bodyPr wrap="none" rtlCol="0">
            <a:spAutoFit/>
          </a:bodyPr>
          <a:lstStyle/>
          <a:p>
            <a:r>
              <a:rPr lang="en-GB" sz="1600" b="0" dirty="0"/>
              <a:t>Org. </a:t>
            </a:r>
            <a:r>
              <a:rPr lang="en-GB" sz="1600" b="0" dirty="0" err="1"/>
              <a:t>Biomol</a:t>
            </a:r>
            <a:r>
              <a:rPr lang="en-GB" sz="1600" b="0" dirty="0"/>
              <a:t>. Chem., 2016, 14, 2318-2326</a:t>
            </a:r>
          </a:p>
        </p:txBody>
      </p:sp>
    </p:spTree>
    <p:extLst>
      <p:ext uri="{BB962C8B-B14F-4D97-AF65-F5344CB8AC3E}">
        <p14:creationId xmlns:p14="http://schemas.microsoft.com/office/powerpoint/2010/main" val="790910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14848-C2BE-6638-23BD-51665E57162E}"/>
              </a:ext>
            </a:extLst>
          </p:cNvPr>
          <p:cNvSpPr>
            <a:spLocks noGrp="1"/>
          </p:cNvSpPr>
          <p:nvPr>
            <p:ph type="title"/>
          </p:nvPr>
        </p:nvSpPr>
        <p:spPr/>
        <p:txBody>
          <a:bodyPr/>
          <a:lstStyle/>
          <a:p>
            <a:r>
              <a:rPr lang="en-GB" dirty="0"/>
              <a:t>Merging options</a:t>
            </a:r>
          </a:p>
        </p:txBody>
      </p:sp>
      <p:pic>
        <p:nvPicPr>
          <p:cNvPr id="2050" name="Picture 2">
            <a:extLst>
              <a:ext uri="{FF2B5EF4-FFF2-40B4-BE49-F238E27FC236}">
                <a16:creationId xmlns:a16="http://schemas.microsoft.com/office/drawing/2014/main" id="{220D8827-8BEE-A668-2FE3-273CAC53314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30324" y="1295400"/>
            <a:ext cx="7283351"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37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65F61-67BE-71E3-BC25-03F42B8AC79E}"/>
              </a:ext>
            </a:extLst>
          </p:cNvPr>
          <p:cNvSpPr>
            <a:spLocks noGrp="1"/>
          </p:cNvSpPr>
          <p:nvPr>
            <p:ph type="title"/>
          </p:nvPr>
        </p:nvSpPr>
        <p:spPr/>
        <p:txBody>
          <a:bodyPr/>
          <a:lstStyle/>
          <a:p>
            <a:r>
              <a:rPr lang="en-GB" dirty="0"/>
              <a:t>Results</a:t>
            </a:r>
          </a:p>
        </p:txBody>
      </p:sp>
      <p:pic>
        <p:nvPicPr>
          <p:cNvPr id="3074" name="Picture 2">
            <a:extLst>
              <a:ext uri="{FF2B5EF4-FFF2-40B4-BE49-F238E27FC236}">
                <a16:creationId xmlns:a16="http://schemas.microsoft.com/office/drawing/2014/main" id="{9CED263F-0C0D-F310-A656-5E24405B1D7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03450" y="1416050"/>
            <a:ext cx="4737100" cy="4864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885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1F9EE9-A6A5-8FF0-A9D3-C2992401782C}"/>
              </a:ext>
            </a:extLst>
          </p:cNvPr>
          <p:cNvSpPr>
            <a:spLocks noGrp="1"/>
          </p:cNvSpPr>
          <p:nvPr>
            <p:ph type="title"/>
          </p:nvPr>
        </p:nvSpPr>
        <p:spPr/>
        <p:txBody>
          <a:bodyPr/>
          <a:lstStyle/>
          <a:p>
            <a:r>
              <a:rPr lang="en-GB" dirty="0"/>
              <a:t>Linking fragments</a:t>
            </a:r>
          </a:p>
        </p:txBody>
      </p:sp>
      <p:sp>
        <p:nvSpPr>
          <p:cNvPr id="3" name="Content Placeholder 2">
            <a:extLst>
              <a:ext uri="{FF2B5EF4-FFF2-40B4-BE49-F238E27FC236}">
                <a16:creationId xmlns:a16="http://schemas.microsoft.com/office/drawing/2014/main" id="{8B97A508-3261-F395-6DC6-1F304F059ED7}"/>
              </a:ext>
            </a:extLst>
          </p:cNvPr>
          <p:cNvSpPr>
            <a:spLocks noGrp="1"/>
          </p:cNvSpPr>
          <p:nvPr>
            <p:ph idx="1"/>
          </p:nvPr>
        </p:nvSpPr>
        <p:spPr/>
        <p:txBody>
          <a:bodyPr/>
          <a:lstStyle/>
          <a:p>
            <a:r>
              <a:rPr lang="en-US" sz="3200" dirty="0"/>
              <a:t>Discovery of Thrombin inhibitors X-ray screening of fragments</a:t>
            </a:r>
          </a:p>
          <a:p>
            <a:endParaRPr lang="en-GB" dirty="0"/>
          </a:p>
        </p:txBody>
      </p:sp>
      <p:pic>
        <p:nvPicPr>
          <p:cNvPr id="4" name="Picture 3">
            <a:extLst>
              <a:ext uri="{FF2B5EF4-FFF2-40B4-BE49-F238E27FC236}">
                <a16:creationId xmlns:a16="http://schemas.microsoft.com/office/drawing/2014/main" id="{C3CBC25F-4E10-BAE8-6CAB-806091B1C4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176" y="2533154"/>
            <a:ext cx="3352800" cy="2459038"/>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sp>
        <p:nvSpPr>
          <p:cNvPr id="5" name="Rectangle 4">
            <a:extLst>
              <a:ext uri="{FF2B5EF4-FFF2-40B4-BE49-F238E27FC236}">
                <a16:creationId xmlns:a16="http://schemas.microsoft.com/office/drawing/2014/main" id="{EA114B02-4F5E-AED9-E831-BDA6D154390B}"/>
              </a:ext>
            </a:extLst>
          </p:cNvPr>
          <p:cNvSpPr>
            <a:spLocks noChangeArrowheads="1"/>
          </p:cNvSpPr>
          <p:nvPr/>
        </p:nvSpPr>
        <p:spPr bwMode="auto">
          <a:xfrm>
            <a:off x="698376" y="5200154"/>
            <a:ext cx="3810000" cy="1552575"/>
          </a:xfrm>
          <a:prstGeom prst="rect">
            <a:avLst/>
          </a:prstGeom>
          <a:noFill/>
          <a:ln>
            <a:noFill/>
          </a:ln>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r>
              <a:rPr lang="en-US" b="0"/>
              <a:t>Binds deep in S1 pocket</a:t>
            </a:r>
          </a:p>
          <a:p>
            <a:r>
              <a:rPr lang="en-US" b="0"/>
              <a:t>Cys220 sulphur makes donor-</a:t>
            </a:r>
            <a:r>
              <a:rPr lang="en-US" b="0">
                <a:latin typeface="Symbol" charset="0"/>
                <a:sym typeface="Symbol" charset="0"/>
              </a:rPr>
              <a:t></a:t>
            </a:r>
            <a:r>
              <a:rPr lang="en-US" b="0"/>
              <a:t> interaction</a:t>
            </a:r>
          </a:p>
          <a:p>
            <a:r>
              <a:rPr lang="en-US" b="0"/>
              <a:t>Active </a:t>
            </a:r>
            <a:r>
              <a:rPr lang="en-US" b="0" i="1"/>
              <a:t>in vitro</a:t>
            </a:r>
            <a:r>
              <a:rPr lang="en-US" b="0"/>
              <a:t> </a:t>
            </a:r>
          </a:p>
        </p:txBody>
      </p:sp>
      <p:pic>
        <p:nvPicPr>
          <p:cNvPr id="6" name="Picture 5">
            <a:extLst>
              <a:ext uri="{FF2B5EF4-FFF2-40B4-BE49-F238E27FC236}">
                <a16:creationId xmlns:a16="http://schemas.microsoft.com/office/drawing/2014/main" id="{3C204B74-3628-0952-6FF5-FE7141816B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564904"/>
            <a:ext cx="3543300" cy="2373313"/>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sp>
        <p:nvSpPr>
          <p:cNvPr id="7" name="Rectangle 6">
            <a:extLst>
              <a:ext uri="{FF2B5EF4-FFF2-40B4-BE49-F238E27FC236}">
                <a16:creationId xmlns:a16="http://schemas.microsoft.com/office/drawing/2014/main" id="{8C771409-7956-75C1-609A-353B5E8EAABC}"/>
              </a:ext>
            </a:extLst>
          </p:cNvPr>
          <p:cNvSpPr>
            <a:spLocks noChangeArrowheads="1"/>
          </p:cNvSpPr>
          <p:nvPr/>
        </p:nvSpPr>
        <p:spPr bwMode="auto">
          <a:xfrm>
            <a:off x="4432176" y="5231904"/>
            <a:ext cx="4114800" cy="1187450"/>
          </a:xfrm>
          <a:prstGeom prst="rect">
            <a:avLst/>
          </a:prstGeom>
          <a:noFill/>
          <a:ln>
            <a:noFill/>
          </a:ln>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Lst>
        </p:spPr>
        <p:txBody>
          <a:bodyPr>
            <a:spAutoFit/>
          </a:bodyPr>
          <a:ls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r>
              <a:rPr lang="en-US" b="0"/>
              <a:t>Similar binding mode</a:t>
            </a:r>
          </a:p>
          <a:p>
            <a:r>
              <a:rPr lang="en-US" b="0"/>
              <a:t>Not soluble in the </a:t>
            </a:r>
            <a:r>
              <a:rPr lang="en-US" b="0" i="1"/>
              <a:t>in vitro</a:t>
            </a:r>
            <a:r>
              <a:rPr lang="en-US" b="0"/>
              <a:t> assay </a:t>
            </a:r>
          </a:p>
        </p:txBody>
      </p:sp>
      <p:sp>
        <p:nvSpPr>
          <p:cNvPr id="8" name="TextBox 7">
            <a:extLst>
              <a:ext uri="{FF2B5EF4-FFF2-40B4-BE49-F238E27FC236}">
                <a16:creationId xmlns:a16="http://schemas.microsoft.com/office/drawing/2014/main" id="{9CBFBB60-ED5D-B228-FDC9-F87146869E54}"/>
              </a:ext>
            </a:extLst>
          </p:cNvPr>
          <p:cNvSpPr txBox="1"/>
          <p:nvPr/>
        </p:nvSpPr>
        <p:spPr>
          <a:xfrm>
            <a:off x="4932040" y="6451104"/>
            <a:ext cx="4061946" cy="307777"/>
          </a:xfrm>
          <a:prstGeom prst="rect">
            <a:avLst/>
          </a:prstGeom>
          <a:noFill/>
        </p:spPr>
        <p:txBody>
          <a:bodyPr wrap="none" rtlCol="0">
            <a:spAutoFit/>
          </a:bodyPr>
          <a:lstStyle/>
          <a:p>
            <a:r>
              <a:rPr lang="en-US" sz="1400" b="0" dirty="0">
                <a:latin typeface="Helvetica" pitchFamily="2" charset="0"/>
              </a:rPr>
              <a:t>ATLAS </a:t>
            </a:r>
            <a:r>
              <a:rPr lang="en-US" sz="1400" b="0" i="1" dirty="0">
                <a:latin typeface="Helvetica" pitchFamily="2" charset="0"/>
              </a:rPr>
              <a:t>J. Mol. Graphics Modell.</a:t>
            </a:r>
            <a:r>
              <a:rPr lang="en-US" sz="1400" b="0" dirty="0">
                <a:latin typeface="Helvetica" pitchFamily="2" charset="0"/>
              </a:rPr>
              <a:t> </a:t>
            </a:r>
            <a:r>
              <a:rPr lang="en-US" sz="1400" dirty="0">
                <a:latin typeface="Helvetica" pitchFamily="2" charset="0"/>
              </a:rPr>
              <a:t>2003</a:t>
            </a:r>
            <a:r>
              <a:rPr lang="en-US" sz="1400" b="0" dirty="0">
                <a:latin typeface="Helvetica" pitchFamily="2" charset="0"/>
              </a:rPr>
              <a:t>, </a:t>
            </a:r>
            <a:r>
              <a:rPr lang="en-US" sz="1400" b="0" i="1" dirty="0">
                <a:latin typeface="Helvetica" pitchFamily="2" charset="0"/>
              </a:rPr>
              <a:t>22</a:t>
            </a:r>
            <a:r>
              <a:rPr lang="en-US" sz="1400" b="0" dirty="0">
                <a:latin typeface="Helvetica" pitchFamily="2" charset="0"/>
              </a:rPr>
              <a:t>, 71-82.</a:t>
            </a:r>
          </a:p>
        </p:txBody>
      </p:sp>
    </p:spTree>
    <p:extLst>
      <p:ext uri="{BB962C8B-B14F-4D97-AF65-F5344CB8AC3E}">
        <p14:creationId xmlns:p14="http://schemas.microsoft.com/office/powerpoint/2010/main" val="407214659"/>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10825</TotalTime>
  <Words>1175</Words>
  <Application>Microsoft Macintosh PowerPoint</Application>
  <PresentationFormat>On-screen Show (4:3)</PresentationFormat>
  <Paragraphs>130</Paragraphs>
  <Slides>41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Helvetica</vt:lpstr>
      <vt:lpstr>Symbol</vt:lpstr>
      <vt:lpstr>Blank Presentation</vt:lpstr>
      <vt:lpstr>Designing ligands for docking</vt:lpstr>
      <vt:lpstr>Several approaches</vt:lpstr>
      <vt:lpstr>Modification of ligand</vt:lpstr>
      <vt:lpstr>Crystal structure</vt:lpstr>
      <vt:lpstr>Overlapping ligands</vt:lpstr>
      <vt:lpstr>Another example</vt:lpstr>
      <vt:lpstr>Merging options</vt:lpstr>
      <vt:lpstr>Results</vt:lpstr>
      <vt:lpstr>Linking fragments</vt:lpstr>
      <vt:lpstr>Another ligand</vt:lpstr>
      <vt:lpstr>Linking frgments</vt:lpstr>
      <vt:lpstr>De novo design</vt:lpstr>
      <vt:lpstr>Inhibitors</vt:lpstr>
      <vt:lpstr>Transition state mimic</vt:lpstr>
      <vt:lpstr>Selecting from databases</vt:lpstr>
      <vt:lpstr>Selecting using DataWarrior</vt:lpstr>
      <vt:lpstr>Suggested properties</vt:lpstr>
      <vt:lpstr>Select based on diversity</vt:lpstr>
      <vt:lpstr>Creating ligands for docking</vt:lpstr>
      <vt:lpstr>Make sure all ligands are named</vt:lpstr>
      <vt:lpstr>Generating 3D structures</vt:lpstr>
      <vt:lpstr>Openbabel/iBabel</vt:lpstr>
      <vt:lpstr>Viewing using iBabel</vt:lpstr>
      <vt:lpstr>Generate using DataWarrior</vt:lpstr>
      <vt:lpstr>Online tools</vt:lpstr>
      <vt:lpstr>Using the Jupyter notebook</vt:lpstr>
      <vt:lpstr>Docking covalent ligands</vt:lpstr>
      <vt:lpstr>Covalent electrophiles</vt:lpstr>
      <vt:lpstr>Other electrophiles</vt:lpstr>
      <vt:lpstr>Covalent inhibitors come with risks</vt:lpstr>
      <vt:lpstr>Analyzing the docking results</vt:lpstr>
      <vt:lpstr>Ranking results</vt:lpstr>
      <vt:lpstr>Using PyMOL</vt:lpstr>
      <vt:lpstr>Using PyMOL</vt:lpstr>
      <vt:lpstr>Looking at docking in PyMOL</vt:lpstr>
      <vt:lpstr>PowerPoint Presentation</vt:lpstr>
      <vt:lpstr>A recent case history</vt:lpstr>
      <vt:lpstr>Combining two hits</vt:lpstr>
      <vt:lpstr>Binding modes</vt:lpstr>
      <vt:lpstr>Introduction of basic group</vt:lpstr>
      <vt:lpstr>Formation of macrocycle</vt:lpstr>
    </vt:vector>
  </TitlesOfParts>
  <Company>Chris Swain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GLYT1 and PXR</dc:title>
  <dc:creator>Chris Swain</dc:creator>
  <cp:lastModifiedBy>Chris Swain</cp:lastModifiedBy>
  <cp:revision>727</cp:revision>
  <cp:lastPrinted>2006-04-27T10:24:49Z</cp:lastPrinted>
  <dcterms:created xsi:type="dcterms:W3CDTF">2005-06-24T08:51:39Z</dcterms:created>
  <dcterms:modified xsi:type="dcterms:W3CDTF">2024-11-04T19:15:05Z</dcterms:modified>
</cp:coreProperties>
</file>