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2"/>
  </p:notesMasterIdLst>
  <p:handoutMasterIdLst>
    <p:handoutMasterId r:id="rId43"/>
  </p:handoutMasterIdLst>
  <p:sldIdLst>
    <p:sldId id="256" r:id="rId2"/>
    <p:sldId id="271" r:id="rId3"/>
    <p:sldId id="290" r:id="rId4"/>
    <p:sldId id="274" r:id="rId5"/>
    <p:sldId id="275" r:id="rId6"/>
    <p:sldId id="291" r:id="rId7"/>
    <p:sldId id="292" r:id="rId8"/>
    <p:sldId id="276" r:id="rId9"/>
    <p:sldId id="282" r:id="rId10"/>
    <p:sldId id="283" r:id="rId11"/>
    <p:sldId id="284" r:id="rId12"/>
    <p:sldId id="277" r:id="rId13"/>
    <p:sldId id="285" r:id="rId14"/>
    <p:sldId id="287" r:id="rId15"/>
    <p:sldId id="288" r:id="rId16"/>
    <p:sldId id="289" r:id="rId17"/>
    <p:sldId id="286" r:id="rId18"/>
    <p:sldId id="293" r:id="rId19"/>
    <p:sldId id="278" r:id="rId20"/>
    <p:sldId id="295" r:id="rId21"/>
    <p:sldId id="279" r:id="rId22"/>
    <p:sldId id="272" r:id="rId23"/>
    <p:sldId id="297" r:id="rId24"/>
    <p:sldId id="294" r:id="rId25"/>
    <p:sldId id="296" r:id="rId26"/>
    <p:sldId id="273" r:id="rId27"/>
    <p:sldId id="257" r:id="rId28"/>
    <p:sldId id="259" r:id="rId29"/>
    <p:sldId id="260" r:id="rId30"/>
    <p:sldId id="261" r:id="rId31"/>
    <p:sldId id="262" r:id="rId32"/>
    <p:sldId id="263" r:id="rId33"/>
    <p:sldId id="264" r:id="rId34"/>
    <p:sldId id="258" r:id="rId35"/>
    <p:sldId id="265" r:id="rId36"/>
    <p:sldId id="281" r:id="rId37"/>
    <p:sldId id="266" r:id="rId38"/>
    <p:sldId id="267" r:id="rId39"/>
    <p:sldId id="268" r:id="rId40"/>
    <p:sldId id="269" r:id="rId41"/>
  </p:sldIdLst>
  <p:sldSz cx="9144000" cy="6858000" type="screen4x3"/>
  <p:notesSz cx="9144000" cy="68580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168">
          <p15:clr>
            <a:srgbClr val="A4A3A4"/>
          </p15:clr>
        </p15:guide>
        <p15:guide id="2" pos="52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66"/>
    <a:srgbClr val="00FFFF"/>
    <a:srgbClr val="3D3DB9"/>
    <a:srgbClr val="FF00FF"/>
    <a:srgbClr val="FF80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514" autoAdjust="0"/>
    <p:restoredTop sz="78272" autoAdjust="0"/>
  </p:normalViewPr>
  <p:slideViewPr>
    <p:cSldViewPr>
      <p:cViewPr varScale="1">
        <p:scale>
          <a:sx n="128" d="100"/>
          <a:sy n="128" d="100"/>
        </p:scale>
        <p:origin x="1136" y="176"/>
      </p:cViewPr>
      <p:guideLst>
        <p:guide orient="horz" pos="3168"/>
        <p:guide pos="52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5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1267" name="Rectangle 3"/>
          <p:cNvSpPr>
            <a:spLocks noGrp="1" noChangeArrowheads="1"/>
          </p:cNvSpPr>
          <p:nvPr>
            <p:ph type="dt" sz="quarter" idx="1"/>
          </p:nvPr>
        </p:nvSpPr>
        <p:spPr bwMode="auto">
          <a:xfrm>
            <a:off x="5181600" y="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268" name="Rectangle 4"/>
          <p:cNvSpPr>
            <a:spLocks noGrp="1" noChangeArrowheads="1"/>
          </p:cNvSpPr>
          <p:nvPr>
            <p:ph type="ftr" sz="quarter" idx="2"/>
          </p:nvPr>
        </p:nvSpPr>
        <p:spPr bwMode="auto">
          <a:xfrm>
            <a:off x="0" y="651510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1269" name="Rectangle 5"/>
          <p:cNvSpPr>
            <a:spLocks noGrp="1" noChangeArrowheads="1"/>
          </p:cNvSpPr>
          <p:nvPr>
            <p:ph type="sldNum" sz="quarter" idx="3"/>
          </p:nvPr>
        </p:nvSpPr>
        <p:spPr bwMode="auto">
          <a:xfrm>
            <a:off x="5181600" y="651510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2ED3E8DC-ECED-DF4A-A0BD-4486CA8219C0}" type="slidenum">
              <a:rPr lang="en-US"/>
              <a:pPr/>
              <a:t>‹#›</a:t>
            </a:fld>
            <a:endParaRPr lang="en-US"/>
          </a:p>
        </p:txBody>
      </p:sp>
    </p:spTree>
    <p:extLst>
      <p:ext uri="{BB962C8B-B14F-4D97-AF65-F5344CB8AC3E}">
        <p14:creationId xmlns:p14="http://schemas.microsoft.com/office/powerpoint/2010/main" val="205855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7171" name="Rectangle 3"/>
          <p:cNvSpPr>
            <a:spLocks noGrp="1" noChangeArrowheads="1"/>
          </p:cNvSpPr>
          <p:nvPr>
            <p:ph type="dt" idx="1"/>
          </p:nvPr>
        </p:nvSpPr>
        <p:spPr bwMode="auto">
          <a:xfrm>
            <a:off x="5181600" y="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717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 xmlns:a14="http://schemas.microsoft.com/office/drawing/2010/main" val="1"/>
            </a:ext>
          </a:extLst>
        </p:spPr>
      </p:sp>
      <p:sp>
        <p:nvSpPr>
          <p:cNvPr id="7173" name="Rectangle 5"/>
          <p:cNvSpPr>
            <a:spLocks noGrp="1" noChangeArrowheads="1"/>
          </p:cNvSpPr>
          <p:nvPr>
            <p:ph type="body" sz="quarter" idx="3"/>
          </p:nvPr>
        </p:nvSpPr>
        <p:spPr bwMode="auto">
          <a:xfrm>
            <a:off x="1219200" y="3257550"/>
            <a:ext cx="6705600" cy="30861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174" name="Rectangle 6"/>
          <p:cNvSpPr>
            <a:spLocks noGrp="1" noChangeArrowheads="1"/>
          </p:cNvSpPr>
          <p:nvPr>
            <p:ph type="ftr" sz="quarter" idx="4"/>
          </p:nvPr>
        </p:nvSpPr>
        <p:spPr bwMode="auto">
          <a:xfrm>
            <a:off x="0" y="651510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7175" name="Rectangle 7"/>
          <p:cNvSpPr>
            <a:spLocks noGrp="1" noChangeArrowheads="1"/>
          </p:cNvSpPr>
          <p:nvPr>
            <p:ph type="sldNum" sz="quarter" idx="5"/>
          </p:nvPr>
        </p:nvSpPr>
        <p:spPr bwMode="auto">
          <a:xfrm>
            <a:off x="5181600" y="6515100"/>
            <a:ext cx="3962400" cy="3429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10EBC4E5-2A9E-8844-A966-F4721E4CD2A6}" type="slidenum">
              <a:rPr lang="en-US"/>
              <a:pPr/>
              <a:t>‹#›</a:t>
            </a:fld>
            <a:endParaRPr lang="en-US"/>
          </a:p>
        </p:txBody>
      </p:sp>
    </p:spTree>
    <p:extLst>
      <p:ext uri="{BB962C8B-B14F-4D97-AF65-F5344CB8AC3E}">
        <p14:creationId xmlns:p14="http://schemas.microsoft.com/office/powerpoint/2010/main" val="23532089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0113E-22FF-5343-BE50-24568026FF3D}" type="slidenum">
              <a:rPr lang="en-US"/>
              <a:pPr/>
              <a:t>1</a:t>
            </a:fld>
            <a:endParaRPr lang="en-US"/>
          </a:p>
        </p:txBody>
      </p:sp>
      <p:sp>
        <p:nvSpPr>
          <p:cNvPr id="8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734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23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41063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hart Placeholder 2"/>
          <p:cNvSpPr>
            <a:spLocks noGrp="1"/>
          </p:cNvSpPr>
          <p:nvPr>
            <p:ph type="chart" idx="1"/>
          </p:nvPr>
        </p:nvSpPr>
        <p:spPr>
          <a:xfrm>
            <a:off x="0" y="1295400"/>
            <a:ext cx="9144000" cy="5105400"/>
          </a:xfrm>
        </p:spPr>
        <p:txBody>
          <a:bodyPr/>
          <a:lstStyle/>
          <a:p>
            <a:endParaRPr lang="en-US"/>
          </a:p>
        </p:txBody>
      </p:sp>
    </p:spTree>
    <p:extLst>
      <p:ext uri="{BB962C8B-B14F-4D97-AF65-F5344CB8AC3E}">
        <p14:creationId xmlns:p14="http://schemas.microsoft.com/office/powerpoint/2010/main" val="194604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0393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13063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lipArt Placeholder 3"/>
          <p:cNvSpPr>
            <a:spLocks noGrp="1"/>
          </p:cNvSpPr>
          <p:nvPr>
            <p:ph type="clipArt" sz="half" idx="2"/>
          </p:nvPr>
        </p:nvSpPr>
        <p:spPr>
          <a:xfrm>
            <a:off x="4648200" y="1295400"/>
            <a:ext cx="4495800" cy="5105400"/>
          </a:xfrm>
        </p:spPr>
        <p:txBody>
          <a:bodyPr/>
          <a:lstStyle/>
          <a:p>
            <a:endParaRPr lang="en-US"/>
          </a:p>
        </p:txBody>
      </p:sp>
    </p:spTree>
    <p:extLst>
      <p:ext uri="{BB962C8B-B14F-4D97-AF65-F5344CB8AC3E}">
        <p14:creationId xmlns:p14="http://schemas.microsoft.com/office/powerpoint/2010/main" val="1103216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6400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46990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930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0096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5643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6273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412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966989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29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941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183071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295400"/>
            <a:ext cx="9144000" cy="5105400"/>
          </a:xfrm>
          <a:prstGeom prst="rect">
            <a:avLst/>
          </a:prstGeom>
          <a:noFill/>
          <a:ln>
            <a:noFill/>
          </a:ln>
          <a:extLst>
            <a:ext uri="{FAA26D3D-D897-4be2-8F04-BA451C77F1D7}">
              <ma14:placeholderFlag xmlns:ma14="http://schemas.microsoft.com/office/mac/drawingml/2011/main" xmlns="" val="1"/>
            </a:ex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a:off x="0" y="1143000"/>
            <a:ext cx="9144000" cy="0"/>
          </a:xfrm>
          <a:prstGeom prst="line">
            <a:avLst/>
          </a:prstGeom>
          <a:noFill/>
          <a:ln w="19050">
            <a:solidFill>
              <a:srgbClr val="FF0000"/>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rtl="0" fontAlgn="base">
        <a:spcBef>
          <a:spcPct val="0"/>
        </a:spcBef>
        <a:spcAft>
          <a:spcPct val="0"/>
        </a:spcAft>
        <a:defRPr sz="4400" i="1">
          <a:solidFill>
            <a:srgbClr val="3D3DB9"/>
          </a:solidFill>
          <a:latin typeface="+mj-lt"/>
          <a:ea typeface="+mj-ea"/>
          <a:cs typeface="+mj-cs"/>
        </a:defRPr>
      </a:lvl1pPr>
      <a:lvl2pPr algn="l" rtl="0" fontAlgn="base">
        <a:spcBef>
          <a:spcPct val="0"/>
        </a:spcBef>
        <a:spcAft>
          <a:spcPct val="0"/>
        </a:spcAft>
        <a:defRPr sz="4400" i="1">
          <a:solidFill>
            <a:srgbClr val="3D3DB9"/>
          </a:solidFill>
          <a:latin typeface="Arial" charset="0"/>
          <a:ea typeface="ＭＳ Ｐゴシック" charset="0"/>
          <a:cs typeface="ＭＳ Ｐゴシック" charset="0"/>
        </a:defRPr>
      </a:lvl2pPr>
      <a:lvl3pPr algn="l" rtl="0" fontAlgn="base">
        <a:spcBef>
          <a:spcPct val="0"/>
        </a:spcBef>
        <a:spcAft>
          <a:spcPct val="0"/>
        </a:spcAft>
        <a:defRPr sz="4400" i="1">
          <a:solidFill>
            <a:srgbClr val="3D3DB9"/>
          </a:solidFill>
          <a:latin typeface="Arial" charset="0"/>
          <a:ea typeface="ＭＳ Ｐゴシック" charset="0"/>
          <a:cs typeface="ＭＳ Ｐゴシック" charset="0"/>
        </a:defRPr>
      </a:lvl3pPr>
      <a:lvl4pPr algn="l" rtl="0" fontAlgn="base">
        <a:spcBef>
          <a:spcPct val="0"/>
        </a:spcBef>
        <a:spcAft>
          <a:spcPct val="0"/>
        </a:spcAft>
        <a:defRPr sz="4400" i="1">
          <a:solidFill>
            <a:srgbClr val="3D3DB9"/>
          </a:solidFill>
          <a:latin typeface="Arial" charset="0"/>
          <a:ea typeface="ＭＳ Ｐゴシック" charset="0"/>
          <a:cs typeface="ＭＳ Ｐゴシック" charset="0"/>
        </a:defRPr>
      </a:lvl4pPr>
      <a:lvl5pPr algn="l" rtl="0" fontAlgn="base">
        <a:spcBef>
          <a:spcPct val="0"/>
        </a:spcBef>
        <a:spcAft>
          <a:spcPct val="0"/>
        </a:spcAft>
        <a:defRPr sz="4400" i="1">
          <a:solidFill>
            <a:srgbClr val="3D3DB9"/>
          </a:solidFill>
          <a:latin typeface="Arial" charset="0"/>
          <a:ea typeface="ＭＳ Ｐゴシック" charset="0"/>
          <a:cs typeface="ＭＳ Ｐゴシック" charset="0"/>
        </a:defRPr>
      </a:lvl5pPr>
      <a:lvl6pPr marL="457200" algn="l" rtl="0" fontAlgn="base">
        <a:spcBef>
          <a:spcPct val="0"/>
        </a:spcBef>
        <a:spcAft>
          <a:spcPct val="0"/>
        </a:spcAft>
        <a:defRPr sz="4400" i="1">
          <a:solidFill>
            <a:srgbClr val="3D3DB9"/>
          </a:solidFill>
          <a:latin typeface="Arial" charset="0"/>
          <a:ea typeface="ＭＳ Ｐゴシック" charset="0"/>
          <a:cs typeface="ＭＳ Ｐゴシック" charset="0"/>
        </a:defRPr>
      </a:lvl6pPr>
      <a:lvl7pPr marL="914400" algn="l" rtl="0" fontAlgn="base">
        <a:spcBef>
          <a:spcPct val="0"/>
        </a:spcBef>
        <a:spcAft>
          <a:spcPct val="0"/>
        </a:spcAft>
        <a:defRPr sz="4400" i="1">
          <a:solidFill>
            <a:srgbClr val="3D3DB9"/>
          </a:solidFill>
          <a:latin typeface="Arial" charset="0"/>
          <a:ea typeface="ＭＳ Ｐゴシック" charset="0"/>
          <a:cs typeface="ＭＳ Ｐゴシック" charset="0"/>
        </a:defRPr>
      </a:lvl7pPr>
      <a:lvl8pPr marL="1371600" algn="l" rtl="0" fontAlgn="base">
        <a:spcBef>
          <a:spcPct val="0"/>
        </a:spcBef>
        <a:spcAft>
          <a:spcPct val="0"/>
        </a:spcAft>
        <a:defRPr sz="4400" i="1">
          <a:solidFill>
            <a:srgbClr val="3D3DB9"/>
          </a:solidFill>
          <a:latin typeface="Arial" charset="0"/>
          <a:ea typeface="ＭＳ Ｐゴシック" charset="0"/>
          <a:cs typeface="ＭＳ Ｐゴシック" charset="0"/>
        </a:defRPr>
      </a:lvl8pPr>
      <a:lvl9pPr marL="1828800" algn="l" rtl="0" fontAlgn="base">
        <a:spcBef>
          <a:spcPct val="0"/>
        </a:spcBef>
        <a:spcAft>
          <a:spcPct val="0"/>
        </a:spcAft>
        <a:defRPr sz="4400" i="1">
          <a:solidFill>
            <a:srgbClr val="3D3DB9"/>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lr>
          <a:srgbClr val="FF0000"/>
        </a:buClr>
        <a:buSzPct val="120000"/>
        <a:buChar char="•"/>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120000"/>
        <a:buChar char="–"/>
        <a:defRPr sz="2800">
          <a:solidFill>
            <a:schemeClr val="tx1"/>
          </a:solidFill>
          <a:latin typeface="+mn-lt"/>
          <a:ea typeface="+mn-ea"/>
        </a:defRPr>
      </a:lvl2pPr>
      <a:lvl3pPr marL="1143000" indent="-228600" algn="l" rtl="0" fontAlgn="base">
        <a:spcBef>
          <a:spcPct val="20000"/>
        </a:spcBef>
        <a:spcAft>
          <a:spcPct val="0"/>
        </a:spcAft>
        <a:buClr>
          <a:srgbClr val="FF0000"/>
        </a:buClr>
        <a:buSzPct val="120000"/>
        <a:buChar char="•"/>
        <a:defRPr sz="2400">
          <a:solidFill>
            <a:schemeClr val="tx1"/>
          </a:solidFill>
          <a:latin typeface="+mn-lt"/>
          <a:ea typeface="+mn-ea"/>
        </a:defRPr>
      </a:lvl3pPr>
      <a:lvl4pPr marL="1600200" indent="-228600" algn="l" rtl="0" fontAlgn="base">
        <a:spcBef>
          <a:spcPct val="20000"/>
        </a:spcBef>
        <a:spcAft>
          <a:spcPct val="0"/>
        </a:spcAft>
        <a:buClr>
          <a:srgbClr val="FF0000"/>
        </a:buClr>
        <a:buSzPct val="120000"/>
        <a:buChar char="–"/>
        <a:defRPr sz="2000">
          <a:solidFill>
            <a:schemeClr val="tx1"/>
          </a:solidFill>
          <a:latin typeface="+mn-lt"/>
          <a:ea typeface="+mn-ea"/>
        </a:defRPr>
      </a:lvl4pPr>
      <a:lvl5pPr marL="2057400" indent="-228600" algn="l" rtl="0" fontAlgn="base">
        <a:spcBef>
          <a:spcPct val="20000"/>
        </a:spcBef>
        <a:spcAft>
          <a:spcPct val="0"/>
        </a:spcAft>
        <a:buClr>
          <a:srgbClr val="FF0000"/>
        </a:buClr>
        <a:buSzPct val="120000"/>
        <a:buChar char="»"/>
        <a:defRPr sz="2000">
          <a:solidFill>
            <a:schemeClr val="tx1"/>
          </a:solidFill>
          <a:latin typeface="+mn-lt"/>
          <a:ea typeface="+mn-ea"/>
        </a:defRPr>
      </a:lvl5pPr>
      <a:lvl6pPr marL="2514600" indent="-228600" algn="l" rtl="0" fontAlgn="base">
        <a:spcBef>
          <a:spcPct val="20000"/>
        </a:spcBef>
        <a:spcAft>
          <a:spcPct val="0"/>
        </a:spcAft>
        <a:buClr>
          <a:srgbClr val="FF0000"/>
        </a:buClr>
        <a:buSzPct val="120000"/>
        <a:buChar char="»"/>
        <a:defRPr sz="2000">
          <a:solidFill>
            <a:schemeClr val="tx1"/>
          </a:solidFill>
          <a:latin typeface="+mn-lt"/>
          <a:ea typeface="+mn-ea"/>
        </a:defRPr>
      </a:lvl6pPr>
      <a:lvl7pPr marL="2971800" indent="-228600" algn="l" rtl="0" fontAlgn="base">
        <a:spcBef>
          <a:spcPct val="20000"/>
        </a:spcBef>
        <a:spcAft>
          <a:spcPct val="0"/>
        </a:spcAft>
        <a:buClr>
          <a:srgbClr val="FF0000"/>
        </a:buClr>
        <a:buSzPct val="120000"/>
        <a:buChar char="»"/>
        <a:defRPr sz="2000">
          <a:solidFill>
            <a:schemeClr val="tx1"/>
          </a:solidFill>
          <a:latin typeface="+mn-lt"/>
          <a:ea typeface="+mn-ea"/>
        </a:defRPr>
      </a:lvl7pPr>
      <a:lvl8pPr marL="3429000" indent="-228600" algn="l" rtl="0" fontAlgn="base">
        <a:spcBef>
          <a:spcPct val="20000"/>
        </a:spcBef>
        <a:spcAft>
          <a:spcPct val="0"/>
        </a:spcAft>
        <a:buClr>
          <a:srgbClr val="FF0000"/>
        </a:buClr>
        <a:buSzPct val="120000"/>
        <a:buChar char="»"/>
        <a:defRPr sz="2000">
          <a:solidFill>
            <a:schemeClr val="tx1"/>
          </a:solidFill>
          <a:latin typeface="+mn-lt"/>
          <a:ea typeface="+mn-ea"/>
        </a:defRPr>
      </a:lvl8pPr>
      <a:lvl9pPr marL="3886200" indent="-228600" algn="l" rtl="0" fontAlgn="base">
        <a:spcBef>
          <a:spcPct val="20000"/>
        </a:spcBef>
        <a:spcAft>
          <a:spcPct val="0"/>
        </a:spcAft>
        <a:buClr>
          <a:srgbClr val="FF0000"/>
        </a:buClr>
        <a:buSzPct val="12000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youtu.be/qOxS2wqajdg"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hyperlink" Target="https://www.ebi.ac.uk/thornton-srv/software/LigPlus/"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zbh.uni-hamburg.de/en/forschung/amd/server/poseview.html"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cambridgemedchemconsulting.com/resources/molecular_interactions.html" TargetMode="External"/><Relationship Id="rId2" Type="http://schemas.openxmlformats.org/officeDocument/2006/relationships/hyperlink" Target="https://doi.org/10.1021/jm100112j" TargetMode="External"/><Relationship Id="rId1" Type="http://schemas.openxmlformats.org/officeDocument/2006/relationships/slideLayout" Target="../slideLayouts/slideLayout2.xml"/><Relationship Id="rId4" Type="http://schemas.openxmlformats.org/officeDocument/2006/relationships/hyperlink" Target="https://www.cambridgemedchemconsulting.com/resources/solvation.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2286000"/>
            <a:ext cx="8915400" cy="1143000"/>
          </a:xfrm>
        </p:spPr>
        <p:txBody>
          <a:bodyPr/>
          <a:lstStyle/>
          <a:p>
            <a:r>
              <a:rPr lang="en-US" dirty="0"/>
              <a:t>Molecular Interactions</a:t>
            </a:r>
          </a:p>
        </p:txBody>
      </p:sp>
      <p:sp>
        <p:nvSpPr>
          <p:cNvPr id="2051" name="Rectangle 3"/>
          <p:cNvSpPr>
            <a:spLocks noGrp="1" noChangeArrowheads="1"/>
          </p:cNvSpPr>
          <p:nvPr>
            <p:ph type="subTitle" idx="1"/>
          </p:nvPr>
        </p:nvSpPr>
        <p:spPr>
          <a:xfrm>
            <a:off x="533400" y="3886200"/>
            <a:ext cx="8077200" cy="1752600"/>
          </a:xfrm>
        </p:spPr>
        <p:txBody>
          <a:bodyPr/>
          <a:lstStyle/>
          <a:p>
            <a:r>
              <a:rPr lang="en-US" dirty="0"/>
              <a:t>Chris Swain</a:t>
            </a:r>
          </a:p>
          <a:p>
            <a:r>
              <a:rPr lang="en-US" sz="1600" dirty="0" err="1"/>
              <a:t>swain@mac.com</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992F3-DE4B-1B8A-2E93-567B991CEA10}"/>
              </a:ext>
            </a:extLst>
          </p:cNvPr>
          <p:cNvSpPr>
            <a:spLocks noGrp="1"/>
          </p:cNvSpPr>
          <p:nvPr>
            <p:ph type="title"/>
          </p:nvPr>
        </p:nvSpPr>
        <p:spPr/>
        <p:txBody>
          <a:bodyPr/>
          <a:lstStyle/>
          <a:p>
            <a:r>
              <a:rPr lang="en-GB" dirty="0"/>
              <a:t>Impact of hydrophobicity on CYP</a:t>
            </a:r>
          </a:p>
        </p:txBody>
      </p:sp>
      <p:pic>
        <p:nvPicPr>
          <p:cNvPr id="4" name="Content Placeholder 3">
            <a:extLst>
              <a:ext uri="{FF2B5EF4-FFF2-40B4-BE49-F238E27FC236}">
                <a16:creationId xmlns:a16="http://schemas.microsoft.com/office/drawing/2014/main" id="{CFF71A56-6A60-CBD6-E36E-95686D0C9DFD}"/>
              </a:ext>
            </a:extLst>
          </p:cNvPr>
          <p:cNvPicPr>
            <a:picLocks noGrp="1" noChangeAspect="1"/>
          </p:cNvPicPr>
          <p:nvPr>
            <p:ph idx="1"/>
          </p:nvPr>
        </p:nvPicPr>
        <p:blipFill>
          <a:blip r:embed="rId2"/>
          <a:stretch>
            <a:fillRect/>
          </a:stretch>
        </p:blipFill>
        <p:spPr>
          <a:xfrm>
            <a:off x="353617" y="1412776"/>
            <a:ext cx="3858343" cy="4267561"/>
          </a:xfrm>
        </p:spPr>
      </p:pic>
      <p:pic>
        <p:nvPicPr>
          <p:cNvPr id="5" name="Picture 4">
            <a:extLst>
              <a:ext uri="{FF2B5EF4-FFF2-40B4-BE49-F238E27FC236}">
                <a16:creationId xmlns:a16="http://schemas.microsoft.com/office/drawing/2014/main" id="{010A7E0A-A355-FBC8-BDDF-F489937B8357}"/>
              </a:ext>
            </a:extLst>
          </p:cNvPr>
          <p:cNvPicPr>
            <a:picLocks noChangeAspect="1"/>
          </p:cNvPicPr>
          <p:nvPr/>
        </p:nvPicPr>
        <p:blipFill>
          <a:blip r:embed="rId3"/>
          <a:stretch>
            <a:fillRect/>
          </a:stretch>
        </p:blipFill>
        <p:spPr>
          <a:xfrm>
            <a:off x="4722619" y="2564904"/>
            <a:ext cx="4160462" cy="1728192"/>
          </a:xfrm>
          <a:prstGeom prst="rect">
            <a:avLst/>
          </a:prstGeom>
        </p:spPr>
      </p:pic>
      <p:sp>
        <p:nvSpPr>
          <p:cNvPr id="7" name="TextBox 6">
            <a:extLst>
              <a:ext uri="{FF2B5EF4-FFF2-40B4-BE49-F238E27FC236}">
                <a16:creationId xmlns:a16="http://schemas.microsoft.com/office/drawing/2014/main" id="{EB68D6F0-415D-B421-968D-B3D976EB1EBC}"/>
              </a:ext>
            </a:extLst>
          </p:cNvPr>
          <p:cNvSpPr txBox="1"/>
          <p:nvPr/>
        </p:nvSpPr>
        <p:spPr>
          <a:xfrm>
            <a:off x="755576" y="5805264"/>
            <a:ext cx="3195105" cy="830997"/>
          </a:xfrm>
          <a:prstGeom prst="rect">
            <a:avLst/>
          </a:prstGeom>
          <a:noFill/>
        </p:spPr>
        <p:txBody>
          <a:bodyPr wrap="none" rtlCol="0">
            <a:spAutoFit/>
          </a:bodyPr>
          <a:lstStyle/>
          <a:p>
            <a:r>
              <a:rPr lang="en-GB" b="0" dirty="0"/>
              <a:t>Active site of CYP3A4</a:t>
            </a:r>
          </a:p>
          <a:p>
            <a:r>
              <a:rPr lang="en-GB" b="0" dirty="0"/>
              <a:t>Green hydrophobic</a:t>
            </a:r>
          </a:p>
        </p:txBody>
      </p:sp>
    </p:spTree>
    <p:extLst>
      <p:ext uri="{BB962C8B-B14F-4D97-AF65-F5344CB8AC3E}">
        <p14:creationId xmlns:p14="http://schemas.microsoft.com/office/powerpoint/2010/main" val="1935481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B160E-6D67-98C8-55DB-5FC1B1CFFFAA}"/>
              </a:ext>
            </a:extLst>
          </p:cNvPr>
          <p:cNvSpPr>
            <a:spLocks noGrp="1"/>
          </p:cNvSpPr>
          <p:nvPr>
            <p:ph type="title"/>
          </p:nvPr>
        </p:nvSpPr>
        <p:spPr/>
        <p:txBody>
          <a:bodyPr/>
          <a:lstStyle/>
          <a:p>
            <a:r>
              <a:rPr lang="en-GB" dirty="0"/>
              <a:t>Impact of hydrophobicity on PXR</a:t>
            </a:r>
          </a:p>
        </p:txBody>
      </p:sp>
      <p:pic>
        <p:nvPicPr>
          <p:cNvPr id="4" name="Content Placeholder 3">
            <a:extLst>
              <a:ext uri="{FF2B5EF4-FFF2-40B4-BE49-F238E27FC236}">
                <a16:creationId xmlns:a16="http://schemas.microsoft.com/office/drawing/2014/main" id="{E47748D5-8E42-EC7F-9E6E-D3D1EC966B20}"/>
              </a:ext>
            </a:extLst>
          </p:cNvPr>
          <p:cNvPicPr>
            <a:picLocks noGrp="1" noChangeAspect="1"/>
          </p:cNvPicPr>
          <p:nvPr>
            <p:ph idx="1"/>
          </p:nvPr>
        </p:nvPicPr>
        <p:blipFill>
          <a:blip r:embed="rId2"/>
          <a:stretch>
            <a:fillRect/>
          </a:stretch>
        </p:blipFill>
        <p:spPr>
          <a:xfrm>
            <a:off x="123155" y="2924944"/>
            <a:ext cx="5134103" cy="3850577"/>
          </a:xfrm>
        </p:spPr>
      </p:pic>
      <p:pic>
        <p:nvPicPr>
          <p:cNvPr id="5" name="Picture 4">
            <a:extLst>
              <a:ext uri="{FF2B5EF4-FFF2-40B4-BE49-F238E27FC236}">
                <a16:creationId xmlns:a16="http://schemas.microsoft.com/office/drawing/2014/main" id="{5F97BAC5-631C-6E33-D8B9-5026BEB6517B}"/>
              </a:ext>
            </a:extLst>
          </p:cNvPr>
          <p:cNvPicPr>
            <a:picLocks noChangeAspect="1"/>
          </p:cNvPicPr>
          <p:nvPr/>
        </p:nvPicPr>
        <p:blipFill>
          <a:blip r:embed="rId3"/>
          <a:stretch>
            <a:fillRect/>
          </a:stretch>
        </p:blipFill>
        <p:spPr>
          <a:xfrm>
            <a:off x="5508104" y="3719932"/>
            <a:ext cx="3048000" cy="2260600"/>
          </a:xfrm>
          <a:prstGeom prst="rect">
            <a:avLst/>
          </a:prstGeom>
        </p:spPr>
      </p:pic>
      <p:sp>
        <p:nvSpPr>
          <p:cNvPr id="7" name="TextBox 6">
            <a:extLst>
              <a:ext uri="{FF2B5EF4-FFF2-40B4-BE49-F238E27FC236}">
                <a16:creationId xmlns:a16="http://schemas.microsoft.com/office/drawing/2014/main" id="{962D2E19-E7F4-0A4D-F524-4E7039709D04}"/>
              </a:ext>
            </a:extLst>
          </p:cNvPr>
          <p:cNvSpPr txBox="1"/>
          <p:nvPr/>
        </p:nvSpPr>
        <p:spPr>
          <a:xfrm>
            <a:off x="251520" y="1218364"/>
            <a:ext cx="8020675" cy="1631216"/>
          </a:xfrm>
          <a:prstGeom prst="rect">
            <a:avLst/>
          </a:prstGeom>
          <a:noFill/>
        </p:spPr>
        <p:txBody>
          <a:bodyPr wrap="square" rtlCol="0">
            <a:spAutoFit/>
          </a:bodyPr>
          <a:lstStyle/>
          <a:p>
            <a:r>
              <a:rPr lang="en-GB" sz="2000" b="0" i="0" u="none" strike="noStrike" dirty="0">
                <a:solidFill>
                  <a:srgbClr val="4E4E4E"/>
                </a:solidFill>
                <a:effectLst/>
                <a:latin typeface="Helvetica" pitchFamily="2" charset="0"/>
              </a:rPr>
              <a:t>The </a:t>
            </a:r>
            <a:r>
              <a:rPr lang="en-GB" sz="2000" b="0" i="0" u="none" strike="noStrike" dirty="0" err="1">
                <a:solidFill>
                  <a:srgbClr val="4E4E4E"/>
                </a:solidFill>
                <a:effectLst/>
                <a:latin typeface="Helvetica" pitchFamily="2" charset="0"/>
              </a:rPr>
              <a:t>pregnane</a:t>
            </a:r>
            <a:r>
              <a:rPr lang="en-GB" sz="2000" b="0" i="0" u="none" strike="noStrike" dirty="0">
                <a:solidFill>
                  <a:srgbClr val="4E4E4E"/>
                </a:solidFill>
                <a:effectLst/>
                <a:latin typeface="Helvetica" pitchFamily="2" charset="0"/>
              </a:rPr>
              <a:t> X receptor (</a:t>
            </a:r>
            <a:r>
              <a:rPr lang="en-GB" sz="2000" b="0" i="0" u="none" strike="noStrike" dirty="0" err="1">
                <a:solidFill>
                  <a:srgbClr val="4E4E4E"/>
                </a:solidFill>
                <a:effectLst/>
                <a:latin typeface="Helvetica" pitchFamily="2" charset="0"/>
              </a:rPr>
              <a:t>hPXR</a:t>
            </a:r>
            <a:r>
              <a:rPr lang="en-GB" sz="2000" b="0" i="0" u="none" strike="noStrike" dirty="0">
                <a:solidFill>
                  <a:srgbClr val="4E4E4E"/>
                </a:solidFill>
                <a:effectLst/>
                <a:latin typeface="Helvetica" pitchFamily="2" charset="0"/>
              </a:rPr>
              <a:t>) is the major determinant of CYP3A gene regulation by drugs and other xenobiotics. In addition, PXR mediates induction of P450s 2B6, 2C8/9, and 3A4, as well as the drug transporters MDR1, organic anion transporting polypeptide C, bile salt export protein, and multidrug resistance-associated protein 2.</a:t>
            </a:r>
            <a:endParaRPr lang="en-GB" sz="2000" dirty="0">
              <a:latin typeface="Helvetica" pitchFamily="2" charset="0"/>
            </a:endParaRPr>
          </a:p>
        </p:txBody>
      </p:sp>
    </p:spTree>
    <p:extLst>
      <p:ext uri="{BB962C8B-B14F-4D97-AF65-F5344CB8AC3E}">
        <p14:creationId xmlns:p14="http://schemas.microsoft.com/office/powerpoint/2010/main" val="2225882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20435-B43C-1CA7-F02A-2569FC6D05B8}"/>
              </a:ext>
            </a:extLst>
          </p:cNvPr>
          <p:cNvSpPr>
            <a:spLocks noGrp="1"/>
          </p:cNvSpPr>
          <p:nvPr>
            <p:ph type="title"/>
          </p:nvPr>
        </p:nvSpPr>
        <p:spPr/>
        <p:txBody>
          <a:bodyPr/>
          <a:lstStyle/>
          <a:p>
            <a:r>
              <a:rPr lang="en-GB" dirty="0"/>
              <a:t>Hydrogen bonding</a:t>
            </a:r>
          </a:p>
        </p:txBody>
      </p:sp>
      <p:sp>
        <p:nvSpPr>
          <p:cNvPr id="3" name="Content Placeholder 2">
            <a:extLst>
              <a:ext uri="{FF2B5EF4-FFF2-40B4-BE49-F238E27FC236}">
                <a16:creationId xmlns:a16="http://schemas.microsoft.com/office/drawing/2014/main" id="{BD2888EB-3E01-CD42-F91D-C57DE51051C1}"/>
              </a:ext>
            </a:extLst>
          </p:cNvPr>
          <p:cNvSpPr>
            <a:spLocks noGrp="1"/>
          </p:cNvSpPr>
          <p:nvPr>
            <p:ph idx="1"/>
          </p:nvPr>
        </p:nvSpPr>
        <p:spPr>
          <a:xfrm>
            <a:off x="0" y="1295400"/>
            <a:ext cx="9144000" cy="5445968"/>
          </a:xfrm>
        </p:spPr>
        <p:txBody>
          <a:bodyPr/>
          <a:lstStyle/>
          <a:p>
            <a:r>
              <a:rPr lang="en-GB" dirty="0"/>
              <a:t>A common type of interaction</a:t>
            </a:r>
          </a:p>
          <a:p>
            <a:r>
              <a:rPr lang="en-GB" dirty="0"/>
              <a:t>Estimation of the energetic contribution from hydrogen bonds is sometimes problematic, since in aqueous solution formation of a hydrogen bond requires the </a:t>
            </a:r>
            <a:r>
              <a:rPr lang="en-GB" dirty="0" err="1"/>
              <a:t>desolvation</a:t>
            </a:r>
            <a:r>
              <a:rPr lang="en-GB" dirty="0"/>
              <a:t> of both donor and acceptor. </a:t>
            </a:r>
          </a:p>
          <a:p>
            <a:r>
              <a:rPr lang="en-GB" dirty="0"/>
              <a:t>As a rule of thumb, H-bonds deep within protein or in hydrophobic regions are usually stronger.</a:t>
            </a:r>
          </a:p>
          <a:p>
            <a:r>
              <a:rPr lang="en-GB" dirty="0"/>
              <a:t>H-bonds close to surface may have little impact since need to compete with solvent.</a:t>
            </a:r>
          </a:p>
          <a:p>
            <a:endParaRPr lang="en-GB" dirty="0"/>
          </a:p>
        </p:txBody>
      </p:sp>
    </p:spTree>
    <p:extLst>
      <p:ext uri="{BB962C8B-B14F-4D97-AF65-F5344CB8AC3E}">
        <p14:creationId xmlns:p14="http://schemas.microsoft.com/office/powerpoint/2010/main" val="25921549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C1C51-1DA3-C3AD-7719-3020030A54E8}"/>
              </a:ext>
            </a:extLst>
          </p:cNvPr>
          <p:cNvSpPr>
            <a:spLocks noGrp="1"/>
          </p:cNvSpPr>
          <p:nvPr>
            <p:ph type="title"/>
          </p:nvPr>
        </p:nvSpPr>
        <p:spPr/>
        <p:txBody>
          <a:bodyPr/>
          <a:lstStyle/>
          <a:p>
            <a:r>
              <a:rPr lang="en-GB" dirty="0"/>
              <a:t>Intermolecular hydrogen bonds</a:t>
            </a:r>
          </a:p>
        </p:txBody>
      </p:sp>
      <p:sp>
        <p:nvSpPr>
          <p:cNvPr id="3" name="Content Placeholder 2">
            <a:extLst>
              <a:ext uri="{FF2B5EF4-FFF2-40B4-BE49-F238E27FC236}">
                <a16:creationId xmlns:a16="http://schemas.microsoft.com/office/drawing/2014/main" id="{FD6F272F-D947-F731-5459-9D9279B9945A}"/>
              </a:ext>
            </a:extLst>
          </p:cNvPr>
          <p:cNvSpPr>
            <a:spLocks noGrp="1"/>
          </p:cNvSpPr>
          <p:nvPr>
            <p:ph idx="1"/>
          </p:nvPr>
        </p:nvSpPr>
        <p:spPr/>
        <p:txBody>
          <a:bodyPr/>
          <a:lstStyle/>
          <a:p>
            <a:r>
              <a:rPr lang="en-GB" dirty="0"/>
              <a:t>Intermolecular hydrogen bonding between drug molecules and biological receptors can be an important interaction for driving potent binding or selectivity. However, introduction of hydrogen bonding motifs into drug molecules can potentially have a deleterious effect on membrane penetration, presumably due to a high water de-solvation penalty. This can have an impact on absorption, cell penetration and brain penetration.</a:t>
            </a:r>
          </a:p>
        </p:txBody>
      </p:sp>
    </p:spTree>
    <p:extLst>
      <p:ext uri="{BB962C8B-B14F-4D97-AF65-F5344CB8AC3E}">
        <p14:creationId xmlns:p14="http://schemas.microsoft.com/office/powerpoint/2010/main" val="12334619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954E5-1773-665F-4046-0E45170EB889}"/>
              </a:ext>
            </a:extLst>
          </p:cNvPr>
          <p:cNvSpPr>
            <a:spLocks noGrp="1"/>
          </p:cNvSpPr>
          <p:nvPr>
            <p:ph type="title"/>
          </p:nvPr>
        </p:nvSpPr>
        <p:spPr/>
        <p:txBody>
          <a:bodyPr/>
          <a:lstStyle/>
          <a:p>
            <a:r>
              <a:rPr lang="en-GB" dirty="0"/>
              <a:t>Intermolecular H-bonds</a:t>
            </a:r>
          </a:p>
        </p:txBody>
      </p:sp>
      <p:pic>
        <p:nvPicPr>
          <p:cNvPr id="5" name="Content Placeholder 4" descr="A computer generated image of a molecule&#10;&#10;Description automatically generated">
            <a:extLst>
              <a:ext uri="{FF2B5EF4-FFF2-40B4-BE49-F238E27FC236}">
                <a16:creationId xmlns:a16="http://schemas.microsoft.com/office/drawing/2014/main" id="{D3FAEA98-A1B2-29AA-3D03-3998E75ED9E2}"/>
              </a:ext>
            </a:extLst>
          </p:cNvPr>
          <p:cNvPicPr>
            <a:picLocks noGrp="1" noChangeAspect="1"/>
          </p:cNvPicPr>
          <p:nvPr>
            <p:ph idx="1"/>
          </p:nvPr>
        </p:nvPicPr>
        <p:blipFill>
          <a:blip r:embed="rId2"/>
          <a:stretch>
            <a:fillRect/>
          </a:stretch>
        </p:blipFill>
        <p:spPr>
          <a:xfrm>
            <a:off x="179512" y="1268760"/>
            <a:ext cx="5223321" cy="4176464"/>
          </a:xfrm>
        </p:spPr>
      </p:pic>
      <p:pic>
        <p:nvPicPr>
          <p:cNvPr id="7" name="Picture 6" descr="A screenshot of a computer&#10;&#10;Description automatically generated">
            <a:extLst>
              <a:ext uri="{FF2B5EF4-FFF2-40B4-BE49-F238E27FC236}">
                <a16:creationId xmlns:a16="http://schemas.microsoft.com/office/drawing/2014/main" id="{01F172F0-C404-D8DD-3CD5-5A420573D41C}"/>
              </a:ext>
            </a:extLst>
          </p:cNvPr>
          <p:cNvPicPr>
            <a:picLocks noChangeAspect="1"/>
          </p:cNvPicPr>
          <p:nvPr/>
        </p:nvPicPr>
        <p:blipFill>
          <a:blip r:embed="rId3"/>
          <a:stretch>
            <a:fillRect/>
          </a:stretch>
        </p:blipFill>
        <p:spPr>
          <a:xfrm>
            <a:off x="5482564" y="1268760"/>
            <a:ext cx="3610246" cy="3888432"/>
          </a:xfrm>
          <a:prstGeom prst="rect">
            <a:avLst/>
          </a:prstGeom>
        </p:spPr>
      </p:pic>
      <p:sp>
        <p:nvSpPr>
          <p:cNvPr id="8" name="TextBox 7">
            <a:extLst>
              <a:ext uri="{FF2B5EF4-FFF2-40B4-BE49-F238E27FC236}">
                <a16:creationId xmlns:a16="http://schemas.microsoft.com/office/drawing/2014/main" id="{C1A841AC-E07D-84EC-A3DF-B5D59B010FCC}"/>
              </a:ext>
            </a:extLst>
          </p:cNvPr>
          <p:cNvSpPr txBox="1"/>
          <p:nvPr/>
        </p:nvSpPr>
        <p:spPr>
          <a:xfrm>
            <a:off x="179512" y="5661248"/>
            <a:ext cx="5287025" cy="830997"/>
          </a:xfrm>
          <a:prstGeom prst="rect">
            <a:avLst/>
          </a:prstGeom>
          <a:noFill/>
        </p:spPr>
        <p:txBody>
          <a:bodyPr wrap="none" rtlCol="0">
            <a:spAutoFit/>
          </a:bodyPr>
          <a:lstStyle/>
          <a:p>
            <a:pPr algn="l"/>
            <a:r>
              <a:rPr lang="en-GB" b="0" dirty="0"/>
              <a:t>Glutamate dehydrogenase PDB 1bgv</a:t>
            </a:r>
          </a:p>
          <a:p>
            <a:pPr algn="l"/>
            <a:endParaRPr lang="en-GB" b="0" dirty="0"/>
          </a:p>
        </p:txBody>
      </p:sp>
    </p:spTree>
    <p:extLst>
      <p:ext uri="{BB962C8B-B14F-4D97-AF65-F5344CB8AC3E}">
        <p14:creationId xmlns:p14="http://schemas.microsoft.com/office/powerpoint/2010/main" val="18937216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625CC-2181-4F33-7111-32E240A82581}"/>
              </a:ext>
            </a:extLst>
          </p:cNvPr>
          <p:cNvSpPr>
            <a:spLocks noGrp="1"/>
          </p:cNvSpPr>
          <p:nvPr>
            <p:ph type="title"/>
          </p:nvPr>
        </p:nvSpPr>
        <p:spPr/>
        <p:txBody>
          <a:bodyPr/>
          <a:lstStyle/>
          <a:p>
            <a:r>
              <a:rPr lang="en-GB" dirty="0"/>
              <a:t>COVID Main Protease</a:t>
            </a:r>
          </a:p>
        </p:txBody>
      </p:sp>
      <p:pic>
        <p:nvPicPr>
          <p:cNvPr id="5" name="Content Placeholder 4">
            <a:extLst>
              <a:ext uri="{FF2B5EF4-FFF2-40B4-BE49-F238E27FC236}">
                <a16:creationId xmlns:a16="http://schemas.microsoft.com/office/drawing/2014/main" id="{991430C7-4F81-9B6B-C108-461A5466E881}"/>
              </a:ext>
            </a:extLst>
          </p:cNvPr>
          <p:cNvPicPr>
            <a:picLocks noGrp="1" noChangeAspect="1"/>
          </p:cNvPicPr>
          <p:nvPr>
            <p:ph idx="1"/>
          </p:nvPr>
        </p:nvPicPr>
        <p:blipFill>
          <a:blip r:embed="rId2"/>
          <a:stretch>
            <a:fillRect/>
          </a:stretch>
        </p:blipFill>
        <p:spPr>
          <a:xfrm>
            <a:off x="261777" y="1295400"/>
            <a:ext cx="8620445" cy="5105400"/>
          </a:xfrm>
        </p:spPr>
      </p:pic>
    </p:spTree>
    <p:extLst>
      <p:ext uri="{BB962C8B-B14F-4D97-AF65-F5344CB8AC3E}">
        <p14:creationId xmlns:p14="http://schemas.microsoft.com/office/powerpoint/2010/main" val="238641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480E1-0AB2-C7B0-BC02-E89C4C89B847}"/>
              </a:ext>
            </a:extLst>
          </p:cNvPr>
          <p:cNvSpPr>
            <a:spLocks noGrp="1"/>
          </p:cNvSpPr>
          <p:nvPr>
            <p:ph type="title"/>
          </p:nvPr>
        </p:nvSpPr>
        <p:spPr/>
        <p:txBody>
          <a:bodyPr/>
          <a:lstStyle/>
          <a:p>
            <a:r>
              <a:rPr lang="en-GB" dirty="0"/>
              <a:t>Schematic</a:t>
            </a:r>
          </a:p>
        </p:txBody>
      </p:sp>
      <p:pic>
        <p:nvPicPr>
          <p:cNvPr id="5" name="Content Placeholder 4" descr="A screenshot of a computer&#10;&#10;Description automatically generated">
            <a:extLst>
              <a:ext uri="{FF2B5EF4-FFF2-40B4-BE49-F238E27FC236}">
                <a16:creationId xmlns:a16="http://schemas.microsoft.com/office/drawing/2014/main" id="{8F6A61BB-8FA8-C896-5F97-F10CDF5B569E}"/>
              </a:ext>
            </a:extLst>
          </p:cNvPr>
          <p:cNvPicPr>
            <a:picLocks noGrp="1" noChangeAspect="1"/>
          </p:cNvPicPr>
          <p:nvPr>
            <p:ph idx="1"/>
          </p:nvPr>
        </p:nvPicPr>
        <p:blipFill>
          <a:blip r:embed="rId2"/>
          <a:stretch>
            <a:fillRect/>
          </a:stretch>
        </p:blipFill>
        <p:spPr>
          <a:xfrm>
            <a:off x="2286352" y="1295400"/>
            <a:ext cx="4571296" cy="5105400"/>
          </a:xfrm>
        </p:spPr>
      </p:pic>
    </p:spTree>
    <p:extLst>
      <p:ext uri="{BB962C8B-B14F-4D97-AF65-F5344CB8AC3E}">
        <p14:creationId xmlns:p14="http://schemas.microsoft.com/office/powerpoint/2010/main" val="17302337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37F6-8EFA-3E67-9D8C-C223BF0290DB}"/>
              </a:ext>
            </a:extLst>
          </p:cNvPr>
          <p:cNvSpPr>
            <a:spLocks noGrp="1"/>
          </p:cNvSpPr>
          <p:nvPr>
            <p:ph type="title"/>
          </p:nvPr>
        </p:nvSpPr>
        <p:spPr/>
        <p:txBody>
          <a:bodyPr/>
          <a:lstStyle/>
          <a:p>
            <a:r>
              <a:rPr lang="en-GB" dirty="0"/>
              <a:t>Intramolecular hydrogen bonds</a:t>
            </a:r>
          </a:p>
        </p:txBody>
      </p:sp>
      <p:sp>
        <p:nvSpPr>
          <p:cNvPr id="3" name="Content Placeholder 2">
            <a:extLst>
              <a:ext uri="{FF2B5EF4-FFF2-40B4-BE49-F238E27FC236}">
                <a16:creationId xmlns:a16="http://schemas.microsoft.com/office/drawing/2014/main" id="{958610CB-8283-04F2-0CD7-5F5B398746B3}"/>
              </a:ext>
            </a:extLst>
          </p:cNvPr>
          <p:cNvSpPr>
            <a:spLocks noGrp="1"/>
          </p:cNvSpPr>
          <p:nvPr>
            <p:ph idx="1"/>
          </p:nvPr>
        </p:nvSpPr>
        <p:spPr/>
        <p:txBody>
          <a:bodyPr/>
          <a:lstStyle/>
          <a:p>
            <a:r>
              <a:rPr lang="en-GB" sz="2800" dirty="0"/>
              <a:t>Intramolecular hydrogen bonding can be important for stabilizing a particular ligand conformation, Stahl et al (J. Med. Chem. 2010, 53, 2601–2611), have completed an extensive search of the CSD and shown the highest frequency of intramolecular hydrogen bonds have planar, six-membered rings stabilized by conjugation with a </a:t>
            </a:r>
            <a:r>
              <a:rPr lang="el-GR" sz="2800" dirty="0"/>
              <a:t>π-</a:t>
            </a:r>
            <a:r>
              <a:rPr lang="en-GB" sz="2800" dirty="0"/>
              <a:t>system. </a:t>
            </a:r>
          </a:p>
        </p:txBody>
      </p:sp>
      <p:pic>
        <p:nvPicPr>
          <p:cNvPr id="4" name="Picture 3">
            <a:extLst>
              <a:ext uri="{FF2B5EF4-FFF2-40B4-BE49-F238E27FC236}">
                <a16:creationId xmlns:a16="http://schemas.microsoft.com/office/drawing/2014/main" id="{F862CD64-01C0-6D51-F702-48B927D2F695}"/>
              </a:ext>
            </a:extLst>
          </p:cNvPr>
          <p:cNvPicPr>
            <a:picLocks noChangeAspect="1"/>
          </p:cNvPicPr>
          <p:nvPr/>
        </p:nvPicPr>
        <p:blipFill>
          <a:blip r:embed="rId2"/>
          <a:stretch>
            <a:fillRect/>
          </a:stretch>
        </p:blipFill>
        <p:spPr>
          <a:xfrm>
            <a:off x="2267744" y="4419600"/>
            <a:ext cx="4419600" cy="2133600"/>
          </a:xfrm>
          <a:prstGeom prst="rect">
            <a:avLst/>
          </a:prstGeom>
        </p:spPr>
      </p:pic>
    </p:spTree>
    <p:extLst>
      <p:ext uri="{BB962C8B-B14F-4D97-AF65-F5344CB8AC3E}">
        <p14:creationId xmlns:p14="http://schemas.microsoft.com/office/powerpoint/2010/main" val="633097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99C19-B83C-FCDE-3155-8C39920C7978}"/>
              </a:ext>
            </a:extLst>
          </p:cNvPr>
          <p:cNvSpPr>
            <a:spLocks noGrp="1"/>
          </p:cNvSpPr>
          <p:nvPr>
            <p:ph type="title"/>
          </p:nvPr>
        </p:nvSpPr>
        <p:spPr/>
        <p:txBody>
          <a:bodyPr/>
          <a:lstStyle/>
          <a:p>
            <a:r>
              <a:rPr lang="en-GB" dirty="0"/>
              <a:t>Replacing intramolecular H-bond</a:t>
            </a:r>
          </a:p>
        </p:txBody>
      </p:sp>
      <p:pic>
        <p:nvPicPr>
          <p:cNvPr id="7" name="Content Placeholder 6">
            <a:extLst>
              <a:ext uri="{FF2B5EF4-FFF2-40B4-BE49-F238E27FC236}">
                <a16:creationId xmlns:a16="http://schemas.microsoft.com/office/drawing/2014/main" id="{4467EEE9-76E6-81DF-E753-BA574BAF3FB6}"/>
              </a:ext>
            </a:extLst>
          </p:cNvPr>
          <p:cNvPicPr>
            <a:picLocks noGrp="1" noChangeAspect="1"/>
          </p:cNvPicPr>
          <p:nvPr>
            <p:ph idx="1"/>
          </p:nvPr>
        </p:nvPicPr>
        <p:blipFill>
          <a:blip r:embed="rId2"/>
          <a:stretch>
            <a:fillRect/>
          </a:stretch>
        </p:blipFill>
        <p:spPr>
          <a:xfrm>
            <a:off x="1619250" y="2971800"/>
            <a:ext cx="5905500" cy="1752600"/>
          </a:xfrm>
          <a:prstGeom prst="rect">
            <a:avLst/>
          </a:prstGeom>
        </p:spPr>
      </p:pic>
    </p:spTree>
    <p:extLst>
      <p:ext uri="{BB962C8B-B14F-4D97-AF65-F5344CB8AC3E}">
        <p14:creationId xmlns:p14="http://schemas.microsoft.com/office/powerpoint/2010/main" val="19595791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42A46-EDDD-ADF5-4F67-0863BE47A395}"/>
              </a:ext>
            </a:extLst>
          </p:cNvPr>
          <p:cNvSpPr>
            <a:spLocks noGrp="1"/>
          </p:cNvSpPr>
          <p:nvPr>
            <p:ph type="title"/>
          </p:nvPr>
        </p:nvSpPr>
        <p:spPr/>
        <p:txBody>
          <a:bodyPr/>
          <a:lstStyle/>
          <a:p>
            <a:r>
              <a:rPr lang="en-GB" dirty="0"/>
              <a:t>Aryl-Aryl Interactions</a:t>
            </a:r>
          </a:p>
        </p:txBody>
      </p:sp>
      <p:sp>
        <p:nvSpPr>
          <p:cNvPr id="3" name="Content Placeholder 2">
            <a:extLst>
              <a:ext uri="{FF2B5EF4-FFF2-40B4-BE49-F238E27FC236}">
                <a16:creationId xmlns:a16="http://schemas.microsoft.com/office/drawing/2014/main" id="{8B2B8151-AB74-CA88-FE30-E66DA3DC69CA}"/>
              </a:ext>
            </a:extLst>
          </p:cNvPr>
          <p:cNvSpPr>
            <a:spLocks noGrp="1"/>
          </p:cNvSpPr>
          <p:nvPr>
            <p:ph idx="1"/>
          </p:nvPr>
        </p:nvSpPr>
        <p:spPr/>
        <p:txBody>
          <a:bodyPr/>
          <a:lstStyle/>
          <a:p>
            <a:r>
              <a:rPr lang="en-GB" sz="2400" dirty="0"/>
              <a:t>Interactions between aromatics rings are well documented, 60% of the aromatic residues are involved in aryl-aryl interactions. </a:t>
            </a:r>
          </a:p>
          <a:p>
            <a:r>
              <a:rPr lang="en-GB" sz="2400" dirty="0"/>
              <a:t>The T-shaped edge-to-face and the parallel-displaced stacking arrangement predominate.</a:t>
            </a:r>
          </a:p>
        </p:txBody>
      </p:sp>
      <p:pic>
        <p:nvPicPr>
          <p:cNvPr id="4" name="Picture 3">
            <a:extLst>
              <a:ext uri="{FF2B5EF4-FFF2-40B4-BE49-F238E27FC236}">
                <a16:creationId xmlns:a16="http://schemas.microsoft.com/office/drawing/2014/main" id="{C52DF518-A7A3-5BEE-F0CA-0CEA1EA64888}"/>
              </a:ext>
            </a:extLst>
          </p:cNvPr>
          <p:cNvPicPr>
            <a:picLocks noChangeAspect="1"/>
          </p:cNvPicPr>
          <p:nvPr/>
        </p:nvPicPr>
        <p:blipFill>
          <a:blip r:embed="rId2"/>
          <a:stretch>
            <a:fillRect/>
          </a:stretch>
        </p:blipFill>
        <p:spPr>
          <a:xfrm>
            <a:off x="1475656" y="3304828"/>
            <a:ext cx="5786090" cy="3553172"/>
          </a:xfrm>
          <a:prstGeom prst="rect">
            <a:avLst/>
          </a:prstGeom>
        </p:spPr>
      </p:pic>
    </p:spTree>
    <p:extLst>
      <p:ext uri="{BB962C8B-B14F-4D97-AF65-F5344CB8AC3E}">
        <p14:creationId xmlns:p14="http://schemas.microsoft.com/office/powerpoint/2010/main" val="24179008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63F388-A757-2E45-BCEF-EEC238F3FEE6}"/>
              </a:ext>
            </a:extLst>
          </p:cNvPr>
          <p:cNvSpPr>
            <a:spLocks noGrp="1"/>
          </p:cNvSpPr>
          <p:nvPr>
            <p:ph type="title"/>
          </p:nvPr>
        </p:nvSpPr>
        <p:spPr/>
        <p:txBody>
          <a:bodyPr/>
          <a:lstStyle/>
          <a:p>
            <a:r>
              <a:rPr lang="en-US" dirty="0"/>
              <a:t>Molecular interactions</a:t>
            </a:r>
          </a:p>
        </p:txBody>
      </p:sp>
      <p:sp>
        <p:nvSpPr>
          <p:cNvPr id="3" name="Content Placeholder 2">
            <a:extLst>
              <a:ext uri="{FF2B5EF4-FFF2-40B4-BE49-F238E27FC236}">
                <a16:creationId xmlns:a16="http://schemas.microsoft.com/office/drawing/2014/main" id="{580A060E-FEA1-0449-8268-9AB851B333C7}"/>
              </a:ext>
            </a:extLst>
          </p:cNvPr>
          <p:cNvSpPr>
            <a:spLocks noGrp="1"/>
          </p:cNvSpPr>
          <p:nvPr>
            <p:ph idx="1"/>
          </p:nvPr>
        </p:nvSpPr>
        <p:spPr>
          <a:xfrm>
            <a:off x="0" y="1295400"/>
            <a:ext cx="4211960" cy="5105400"/>
          </a:xfrm>
        </p:spPr>
        <p:txBody>
          <a:bodyPr/>
          <a:lstStyle/>
          <a:p>
            <a:r>
              <a:rPr lang="en-US" dirty="0"/>
              <a:t>Many different types of interactions are important for ligand binding.</a:t>
            </a:r>
          </a:p>
          <a:p>
            <a:r>
              <a:rPr lang="en-US" dirty="0"/>
              <a:t>A systematic analysis of atomic protein–ligand interactions in the PDB</a:t>
            </a:r>
          </a:p>
          <a:p>
            <a:endParaRPr lang="en-US" dirty="0"/>
          </a:p>
        </p:txBody>
      </p:sp>
      <p:pic>
        <p:nvPicPr>
          <p:cNvPr id="4" name="Picture 3">
            <a:extLst>
              <a:ext uri="{FF2B5EF4-FFF2-40B4-BE49-F238E27FC236}">
                <a16:creationId xmlns:a16="http://schemas.microsoft.com/office/drawing/2014/main" id="{661B6034-EBC8-9E42-B36C-0C99213EC458}"/>
              </a:ext>
            </a:extLst>
          </p:cNvPr>
          <p:cNvPicPr>
            <a:picLocks noChangeAspect="1"/>
          </p:cNvPicPr>
          <p:nvPr/>
        </p:nvPicPr>
        <p:blipFill>
          <a:blip r:embed="rId2"/>
          <a:stretch>
            <a:fillRect/>
          </a:stretch>
        </p:blipFill>
        <p:spPr>
          <a:xfrm>
            <a:off x="4081089" y="1340768"/>
            <a:ext cx="5031698" cy="4752528"/>
          </a:xfrm>
          <a:prstGeom prst="rect">
            <a:avLst/>
          </a:prstGeom>
        </p:spPr>
      </p:pic>
      <p:sp>
        <p:nvSpPr>
          <p:cNvPr id="5" name="TextBox 4">
            <a:extLst>
              <a:ext uri="{FF2B5EF4-FFF2-40B4-BE49-F238E27FC236}">
                <a16:creationId xmlns:a16="http://schemas.microsoft.com/office/drawing/2014/main" id="{3485C387-F689-B94B-B3C2-5DFE5675E383}"/>
              </a:ext>
            </a:extLst>
          </p:cNvPr>
          <p:cNvSpPr txBox="1"/>
          <p:nvPr/>
        </p:nvSpPr>
        <p:spPr>
          <a:xfrm>
            <a:off x="107504" y="6497540"/>
            <a:ext cx="6445995" cy="338554"/>
          </a:xfrm>
          <a:prstGeom prst="rect">
            <a:avLst/>
          </a:prstGeom>
          <a:noFill/>
        </p:spPr>
        <p:txBody>
          <a:bodyPr wrap="none" rtlCol="0">
            <a:spAutoFit/>
          </a:bodyPr>
          <a:lstStyle/>
          <a:p>
            <a:r>
              <a:rPr lang="en-US" sz="1600" b="0" dirty="0"/>
              <a:t>https://</a:t>
            </a:r>
            <a:r>
              <a:rPr lang="en-US" sz="1600" b="0" dirty="0" err="1"/>
              <a:t>pubs.rsc.org</a:t>
            </a:r>
            <a:r>
              <a:rPr lang="en-US" sz="1600" b="0" dirty="0"/>
              <a:t>/</a:t>
            </a:r>
            <a:r>
              <a:rPr lang="en-US" sz="1600" b="0" dirty="0" err="1"/>
              <a:t>en</a:t>
            </a:r>
            <a:r>
              <a:rPr lang="en-US" sz="1600" b="0" dirty="0"/>
              <a:t>/content/</a:t>
            </a:r>
            <a:r>
              <a:rPr lang="en-US" sz="1600" b="0" dirty="0" err="1"/>
              <a:t>articlelanding</a:t>
            </a:r>
            <a:r>
              <a:rPr lang="en-US" sz="1600" b="0" dirty="0"/>
              <a:t>/2017/MD/C7MD00381A</a:t>
            </a:r>
          </a:p>
        </p:txBody>
      </p:sp>
    </p:spTree>
    <p:extLst>
      <p:ext uri="{BB962C8B-B14F-4D97-AF65-F5344CB8AC3E}">
        <p14:creationId xmlns:p14="http://schemas.microsoft.com/office/powerpoint/2010/main" val="18559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C5D27-0170-F143-905D-B8B0A0E12762}"/>
              </a:ext>
            </a:extLst>
          </p:cNvPr>
          <p:cNvSpPr>
            <a:spLocks noGrp="1"/>
          </p:cNvSpPr>
          <p:nvPr>
            <p:ph type="title"/>
          </p:nvPr>
        </p:nvSpPr>
        <p:spPr/>
        <p:txBody>
          <a:bodyPr/>
          <a:lstStyle/>
          <a:p>
            <a:r>
              <a:rPr lang="en-GB" dirty="0"/>
              <a:t>Aryl O-H or N-H Aryl interactions</a:t>
            </a:r>
          </a:p>
        </p:txBody>
      </p:sp>
      <p:sp>
        <p:nvSpPr>
          <p:cNvPr id="3" name="Content Placeholder 2">
            <a:extLst>
              <a:ext uri="{FF2B5EF4-FFF2-40B4-BE49-F238E27FC236}">
                <a16:creationId xmlns:a16="http://schemas.microsoft.com/office/drawing/2014/main" id="{69DEEE9F-3403-68F5-7BE1-82A14E54E04F}"/>
              </a:ext>
            </a:extLst>
          </p:cNvPr>
          <p:cNvSpPr>
            <a:spLocks noGrp="1"/>
          </p:cNvSpPr>
          <p:nvPr>
            <p:ph idx="1"/>
          </p:nvPr>
        </p:nvSpPr>
        <p:spPr/>
        <p:txBody>
          <a:bodyPr/>
          <a:lstStyle/>
          <a:p>
            <a:r>
              <a:rPr lang="en-GB" sz="2800" b="1" i="0" u="none" strike="noStrike" dirty="0">
                <a:solidFill>
                  <a:srgbClr val="4E4E4E"/>
                </a:solidFill>
                <a:effectLst/>
                <a:latin typeface="Helvetica Neue Light" panose="02000403000000020004" pitchFamily="2" charset="0"/>
              </a:rPr>
              <a:t>An asparagine amide proton pointing directly at a phenyl ring in a hydrogen bond was described by Perutz , J Amer Chem Soc, 1986, 108, 1064, amides, alcohols, and amines have since been seen binding in a similar manner and the interaction is thought to be worth -2 kcal/mol.</a:t>
            </a:r>
            <a:endParaRPr lang="en-GB" sz="2800" dirty="0"/>
          </a:p>
        </p:txBody>
      </p:sp>
      <p:pic>
        <p:nvPicPr>
          <p:cNvPr id="4" name="Picture 3">
            <a:extLst>
              <a:ext uri="{FF2B5EF4-FFF2-40B4-BE49-F238E27FC236}">
                <a16:creationId xmlns:a16="http://schemas.microsoft.com/office/drawing/2014/main" id="{BCFFA934-B1FC-22E1-3FEA-112F69C31020}"/>
              </a:ext>
            </a:extLst>
          </p:cNvPr>
          <p:cNvPicPr>
            <a:picLocks noChangeAspect="1"/>
          </p:cNvPicPr>
          <p:nvPr/>
        </p:nvPicPr>
        <p:blipFill>
          <a:blip r:embed="rId2"/>
          <a:stretch>
            <a:fillRect/>
          </a:stretch>
        </p:blipFill>
        <p:spPr>
          <a:xfrm>
            <a:off x="4588430" y="3645024"/>
            <a:ext cx="3617944" cy="2976465"/>
          </a:xfrm>
          <a:prstGeom prst="rect">
            <a:avLst/>
          </a:prstGeom>
        </p:spPr>
      </p:pic>
    </p:spTree>
    <p:extLst>
      <p:ext uri="{BB962C8B-B14F-4D97-AF65-F5344CB8AC3E}">
        <p14:creationId xmlns:p14="http://schemas.microsoft.com/office/powerpoint/2010/main" val="2884057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8143E-8C13-BB53-1947-F0706E10ED63}"/>
              </a:ext>
            </a:extLst>
          </p:cNvPr>
          <p:cNvSpPr>
            <a:spLocks noGrp="1"/>
          </p:cNvSpPr>
          <p:nvPr>
            <p:ph type="title"/>
          </p:nvPr>
        </p:nvSpPr>
        <p:spPr/>
        <p:txBody>
          <a:bodyPr/>
          <a:lstStyle/>
          <a:p>
            <a:r>
              <a:rPr lang="en-GB" dirty="0"/>
              <a:t>PDB: 3I1Y</a:t>
            </a:r>
          </a:p>
        </p:txBody>
      </p:sp>
      <p:pic>
        <p:nvPicPr>
          <p:cNvPr id="4" name="Content Placeholder 3">
            <a:extLst>
              <a:ext uri="{FF2B5EF4-FFF2-40B4-BE49-F238E27FC236}">
                <a16:creationId xmlns:a16="http://schemas.microsoft.com/office/drawing/2014/main" id="{31F276D5-8DE0-811E-F37F-771EDA67B60C}"/>
              </a:ext>
            </a:extLst>
          </p:cNvPr>
          <p:cNvPicPr>
            <a:picLocks noGrp="1" noChangeAspect="1"/>
          </p:cNvPicPr>
          <p:nvPr>
            <p:ph idx="1"/>
          </p:nvPr>
        </p:nvPicPr>
        <p:blipFill>
          <a:blip r:embed="rId2"/>
          <a:stretch>
            <a:fillRect/>
          </a:stretch>
        </p:blipFill>
        <p:spPr>
          <a:xfrm>
            <a:off x="1077395" y="1295400"/>
            <a:ext cx="6989210" cy="5105400"/>
          </a:xfrm>
        </p:spPr>
      </p:pic>
    </p:spTree>
    <p:extLst>
      <p:ext uri="{BB962C8B-B14F-4D97-AF65-F5344CB8AC3E}">
        <p14:creationId xmlns:p14="http://schemas.microsoft.com/office/powerpoint/2010/main" val="3834649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86D5E1-998A-CA41-95B8-DF6DC1FD4FD5}"/>
              </a:ext>
            </a:extLst>
          </p:cNvPr>
          <p:cNvSpPr>
            <a:spLocks noGrp="1"/>
          </p:cNvSpPr>
          <p:nvPr>
            <p:ph type="title"/>
          </p:nvPr>
        </p:nvSpPr>
        <p:spPr/>
        <p:txBody>
          <a:bodyPr/>
          <a:lstStyle/>
          <a:p>
            <a:r>
              <a:rPr lang="en-US" dirty="0" err="1"/>
              <a:t>Ionisation</a:t>
            </a:r>
            <a:endParaRPr lang="en-US" dirty="0"/>
          </a:p>
        </p:txBody>
      </p:sp>
      <p:sp>
        <p:nvSpPr>
          <p:cNvPr id="3" name="Content Placeholder 2">
            <a:extLst>
              <a:ext uri="{FF2B5EF4-FFF2-40B4-BE49-F238E27FC236}">
                <a16:creationId xmlns:a16="http://schemas.microsoft.com/office/drawing/2014/main" id="{B451FB44-FC89-AC48-B665-315CCB2BD350}"/>
              </a:ext>
            </a:extLst>
          </p:cNvPr>
          <p:cNvSpPr>
            <a:spLocks noGrp="1"/>
          </p:cNvSpPr>
          <p:nvPr>
            <p:ph idx="1"/>
          </p:nvPr>
        </p:nvSpPr>
        <p:spPr/>
        <p:txBody>
          <a:bodyPr/>
          <a:lstStyle/>
          <a:p>
            <a:r>
              <a:rPr lang="en-GB" dirty="0"/>
              <a:t>Whilst charged interactions (salt bridge) are not particularly common interaction, the ionized ligand can confer favourable pharmaceutical properties (solubility, crystallinity)</a:t>
            </a:r>
          </a:p>
          <a:p>
            <a:r>
              <a:rPr lang="en-GB" dirty="0"/>
              <a:t>Depending on the </a:t>
            </a:r>
            <a:r>
              <a:rPr lang="en-GB" dirty="0" err="1"/>
              <a:t>pKa</a:t>
            </a:r>
            <a:r>
              <a:rPr lang="en-GB" dirty="0"/>
              <a:t> of the ionizable group you may need to undertake docking of the neutral species and/or the ionized species.</a:t>
            </a:r>
          </a:p>
          <a:p>
            <a:r>
              <a:rPr lang="en-GB" dirty="0"/>
              <a:t>This could be acid, base and zwitterion.</a:t>
            </a:r>
          </a:p>
          <a:p>
            <a:endParaRPr lang="en-GB" dirty="0"/>
          </a:p>
        </p:txBody>
      </p:sp>
    </p:spTree>
    <p:extLst>
      <p:ext uri="{BB962C8B-B14F-4D97-AF65-F5344CB8AC3E}">
        <p14:creationId xmlns:p14="http://schemas.microsoft.com/office/powerpoint/2010/main" val="1724803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15669-50DA-FF4B-C549-9375CDB40B95}"/>
              </a:ext>
            </a:extLst>
          </p:cNvPr>
          <p:cNvSpPr>
            <a:spLocks noGrp="1"/>
          </p:cNvSpPr>
          <p:nvPr>
            <p:ph type="title"/>
          </p:nvPr>
        </p:nvSpPr>
        <p:spPr/>
        <p:txBody>
          <a:bodyPr/>
          <a:lstStyle/>
          <a:p>
            <a:r>
              <a:rPr lang="en-GB" dirty="0"/>
              <a:t>Solvation and Desolvation.</a:t>
            </a:r>
          </a:p>
        </p:txBody>
      </p:sp>
      <p:pic>
        <p:nvPicPr>
          <p:cNvPr id="4" name="Content Placeholder 3">
            <a:extLst>
              <a:ext uri="{FF2B5EF4-FFF2-40B4-BE49-F238E27FC236}">
                <a16:creationId xmlns:a16="http://schemas.microsoft.com/office/drawing/2014/main" id="{2F0BF027-89DE-C721-C750-6DE5E73C2E4C}"/>
              </a:ext>
            </a:extLst>
          </p:cNvPr>
          <p:cNvPicPr>
            <a:picLocks noGrp="1" noChangeAspect="1"/>
          </p:cNvPicPr>
          <p:nvPr>
            <p:ph idx="1"/>
          </p:nvPr>
        </p:nvPicPr>
        <p:blipFill>
          <a:blip r:embed="rId2"/>
          <a:stretch>
            <a:fillRect/>
          </a:stretch>
        </p:blipFill>
        <p:spPr>
          <a:xfrm>
            <a:off x="2120900" y="1308844"/>
            <a:ext cx="4902200" cy="3416300"/>
          </a:xfrm>
        </p:spPr>
      </p:pic>
      <p:sp>
        <p:nvSpPr>
          <p:cNvPr id="5" name="TextBox 4">
            <a:extLst>
              <a:ext uri="{FF2B5EF4-FFF2-40B4-BE49-F238E27FC236}">
                <a16:creationId xmlns:a16="http://schemas.microsoft.com/office/drawing/2014/main" id="{5504FF8E-3258-84C1-DDAA-93A6B474ECFD}"/>
              </a:ext>
            </a:extLst>
          </p:cNvPr>
          <p:cNvSpPr txBox="1"/>
          <p:nvPr/>
        </p:nvSpPr>
        <p:spPr>
          <a:xfrm>
            <a:off x="1644" y="4725144"/>
            <a:ext cx="9034852" cy="1631216"/>
          </a:xfrm>
          <a:prstGeom prst="rect">
            <a:avLst/>
          </a:prstGeom>
          <a:noFill/>
        </p:spPr>
        <p:txBody>
          <a:bodyPr wrap="square" rtlCol="0">
            <a:spAutoFit/>
          </a:bodyPr>
          <a:lstStyle/>
          <a:p>
            <a:pPr algn="l" fontAlgn="base">
              <a:spcBef>
                <a:spcPts val="1500"/>
              </a:spcBef>
              <a:spcAft>
                <a:spcPts val="1500"/>
              </a:spcAft>
            </a:pPr>
            <a:r>
              <a:rPr lang="en-GB" sz="2000" b="0" i="0" u="none" strike="noStrike" dirty="0">
                <a:solidFill>
                  <a:srgbClr val="4E4E4E"/>
                </a:solidFill>
                <a:effectLst/>
                <a:latin typeface="Helvetica" pitchFamily="2" charset="0"/>
              </a:rPr>
              <a:t>A Born-Haber cycle representing ligand binding is shown above. The 'intrinsic' free energy of binding between ligand L and protein P is represented by </a:t>
            </a:r>
            <a:r>
              <a:rPr lang="el-GR" sz="2000" b="0" i="0" u="none" strike="noStrike" dirty="0">
                <a:solidFill>
                  <a:srgbClr val="4E4E4E"/>
                </a:solidFill>
                <a:effectLst/>
                <a:latin typeface="Helvetica" pitchFamily="2" charset="0"/>
              </a:rPr>
              <a:t>Δ</a:t>
            </a:r>
            <a:r>
              <a:rPr lang="en-GB" sz="2000" b="0" i="0" u="none" strike="noStrike" dirty="0">
                <a:solidFill>
                  <a:srgbClr val="4E4E4E"/>
                </a:solidFill>
                <a:effectLst/>
                <a:latin typeface="Helvetica" pitchFamily="2" charset="0"/>
              </a:rPr>
              <a:t>G</a:t>
            </a:r>
            <a:r>
              <a:rPr lang="el-GR" sz="2000" b="0" i="0" u="none" strike="noStrike" baseline="-25000" dirty="0">
                <a:solidFill>
                  <a:srgbClr val="4E4E4E"/>
                </a:solidFill>
                <a:effectLst/>
                <a:latin typeface="Helvetica" pitchFamily="2" charset="0"/>
              </a:rPr>
              <a:t>ι</a:t>
            </a:r>
            <a:r>
              <a:rPr lang="el-GR" sz="2000" b="0" i="0" u="none" strike="noStrike" dirty="0">
                <a:solidFill>
                  <a:srgbClr val="4E4E4E"/>
                </a:solidFill>
                <a:effectLst/>
                <a:latin typeface="Helvetica" pitchFamily="2" charset="0"/>
              </a:rPr>
              <a:t> </a:t>
            </a:r>
            <a:r>
              <a:rPr lang="en-GB" sz="2000" b="0" i="0" u="none" strike="noStrike" dirty="0">
                <a:solidFill>
                  <a:srgbClr val="4E4E4E"/>
                </a:solidFill>
                <a:effectLst/>
                <a:latin typeface="Helvetica" pitchFamily="2" charset="0"/>
              </a:rPr>
              <a:t>whereas the experimentally observable free energy of binding is represented by </a:t>
            </a:r>
            <a:r>
              <a:rPr lang="el-GR" sz="2000" b="0" i="0" u="none" strike="noStrike" dirty="0">
                <a:solidFill>
                  <a:srgbClr val="4E4E4E"/>
                </a:solidFill>
                <a:effectLst/>
                <a:latin typeface="Helvetica" pitchFamily="2" charset="0"/>
              </a:rPr>
              <a:t>Δ</a:t>
            </a:r>
            <a:r>
              <a:rPr lang="en-GB" sz="2000" b="0" i="0" u="none" strike="noStrike" dirty="0" err="1">
                <a:solidFill>
                  <a:srgbClr val="4E4E4E"/>
                </a:solidFill>
                <a:effectLst/>
                <a:latin typeface="Helvetica" pitchFamily="2" charset="0"/>
              </a:rPr>
              <a:t>G</a:t>
            </a:r>
            <a:r>
              <a:rPr lang="en-GB" sz="2000" b="0" i="0" u="none" strike="noStrike" baseline="-25000" dirty="0" err="1">
                <a:solidFill>
                  <a:srgbClr val="4E4E4E"/>
                </a:solidFill>
                <a:effectLst/>
                <a:latin typeface="Helvetica" pitchFamily="2" charset="0"/>
              </a:rPr>
              <a:t>exp</a:t>
            </a:r>
            <a:r>
              <a:rPr lang="en-GB" sz="2000" b="0" i="0" u="none" strike="noStrike" dirty="0">
                <a:solidFill>
                  <a:srgbClr val="4E4E4E"/>
                </a:solidFill>
                <a:effectLst/>
                <a:latin typeface="Helvetica" pitchFamily="2" charset="0"/>
              </a:rPr>
              <a:t>. The terms </a:t>
            </a:r>
            <a:r>
              <a:rPr lang="el-GR" sz="2000" b="0" i="0" u="none" strike="noStrike" dirty="0">
                <a:solidFill>
                  <a:srgbClr val="4E4E4E"/>
                </a:solidFill>
                <a:effectLst/>
                <a:latin typeface="Helvetica" pitchFamily="2" charset="0"/>
              </a:rPr>
              <a:t>Δ</a:t>
            </a:r>
            <a:r>
              <a:rPr lang="en-GB" sz="2000" b="0" i="0" u="none" strike="noStrike" dirty="0" err="1">
                <a:solidFill>
                  <a:srgbClr val="4E4E4E"/>
                </a:solidFill>
                <a:effectLst/>
                <a:latin typeface="Helvetica" pitchFamily="2" charset="0"/>
              </a:rPr>
              <a:t>Gsf</a:t>
            </a:r>
            <a:r>
              <a:rPr lang="en-GB" sz="2000" b="0" i="0" u="none" strike="noStrike" dirty="0">
                <a:solidFill>
                  <a:srgbClr val="4E4E4E"/>
                </a:solidFill>
                <a:effectLst/>
                <a:latin typeface="Helvetica" pitchFamily="2" charset="0"/>
              </a:rPr>
              <a:t> and </a:t>
            </a:r>
            <a:r>
              <a:rPr lang="el-GR" sz="2000" b="0" i="0" u="none" strike="noStrike" dirty="0">
                <a:solidFill>
                  <a:srgbClr val="4E4E4E"/>
                </a:solidFill>
                <a:effectLst/>
                <a:latin typeface="Helvetica" pitchFamily="2" charset="0"/>
              </a:rPr>
              <a:t>Δ</a:t>
            </a:r>
            <a:r>
              <a:rPr lang="en-GB" sz="2000" b="0" i="0" u="none" strike="noStrike" dirty="0" err="1">
                <a:solidFill>
                  <a:srgbClr val="4E4E4E"/>
                </a:solidFill>
                <a:effectLst/>
                <a:latin typeface="Helvetica" pitchFamily="2" charset="0"/>
              </a:rPr>
              <a:t>Gsb</a:t>
            </a:r>
            <a:r>
              <a:rPr lang="en-GB" sz="2000" b="0" i="0" u="none" strike="noStrike" dirty="0">
                <a:solidFill>
                  <a:srgbClr val="4E4E4E"/>
                </a:solidFill>
                <a:effectLst/>
                <a:latin typeface="Helvetica" pitchFamily="2" charset="0"/>
              </a:rPr>
              <a:t> represent the free energy of solvation of the individual ligand and protein and the Ligand-Protein complex.</a:t>
            </a:r>
          </a:p>
        </p:txBody>
      </p:sp>
    </p:spTree>
    <p:extLst>
      <p:ext uri="{BB962C8B-B14F-4D97-AF65-F5344CB8AC3E}">
        <p14:creationId xmlns:p14="http://schemas.microsoft.com/office/powerpoint/2010/main" val="39759439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7C4BF-05B7-B9C4-858A-EF1AE2ED413D}"/>
              </a:ext>
            </a:extLst>
          </p:cNvPr>
          <p:cNvSpPr>
            <a:spLocks noGrp="1"/>
          </p:cNvSpPr>
          <p:nvPr>
            <p:ph type="title"/>
          </p:nvPr>
        </p:nvSpPr>
        <p:spPr/>
        <p:txBody>
          <a:bodyPr/>
          <a:lstStyle/>
          <a:p>
            <a:r>
              <a:rPr lang="en-GB" dirty="0"/>
              <a:t>Cation-Aryl Interactions</a:t>
            </a:r>
          </a:p>
        </p:txBody>
      </p:sp>
      <p:pic>
        <p:nvPicPr>
          <p:cNvPr id="4" name="Content Placeholder 3">
            <a:extLst>
              <a:ext uri="{FF2B5EF4-FFF2-40B4-BE49-F238E27FC236}">
                <a16:creationId xmlns:a16="http://schemas.microsoft.com/office/drawing/2014/main" id="{A3F1818F-D9D5-123E-3596-CF23EAD8B769}"/>
              </a:ext>
            </a:extLst>
          </p:cNvPr>
          <p:cNvPicPr>
            <a:picLocks noGrp="1" noChangeAspect="1"/>
          </p:cNvPicPr>
          <p:nvPr>
            <p:ph idx="1"/>
          </p:nvPr>
        </p:nvPicPr>
        <p:blipFill>
          <a:blip r:embed="rId2"/>
          <a:stretch>
            <a:fillRect/>
          </a:stretch>
        </p:blipFill>
        <p:spPr>
          <a:xfrm>
            <a:off x="2051720" y="2708920"/>
            <a:ext cx="4737100" cy="3619500"/>
          </a:xfrm>
        </p:spPr>
      </p:pic>
      <p:sp>
        <p:nvSpPr>
          <p:cNvPr id="5" name="TextBox 4">
            <a:extLst>
              <a:ext uri="{FF2B5EF4-FFF2-40B4-BE49-F238E27FC236}">
                <a16:creationId xmlns:a16="http://schemas.microsoft.com/office/drawing/2014/main" id="{DF2454FA-8613-47A7-54E1-4C999778AF9B}"/>
              </a:ext>
            </a:extLst>
          </p:cNvPr>
          <p:cNvSpPr txBox="1"/>
          <p:nvPr/>
        </p:nvSpPr>
        <p:spPr>
          <a:xfrm>
            <a:off x="34077" y="1325795"/>
            <a:ext cx="8930411" cy="1200329"/>
          </a:xfrm>
          <a:prstGeom prst="rect">
            <a:avLst/>
          </a:prstGeom>
          <a:noFill/>
        </p:spPr>
        <p:txBody>
          <a:bodyPr wrap="square" rtlCol="0">
            <a:spAutoFit/>
          </a:bodyPr>
          <a:lstStyle/>
          <a:p>
            <a:r>
              <a:rPr lang="en-GB" b="0" i="0" u="none" strike="noStrike" dirty="0">
                <a:solidFill>
                  <a:srgbClr val="4E4E4E"/>
                </a:solidFill>
                <a:effectLst/>
                <a:latin typeface="Helvetica" pitchFamily="2" charset="0"/>
              </a:rPr>
              <a:t>X-ray structure of Acetylcholine esterase showing quaternary ammonium moiety of acetyl choline (yellow) stabilised by cation-aryl interaction with a tryptophan (purple).</a:t>
            </a:r>
            <a:endParaRPr lang="en-GB" b="0" dirty="0">
              <a:latin typeface="Helvetica" pitchFamily="2" charset="0"/>
            </a:endParaRPr>
          </a:p>
        </p:txBody>
      </p:sp>
    </p:spTree>
    <p:extLst>
      <p:ext uri="{BB962C8B-B14F-4D97-AF65-F5344CB8AC3E}">
        <p14:creationId xmlns:p14="http://schemas.microsoft.com/office/powerpoint/2010/main" val="22007571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64A0E-817B-E862-7719-FCD90AF8C7F5}"/>
              </a:ext>
            </a:extLst>
          </p:cNvPr>
          <p:cNvSpPr>
            <a:spLocks noGrp="1"/>
          </p:cNvSpPr>
          <p:nvPr>
            <p:ph type="title"/>
          </p:nvPr>
        </p:nvSpPr>
        <p:spPr/>
        <p:txBody>
          <a:bodyPr/>
          <a:lstStyle/>
          <a:p>
            <a:r>
              <a:rPr lang="en-GB" dirty="0"/>
              <a:t>Binding to halogens</a:t>
            </a:r>
          </a:p>
        </p:txBody>
      </p:sp>
      <p:sp>
        <p:nvSpPr>
          <p:cNvPr id="3" name="Content Placeholder 2">
            <a:extLst>
              <a:ext uri="{FF2B5EF4-FFF2-40B4-BE49-F238E27FC236}">
                <a16:creationId xmlns:a16="http://schemas.microsoft.com/office/drawing/2014/main" id="{11F716DD-FA99-0FE6-70A9-94E0B2AEF473}"/>
              </a:ext>
            </a:extLst>
          </p:cNvPr>
          <p:cNvSpPr>
            <a:spLocks noGrp="1"/>
          </p:cNvSpPr>
          <p:nvPr>
            <p:ph idx="1"/>
          </p:nvPr>
        </p:nvSpPr>
        <p:spPr/>
        <p:txBody>
          <a:bodyPr/>
          <a:lstStyle/>
          <a:p>
            <a:r>
              <a:rPr lang="en-GB" dirty="0"/>
              <a:t>Halogens are present in around 25% of drugs, and often used as replacements for H, Methyl, OH and NH2.</a:t>
            </a:r>
          </a:p>
          <a:p>
            <a:endParaRPr lang="en-GB" dirty="0"/>
          </a:p>
        </p:txBody>
      </p:sp>
      <p:pic>
        <p:nvPicPr>
          <p:cNvPr id="4" name="Picture 3">
            <a:extLst>
              <a:ext uri="{FF2B5EF4-FFF2-40B4-BE49-F238E27FC236}">
                <a16:creationId xmlns:a16="http://schemas.microsoft.com/office/drawing/2014/main" id="{FA8D2CEE-4259-E48E-DF9F-280A8BAAEA83}"/>
              </a:ext>
            </a:extLst>
          </p:cNvPr>
          <p:cNvPicPr>
            <a:picLocks noChangeAspect="1"/>
          </p:cNvPicPr>
          <p:nvPr/>
        </p:nvPicPr>
        <p:blipFill>
          <a:blip r:embed="rId2"/>
          <a:stretch>
            <a:fillRect/>
          </a:stretch>
        </p:blipFill>
        <p:spPr>
          <a:xfrm>
            <a:off x="301025" y="2907931"/>
            <a:ext cx="3619252" cy="3210810"/>
          </a:xfrm>
          <a:prstGeom prst="rect">
            <a:avLst/>
          </a:prstGeom>
        </p:spPr>
      </p:pic>
      <p:pic>
        <p:nvPicPr>
          <p:cNvPr id="5" name="Picture 4">
            <a:extLst>
              <a:ext uri="{FF2B5EF4-FFF2-40B4-BE49-F238E27FC236}">
                <a16:creationId xmlns:a16="http://schemas.microsoft.com/office/drawing/2014/main" id="{B49A2937-B7E7-0128-F47A-0588596536D2}"/>
              </a:ext>
            </a:extLst>
          </p:cNvPr>
          <p:cNvPicPr>
            <a:picLocks noChangeAspect="1"/>
          </p:cNvPicPr>
          <p:nvPr/>
        </p:nvPicPr>
        <p:blipFill>
          <a:blip r:embed="rId3"/>
          <a:stretch>
            <a:fillRect/>
          </a:stretch>
        </p:blipFill>
        <p:spPr>
          <a:xfrm>
            <a:off x="3923928" y="3140968"/>
            <a:ext cx="5036294" cy="2744737"/>
          </a:xfrm>
          <a:prstGeom prst="rect">
            <a:avLst/>
          </a:prstGeom>
        </p:spPr>
      </p:pic>
    </p:spTree>
    <p:extLst>
      <p:ext uri="{BB962C8B-B14F-4D97-AF65-F5344CB8AC3E}">
        <p14:creationId xmlns:p14="http://schemas.microsoft.com/office/powerpoint/2010/main" val="490052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968B33-1E34-2549-83D5-F8E1E335B571}"/>
              </a:ext>
            </a:extLst>
          </p:cNvPr>
          <p:cNvSpPr>
            <a:spLocks noGrp="1"/>
          </p:cNvSpPr>
          <p:nvPr>
            <p:ph type="title"/>
          </p:nvPr>
        </p:nvSpPr>
        <p:spPr/>
        <p:txBody>
          <a:bodyPr/>
          <a:lstStyle/>
          <a:p>
            <a:r>
              <a:rPr lang="en-GB" dirty="0"/>
              <a:t>A useful resource for </a:t>
            </a:r>
            <a:r>
              <a:rPr lang="en-GB" dirty="0" err="1"/>
              <a:t>pKa</a:t>
            </a:r>
            <a:endParaRPr lang="en-GB" dirty="0"/>
          </a:p>
        </p:txBody>
      </p:sp>
      <p:sp>
        <p:nvSpPr>
          <p:cNvPr id="3" name="Content Placeholder 2">
            <a:extLst>
              <a:ext uri="{FF2B5EF4-FFF2-40B4-BE49-F238E27FC236}">
                <a16:creationId xmlns:a16="http://schemas.microsoft.com/office/drawing/2014/main" id="{40D10033-3F0A-AF48-81C2-69C45A223EE6}"/>
              </a:ext>
            </a:extLst>
          </p:cNvPr>
          <p:cNvSpPr>
            <a:spLocks noGrp="1"/>
          </p:cNvSpPr>
          <p:nvPr>
            <p:ph idx="1"/>
          </p:nvPr>
        </p:nvSpPr>
        <p:spPr/>
        <p:txBody>
          <a:bodyPr/>
          <a:lstStyle/>
          <a:p>
            <a:r>
              <a:rPr lang="en-GB" dirty="0"/>
              <a:t>https://</a:t>
            </a:r>
            <a:r>
              <a:rPr lang="en-GB" dirty="0" err="1"/>
              <a:t>organicchemistrydata.org</a:t>
            </a:r>
            <a:r>
              <a:rPr lang="en-GB" dirty="0"/>
              <a:t>/</a:t>
            </a:r>
            <a:r>
              <a:rPr lang="en-GB" dirty="0" err="1"/>
              <a:t>hansreich</a:t>
            </a:r>
            <a:r>
              <a:rPr lang="en-GB" dirty="0"/>
              <a:t>/resources/</a:t>
            </a:r>
            <a:r>
              <a:rPr lang="en-GB" dirty="0" err="1"/>
              <a:t>pka</a:t>
            </a:r>
            <a:r>
              <a:rPr lang="en-GB" dirty="0"/>
              <a:t>/</a:t>
            </a:r>
          </a:p>
        </p:txBody>
      </p:sp>
      <p:pic>
        <p:nvPicPr>
          <p:cNvPr id="5" name="Picture 4" descr="Text&#10;&#10;Description automatically generated with medium confidence">
            <a:extLst>
              <a:ext uri="{FF2B5EF4-FFF2-40B4-BE49-F238E27FC236}">
                <a16:creationId xmlns:a16="http://schemas.microsoft.com/office/drawing/2014/main" id="{72063F79-5F9F-8C45-B506-5E5F444C5209}"/>
              </a:ext>
            </a:extLst>
          </p:cNvPr>
          <p:cNvPicPr>
            <a:picLocks noChangeAspect="1"/>
          </p:cNvPicPr>
          <p:nvPr/>
        </p:nvPicPr>
        <p:blipFill>
          <a:blip r:embed="rId2"/>
          <a:stretch>
            <a:fillRect/>
          </a:stretch>
        </p:blipFill>
        <p:spPr>
          <a:xfrm>
            <a:off x="2843808" y="1916832"/>
            <a:ext cx="6145775" cy="4770450"/>
          </a:xfrm>
          <a:prstGeom prst="rect">
            <a:avLst/>
          </a:prstGeom>
        </p:spPr>
      </p:pic>
    </p:spTree>
    <p:extLst>
      <p:ext uri="{BB962C8B-B14F-4D97-AF65-F5344CB8AC3E}">
        <p14:creationId xmlns:p14="http://schemas.microsoft.com/office/powerpoint/2010/main" val="40249932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754CDB-F6C0-A748-B0FC-A0C50146AE46}"/>
              </a:ext>
            </a:extLst>
          </p:cNvPr>
          <p:cNvSpPr>
            <a:spLocks noGrp="1"/>
          </p:cNvSpPr>
          <p:nvPr>
            <p:ph type="title"/>
          </p:nvPr>
        </p:nvSpPr>
        <p:spPr/>
        <p:txBody>
          <a:bodyPr/>
          <a:lstStyle/>
          <a:p>
            <a:r>
              <a:rPr lang="en-US" dirty="0"/>
              <a:t>Plotting ligand interactions</a:t>
            </a:r>
          </a:p>
        </p:txBody>
      </p:sp>
      <p:sp>
        <p:nvSpPr>
          <p:cNvPr id="3" name="Content Placeholder 2">
            <a:extLst>
              <a:ext uri="{FF2B5EF4-FFF2-40B4-BE49-F238E27FC236}">
                <a16:creationId xmlns:a16="http://schemas.microsoft.com/office/drawing/2014/main" id="{AC30D087-55D9-CC42-80C6-D0FF9C503A04}"/>
              </a:ext>
            </a:extLst>
          </p:cNvPr>
          <p:cNvSpPr>
            <a:spLocks noGrp="1"/>
          </p:cNvSpPr>
          <p:nvPr>
            <p:ph idx="1"/>
          </p:nvPr>
        </p:nvSpPr>
        <p:spPr/>
        <p:txBody>
          <a:bodyPr/>
          <a:lstStyle/>
          <a:p>
            <a:r>
              <a:rPr lang="en-US" dirty="0"/>
              <a:t>Using </a:t>
            </a:r>
            <a:r>
              <a:rPr lang="en-US" dirty="0" err="1"/>
              <a:t>PyMOL</a:t>
            </a:r>
            <a:endParaRPr lang="en-US" dirty="0"/>
          </a:p>
          <a:p>
            <a:pPr lvl="1"/>
            <a:r>
              <a:rPr lang="en-US" dirty="0"/>
              <a:t>Lab Manual page 16</a:t>
            </a:r>
          </a:p>
          <a:p>
            <a:pPr lvl="1"/>
            <a:endParaRPr lang="en-US" dirty="0"/>
          </a:p>
        </p:txBody>
      </p:sp>
      <p:pic>
        <p:nvPicPr>
          <p:cNvPr id="7" name="Picture 6" descr="A picture containing graphical user interface&#10;&#10;Description automatically generated">
            <a:extLst>
              <a:ext uri="{FF2B5EF4-FFF2-40B4-BE49-F238E27FC236}">
                <a16:creationId xmlns:a16="http://schemas.microsoft.com/office/drawing/2014/main" id="{D7532C2D-3BF1-8F43-BECC-A2779F6E2C9F}"/>
              </a:ext>
            </a:extLst>
          </p:cNvPr>
          <p:cNvPicPr>
            <a:picLocks noChangeAspect="1"/>
          </p:cNvPicPr>
          <p:nvPr/>
        </p:nvPicPr>
        <p:blipFill>
          <a:blip r:embed="rId2"/>
          <a:stretch>
            <a:fillRect/>
          </a:stretch>
        </p:blipFill>
        <p:spPr>
          <a:xfrm>
            <a:off x="1115616" y="2492896"/>
            <a:ext cx="6948264" cy="4098976"/>
          </a:xfrm>
          <a:prstGeom prst="rect">
            <a:avLst/>
          </a:prstGeom>
        </p:spPr>
      </p:pic>
    </p:spTree>
    <p:extLst>
      <p:ext uri="{BB962C8B-B14F-4D97-AF65-F5344CB8AC3E}">
        <p14:creationId xmlns:p14="http://schemas.microsoft.com/office/powerpoint/2010/main" val="939711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C25812-5711-2345-9A38-AC553874D28E}"/>
              </a:ext>
            </a:extLst>
          </p:cNvPr>
          <p:cNvSpPr>
            <a:spLocks noGrp="1"/>
          </p:cNvSpPr>
          <p:nvPr>
            <p:ph type="title"/>
          </p:nvPr>
        </p:nvSpPr>
        <p:spPr/>
        <p:txBody>
          <a:bodyPr/>
          <a:lstStyle/>
          <a:p>
            <a:r>
              <a:rPr lang="en-US" dirty="0"/>
              <a:t>Add polar contacts</a:t>
            </a:r>
          </a:p>
        </p:txBody>
      </p:sp>
      <p:pic>
        <p:nvPicPr>
          <p:cNvPr id="5" name="Content Placeholder 4" descr="A picture containing diagram&#10;&#10;Description automatically generated">
            <a:extLst>
              <a:ext uri="{FF2B5EF4-FFF2-40B4-BE49-F238E27FC236}">
                <a16:creationId xmlns:a16="http://schemas.microsoft.com/office/drawing/2014/main" id="{773297A5-1CF2-CA47-8F6A-C400929F5CAA}"/>
              </a:ext>
            </a:extLst>
          </p:cNvPr>
          <p:cNvPicPr>
            <a:picLocks noGrp="1" noChangeAspect="1"/>
          </p:cNvPicPr>
          <p:nvPr>
            <p:ph idx="1"/>
          </p:nvPr>
        </p:nvPicPr>
        <p:blipFill>
          <a:blip r:embed="rId2"/>
          <a:stretch>
            <a:fillRect/>
          </a:stretch>
        </p:blipFill>
        <p:spPr>
          <a:xfrm>
            <a:off x="0" y="1343173"/>
            <a:ext cx="9144000" cy="5009853"/>
          </a:xfrm>
        </p:spPr>
      </p:pic>
    </p:spTree>
    <p:extLst>
      <p:ext uri="{BB962C8B-B14F-4D97-AF65-F5344CB8AC3E}">
        <p14:creationId xmlns:p14="http://schemas.microsoft.com/office/powerpoint/2010/main" val="4177471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4033B-CB8F-0B4F-A83B-99AE14F74D5D}"/>
              </a:ext>
            </a:extLst>
          </p:cNvPr>
          <p:cNvSpPr>
            <a:spLocks noGrp="1"/>
          </p:cNvSpPr>
          <p:nvPr>
            <p:ph type="title"/>
          </p:nvPr>
        </p:nvSpPr>
        <p:spPr/>
        <p:txBody>
          <a:bodyPr/>
          <a:lstStyle/>
          <a:p>
            <a:r>
              <a:rPr lang="en-US" dirty="0"/>
              <a:t>Hydrophobic interactions</a:t>
            </a:r>
          </a:p>
        </p:txBody>
      </p:sp>
      <p:sp>
        <p:nvSpPr>
          <p:cNvPr id="3" name="Content Placeholder 2">
            <a:extLst>
              <a:ext uri="{FF2B5EF4-FFF2-40B4-BE49-F238E27FC236}">
                <a16:creationId xmlns:a16="http://schemas.microsoft.com/office/drawing/2014/main" id="{36F5830F-35E3-8D45-86B6-E3DC700EF4A8}"/>
              </a:ext>
            </a:extLst>
          </p:cNvPr>
          <p:cNvSpPr>
            <a:spLocks noGrp="1"/>
          </p:cNvSpPr>
          <p:nvPr>
            <p:ph idx="1"/>
          </p:nvPr>
        </p:nvSpPr>
        <p:spPr/>
        <p:txBody>
          <a:bodyPr/>
          <a:lstStyle/>
          <a:p>
            <a:r>
              <a:rPr lang="en-US" sz="2400" dirty="0"/>
              <a:t>Not highlighted in </a:t>
            </a:r>
            <a:r>
              <a:rPr lang="en-US" sz="2400" dirty="0" err="1"/>
              <a:t>PyMOL</a:t>
            </a:r>
            <a:endParaRPr lang="en-US" sz="2400" dirty="0"/>
          </a:p>
          <a:p>
            <a:r>
              <a:rPr lang="en-US" sz="2400" dirty="0"/>
              <a:t>Need to use a script</a:t>
            </a:r>
          </a:p>
          <a:p>
            <a:pPr lvl="1"/>
            <a:r>
              <a:rPr lang="en-US" sz="2400" dirty="0"/>
              <a:t>Modified/updated version of</a:t>
            </a:r>
          </a:p>
          <a:p>
            <a:pPr lvl="1"/>
            <a:r>
              <a:rPr lang="en-US" sz="2400" dirty="0"/>
              <a:t>Amino acid scale: Normalized consensus hydrophobicity scale</a:t>
            </a:r>
          </a:p>
          <a:p>
            <a:pPr lvl="1"/>
            <a:r>
              <a:rPr lang="en-US" sz="2400" dirty="0"/>
              <a:t>J. Mol. Biol. 179:125-142 (1984)</a:t>
            </a:r>
          </a:p>
          <a:p>
            <a:r>
              <a:rPr lang="en-US" sz="2400" dirty="0"/>
              <a:t>Script is called </a:t>
            </a:r>
            <a:r>
              <a:rPr lang="en-US" sz="2400" dirty="0" err="1"/>
              <a:t>color_h.py</a:t>
            </a:r>
            <a:endParaRPr lang="en-US" sz="2400" dirty="0"/>
          </a:p>
          <a:p>
            <a:r>
              <a:rPr lang="en-US" sz="2400" dirty="0"/>
              <a:t>Also ” A script to highlight hydrophobicity and charge on protein surfaces”</a:t>
            </a:r>
          </a:p>
          <a:p>
            <a:r>
              <a:rPr lang="en-US" sz="2400" dirty="0"/>
              <a:t>https://</a:t>
            </a:r>
            <a:r>
              <a:rPr lang="en-US" sz="2400" dirty="0" err="1"/>
              <a:t>www.frontiersin.org</a:t>
            </a:r>
            <a:r>
              <a:rPr lang="en-US" sz="2400" dirty="0"/>
              <a:t>/articles/10.3389/fmolb.2015.00056/full</a:t>
            </a:r>
          </a:p>
        </p:txBody>
      </p:sp>
    </p:spTree>
    <p:extLst>
      <p:ext uri="{BB962C8B-B14F-4D97-AF65-F5344CB8AC3E}">
        <p14:creationId xmlns:p14="http://schemas.microsoft.com/office/powerpoint/2010/main" val="8251537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4A91D4-7454-1E10-143A-8A01FAF3B91C}"/>
              </a:ext>
            </a:extLst>
          </p:cNvPr>
          <p:cNvSpPr>
            <a:spLocks noGrp="1"/>
          </p:cNvSpPr>
          <p:nvPr>
            <p:ph type="title"/>
          </p:nvPr>
        </p:nvSpPr>
        <p:spPr/>
        <p:txBody>
          <a:bodyPr/>
          <a:lstStyle/>
          <a:p>
            <a:r>
              <a:rPr lang="en-GB" dirty="0"/>
              <a:t>Which interactions are more important for binding affinity?</a:t>
            </a:r>
          </a:p>
        </p:txBody>
      </p:sp>
      <p:pic>
        <p:nvPicPr>
          <p:cNvPr id="4" name="Content Placeholder 3">
            <a:extLst>
              <a:ext uri="{FF2B5EF4-FFF2-40B4-BE49-F238E27FC236}">
                <a16:creationId xmlns:a16="http://schemas.microsoft.com/office/drawing/2014/main" id="{1452053D-7DBC-5DB1-C017-F2B7431C685A}"/>
              </a:ext>
            </a:extLst>
          </p:cNvPr>
          <p:cNvPicPr>
            <a:picLocks noGrp="1" noChangeAspect="1"/>
          </p:cNvPicPr>
          <p:nvPr>
            <p:ph idx="1"/>
          </p:nvPr>
        </p:nvPicPr>
        <p:blipFill>
          <a:blip r:embed="rId2"/>
          <a:stretch>
            <a:fillRect/>
          </a:stretch>
        </p:blipFill>
        <p:spPr>
          <a:xfrm>
            <a:off x="895465" y="1340768"/>
            <a:ext cx="6833597" cy="3816424"/>
          </a:xfrm>
        </p:spPr>
      </p:pic>
      <p:sp>
        <p:nvSpPr>
          <p:cNvPr id="5" name="TextBox 4">
            <a:extLst>
              <a:ext uri="{FF2B5EF4-FFF2-40B4-BE49-F238E27FC236}">
                <a16:creationId xmlns:a16="http://schemas.microsoft.com/office/drawing/2014/main" id="{F9FEFEB0-AC15-CDEB-3F54-E9B8DC4CB9B9}"/>
              </a:ext>
            </a:extLst>
          </p:cNvPr>
          <p:cNvSpPr txBox="1"/>
          <p:nvPr/>
        </p:nvSpPr>
        <p:spPr>
          <a:xfrm>
            <a:off x="179512" y="5219781"/>
            <a:ext cx="8584367" cy="1569660"/>
          </a:xfrm>
          <a:prstGeom prst="rect">
            <a:avLst/>
          </a:prstGeom>
          <a:noFill/>
        </p:spPr>
        <p:txBody>
          <a:bodyPr wrap="square" rtlCol="0">
            <a:spAutoFit/>
          </a:bodyPr>
          <a:lstStyle/>
          <a:p>
            <a:r>
              <a:rPr lang="en-GB" b="0" dirty="0"/>
              <a:t>Relative frequency distribution of the most common non-covalent interactions observed in: (a) ligands with high vs. low fit quality (FQ); (b) fragments vs. drug-like compounds. (1500 random molecules were selected for each group).</a:t>
            </a:r>
          </a:p>
        </p:txBody>
      </p:sp>
    </p:spTree>
    <p:extLst>
      <p:ext uri="{BB962C8B-B14F-4D97-AF65-F5344CB8AC3E}">
        <p14:creationId xmlns:p14="http://schemas.microsoft.com/office/powerpoint/2010/main" val="29727255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D4E73-C176-1848-B4D6-22F2E82DC226}"/>
              </a:ext>
            </a:extLst>
          </p:cNvPr>
          <p:cNvSpPr>
            <a:spLocks noGrp="1"/>
          </p:cNvSpPr>
          <p:nvPr>
            <p:ph type="title"/>
          </p:nvPr>
        </p:nvSpPr>
        <p:spPr/>
        <p:txBody>
          <a:bodyPr/>
          <a:lstStyle/>
          <a:p>
            <a:r>
              <a:rPr lang="en-US" dirty="0"/>
              <a:t>First load script</a:t>
            </a:r>
          </a:p>
        </p:txBody>
      </p:sp>
      <p:pic>
        <p:nvPicPr>
          <p:cNvPr id="5" name="Content Placeholder 4" descr="Graphical user interface&#10;&#10;Description automatically generated">
            <a:extLst>
              <a:ext uri="{FF2B5EF4-FFF2-40B4-BE49-F238E27FC236}">
                <a16:creationId xmlns:a16="http://schemas.microsoft.com/office/drawing/2014/main" id="{807CCC01-CA08-7744-B3C6-17C50797474B}"/>
              </a:ext>
            </a:extLst>
          </p:cNvPr>
          <p:cNvPicPr>
            <a:picLocks noGrp="1" noChangeAspect="1"/>
          </p:cNvPicPr>
          <p:nvPr>
            <p:ph idx="1"/>
          </p:nvPr>
        </p:nvPicPr>
        <p:blipFill>
          <a:blip r:embed="rId2"/>
          <a:stretch>
            <a:fillRect/>
          </a:stretch>
        </p:blipFill>
        <p:spPr>
          <a:xfrm>
            <a:off x="1376764" y="1295400"/>
            <a:ext cx="6390472" cy="5105400"/>
          </a:xfrm>
        </p:spPr>
      </p:pic>
    </p:spTree>
    <p:extLst>
      <p:ext uri="{BB962C8B-B14F-4D97-AF65-F5344CB8AC3E}">
        <p14:creationId xmlns:p14="http://schemas.microsoft.com/office/powerpoint/2010/main" val="34922972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DB23A4-9DB2-A240-BFAA-B1D3ADF2972E}"/>
              </a:ext>
            </a:extLst>
          </p:cNvPr>
          <p:cNvSpPr>
            <a:spLocks noGrp="1"/>
          </p:cNvSpPr>
          <p:nvPr>
            <p:ph type="title"/>
          </p:nvPr>
        </p:nvSpPr>
        <p:spPr/>
        <p:txBody>
          <a:bodyPr/>
          <a:lstStyle/>
          <a:p>
            <a:r>
              <a:rPr lang="en-US" dirty="0"/>
              <a:t>Then run “</a:t>
            </a:r>
            <a:r>
              <a:rPr lang="en-US" dirty="0" err="1"/>
              <a:t>color_h</a:t>
            </a:r>
            <a:r>
              <a:rPr lang="en-US" dirty="0"/>
              <a:t>” command</a:t>
            </a:r>
          </a:p>
        </p:txBody>
      </p:sp>
      <p:pic>
        <p:nvPicPr>
          <p:cNvPr id="9" name="Content Placeholder 8" descr="Graphical user interface&#10;&#10;Description automatically generated">
            <a:extLst>
              <a:ext uri="{FF2B5EF4-FFF2-40B4-BE49-F238E27FC236}">
                <a16:creationId xmlns:a16="http://schemas.microsoft.com/office/drawing/2014/main" id="{2970E64E-3293-044E-BE0B-47ADA75A737E}"/>
              </a:ext>
            </a:extLst>
          </p:cNvPr>
          <p:cNvPicPr>
            <a:picLocks noGrp="1" noChangeAspect="1"/>
          </p:cNvPicPr>
          <p:nvPr>
            <p:ph idx="1"/>
          </p:nvPr>
        </p:nvPicPr>
        <p:blipFill>
          <a:blip r:embed="rId2"/>
          <a:stretch>
            <a:fillRect/>
          </a:stretch>
        </p:blipFill>
        <p:spPr>
          <a:xfrm>
            <a:off x="1379809" y="1295400"/>
            <a:ext cx="6384381" cy="5105400"/>
          </a:xfrm>
        </p:spPr>
      </p:pic>
      <p:sp>
        <p:nvSpPr>
          <p:cNvPr id="10" name="Right Arrow 9">
            <a:extLst>
              <a:ext uri="{FF2B5EF4-FFF2-40B4-BE49-F238E27FC236}">
                <a16:creationId xmlns:a16="http://schemas.microsoft.com/office/drawing/2014/main" id="{8221363F-DDAA-5345-B168-8E9F68A1F3A4}"/>
              </a:ext>
            </a:extLst>
          </p:cNvPr>
          <p:cNvSpPr/>
          <p:nvPr/>
        </p:nvSpPr>
        <p:spPr bwMode="auto">
          <a:xfrm>
            <a:off x="467544" y="2708920"/>
            <a:ext cx="1080120" cy="72008"/>
          </a:xfrm>
          <a:prstGeom prst="right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FF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2695694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2D563-7349-B440-B42D-1CB65E90C4D1}"/>
              </a:ext>
            </a:extLst>
          </p:cNvPr>
          <p:cNvSpPr>
            <a:spLocks noGrp="1"/>
          </p:cNvSpPr>
          <p:nvPr>
            <p:ph type="title"/>
          </p:nvPr>
        </p:nvSpPr>
        <p:spPr/>
        <p:txBody>
          <a:bodyPr/>
          <a:lstStyle/>
          <a:p>
            <a:r>
              <a:rPr lang="en-US" sz="4000" dirty="0" err="1"/>
              <a:t>Colours</a:t>
            </a:r>
            <a:r>
              <a:rPr lang="en-US" sz="4000" dirty="0"/>
              <a:t> side-chains based on polarity</a:t>
            </a:r>
          </a:p>
        </p:txBody>
      </p:sp>
      <p:pic>
        <p:nvPicPr>
          <p:cNvPr id="5" name="Content Placeholder 4" descr="Graphical user interface&#10;&#10;Description automatically generated">
            <a:extLst>
              <a:ext uri="{FF2B5EF4-FFF2-40B4-BE49-F238E27FC236}">
                <a16:creationId xmlns:a16="http://schemas.microsoft.com/office/drawing/2014/main" id="{FC53F154-6A46-B94C-9E38-F49DCF08E4CF}"/>
              </a:ext>
            </a:extLst>
          </p:cNvPr>
          <p:cNvPicPr>
            <a:picLocks noGrp="1" noChangeAspect="1"/>
          </p:cNvPicPr>
          <p:nvPr>
            <p:ph idx="1"/>
          </p:nvPr>
        </p:nvPicPr>
        <p:blipFill>
          <a:blip r:embed="rId2"/>
          <a:stretch>
            <a:fillRect/>
          </a:stretch>
        </p:blipFill>
        <p:spPr>
          <a:xfrm>
            <a:off x="1379809" y="1295400"/>
            <a:ext cx="6384381" cy="5105400"/>
          </a:xfrm>
        </p:spPr>
      </p:pic>
    </p:spTree>
    <p:extLst>
      <p:ext uri="{BB962C8B-B14F-4D97-AF65-F5344CB8AC3E}">
        <p14:creationId xmlns:p14="http://schemas.microsoft.com/office/powerpoint/2010/main" val="551484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A36540-FE3A-614F-8F88-BD795A851F67}"/>
              </a:ext>
            </a:extLst>
          </p:cNvPr>
          <p:cNvSpPr>
            <a:spLocks noGrp="1"/>
          </p:cNvSpPr>
          <p:nvPr>
            <p:ph type="title"/>
          </p:nvPr>
        </p:nvSpPr>
        <p:spPr/>
        <p:txBody>
          <a:bodyPr/>
          <a:lstStyle/>
          <a:p>
            <a:r>
              <a:rPr lang="en-US" dirty="0"/>
              <a:t>Add surface</a:t>
            </a:r>
          </a:p>
        </p:txBody>
      </p:sp>
      <p:pic>
        <p:nvPicPr>
          <p:cNvPr id="5" name="Content Placeholder 4" descr="Graphical user interface&#10;&#10;Description automatically generated">
            <a:extLst>
              <a:ext uri="{FF2B5EF4-FFF2-40B4-BE49-F238E27FC236}">
                <a16:creationId xmlns:a16="http://schemas.microsoft.com/office/drawing/2014/main" id="{C7747573-6E84-6941-A3EB-E6140BC52BD6}"/>
              </a:ext>
            </a:extLst>
          </p:cNvPr>
          <p:cNvPicPr>
            <a:picLocks noGrp="1" noChangeAspect="1"/>
          </p:cNvPicPr>
          <p:nvPr>
            <p:ph idx="1"/>
          </p:nvPr>
        </p:nvPicPr>
        <p:blipFill>
          <a:blip r:embed="rId2"/>
          <a:stretch>
            <a:fillRect/>
          </a:stretch>
        </p:blipFill>
        <p:spPr>
          <a:xfrm>
            <a:off x="1379809" y="1295400"/>
            <a:ext cx="6384381" cy="5105400"/>
          </a:xfrm>
        </p:spPr>
      </p:pic>
    </p:spTree>
    <p:extLst>
      <p:ext uri="{BB962C8B-B14F-4D97-AF65-F5344CB8AC3E}">
        <p14:creationId xmlns:p14="http://schemas.microsoft.com/office/powerpoint/2010/main" val="30981079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2A68-0390-FD41-8B79-DD64C7755F96}"/>
              </a:ext>
            </a:extLst>
          </p:cNvPr>
          <p:cNvSpPr>
            <a:spLocks noGrp="1"/>
          </p:cNvSpPr>
          <p:nvPr>
            <p:ph type="title"/>
          </p:nvPr>
        </p:nvSpPr>
        <p:spPr/>
        <p:txBody>
          <a:bodyPr/>
          <a:lstStyle/>
          <a:p>
            <a:r>
              <a:rPr lang="en-US" dirty="0"/>
              <a:t>Red is polar</a:t>
            </a:r>
          </a:p>
        </p:txBody>
      </p:sp>
      <p:pic>
        <p:nvPicPr>
          <p:cNvPr id="5" name="Content Placeholder 4" descr="A picture containing indoor, decorated, shaped, plastic&#10;&#10;Description automatically generated">
            <a:extLst>
              <a:ext uri="{FF2B5EF4-FFF2-40B4-BE49-F238E27FC236}">
                <a16:creationId xmlns:a16="http://schemas.microsoft.com/office/drawing/2014/main" id="{EC740FDC-411C-7444-B5A7-E2DD15DC1C01}"/>
              </a:ext>
            </a:extLst>
          </p:cNvPr>
          <p:cNvPicPr>
            <a:picLocks noGrp="1" noChangeAspect="1"/>
          </p:cNvPicPr>
          <p:nvPr>
            <p:ph idx="1"/>
          </p:nvPr>
        </p:nvPicPr>
        <p:blipFill>
          <a:blip r:embed="rId2"/>
          <a:stretch>
            <a:fillRect/>
          </a:stretch>
        </p:blipFill>
        <p:spPr>
          <a:xfrm>
            <a:off x="936461" y="1295400"/>
            <a:ext cx="7271077" cy="5105400"/>
          </a:xfrm>
        </p:spPr>
      </p:pic>
    </p:spTree>
    <p:extLst>
      <p:ext uri="{BB962C8B-B14F-4D97-AF65-F5344CB8AC3E}">
        <p14:creationId xmlns:p14="http://schemas.microsoft.com/office/powerpoint/2010/main" val="13040759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35E3CF-8C82-8141-B23A-B3452F8AD0C9}"/>
              </a:ext>
            </a:extLst>
          </p:cNvPr>
          <p:cNvSpPr>
            <a:spLocks noGrp="1"/>
          </p:cNvSpPr>
          <p:nvPr>
            <p:ph type="title"/>
          </p:nvPr>
        </p:nvSpPr>
        <p:spPr/>
        <p:txBody>
          <a:bodyPr/>
          <a:lstStyle/>
          <a:p>
            <a:r>
              <a:rPr lang="en-US" dirty="0"/>
              <a:t>Hydrophobic white</a:t>
            </a:r>
          </a:p>
        </p:txBody>
      </p:sp>
      <p:pic>
        <p:nvPicPr>
          <p:cNvPr id="7" name="Content Placeholder 6" descr="A picture containing indoor, plastic, decorated, shaped&#10;&#10;Description automatically generated">
            <a:extLst>
              <a:ext uri="{FF2B5EF4-FFF2-40B4-BE49-F238E27FC236}">
                <a16:creationId xmlns:a16="http://schemas.microsoft.com/office/drawing/2014/main" id="{18FA0804-EDA4-084C-AD27-42C05EDE0CC0}"/>
              </a:ext>
            </a:extLst>
          </p:cNvPr>
          <p:cNvPicPr>
            <a:picLocks noGrp="1" noChangeAspect="1"/>
          </p:cNvPicPr>
          <p:nvPr>
            <p:ph idx="1"/>
          </p:nvPr>
        </p:nvPicPr>
        <p:blipFill>
          <a:blip r:embed="rId2"/>
          <a:stretch>
            <a:fillRect/>
          </a:stretch>
        </p:blipFill>
        <p:spPr>
          <a:xfrm>
            <a:off x="1189410" y="1295400"/>
            <a:ext cx="6765180" cy="5105400"/>
          </a:xfrm>
        </p:spPr>
      </p:pic>
    </p:spTree>
    <p:extLst>
      <p:ext uri="{BB962C8B-B14F-4D97-AF65-F5344CB8AC3E}">
        <p14:creationId xmlns:p14="http://schemas.microsoft.com/office/powerpoint/2010/main" val="39615895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34D73-FCB7-63C0-38EB-A04AFBC8D4F0}"/>
              </a:ext>
            </a:extLst>
          </p:cNvPr>
          <p:cNvSpPr>
            <a:spLocks noGrp="1"/>
          </p:cNvSpPr>
          <p:nvPr>
            <p:ph type="title"/>
          </p:nvPr>
        </p:nvSpPr>
        <p:spPr/>
        <p:txBody>
          <a:bodyPr/>
          <a:lstStyle/>
          <a:p>
            <a:r>
              <a:rPr lang="en-GB" dirty="0" err="1"/>
              <a:t>PyMol</a:t>
            </a:r>
            <a:r>
              <a:rPr lang="en-GB" dirty="0"/>
              <a:t> workshop</a:t>
            </a:r>
          </a:p>
        </p:txBody>
      </p:sp>
      <p:sp>
        <p:nvSpPr>
          <p:cNvPr id="3" name="Content Placeholder 2">
            <a:extLst>
              <a:ext uri="{FF2B5EF4-FFF2-40B4-BE49-F238E27FC236}">
                <a16:creationId xmlns:a16="http://schemas.microsoft.com/office/drawing/2014/main" id="{884B45BD-8CF5-84E0-FCF4-4DD90A4A5DFF}"/>
              </a:ext>
            </a:extLst>
          </p:cNvPr>
          <p:cNvSpPr>
            <a:spLocks noGrp="1"/>
          </p:cNvSpPr>
          <p:nvPr>
            <p:ph idx="1"/>
          </p:nvPr>
        </p:nvSpPr>
        <p:spPr/>
        <p:txBody>
          <a:bodyPr/>
          <a:lstStyle/>
          <a:p>
            <a:r>
              <a:rPr lang="en-GB" dirty="0">
                <a:hlinkClick r:id="rId2"/>
              </a:rPr>
              <a:t>https://youtu.be/qOxS2wqajdg</a:t>
            </a:r>
            <a:endParaRPr lang="en-GB" dirty="0"/>
          </a:p>
          <a:p>
            <a:endParaRPr lang="en-GB" dirty="0"/>
          </a:p>
        </p:txBody>
      </p:sp>
      <p:pic>
        <p:nvPicPr>
          <p:cNvPr id="5" name="Picture 4" descr="Graphical user interface, application, Word&#10;&#10;Description automatically generated">
            <a:extLst>
              <a:ext uri="{FF2B5EF4-FFF2-40B4-BE49-F238E27FC236}">
                <a16:creationId xmlns:a16="http://schemas.microsoft.com/office/drawing/2014/main" id="{82D5FC61-8899-2E3E-FB22-1CD71E13651C}"/>
              </a:ext>
            </a:extLst>
          </p:cNvPr>
          <p:cNvPicPr>
            <a:picLocks noChangeAspect="1"/>
          </p:cNvPicPr>
          <p:nvPr/>
        </p:nvPicPr>
        <p:blipFill>
          <a:blip r:embed="rId3"/>
          <a:stretch>
            <a:fillRect/>
          </a:stretch>
        </p:blipFill>
        <p:spPr>
          <a:xfrm>
            <a:off x="611560" y="2080259"/>
            <a:ext cx="7772400" cy="4338999"/>
          </a:xfrm>
          <a:prstGeom prst="rect">
            <a:avLst/>
          </a:prstGeom>
        </p:spPr>
      </p:pic>
    </p:spTree>
    <p:extLst>
      <p:ext uri="{BB962C8B-B14F-4D97-AF65-F5344CB8AC3E}">
        <p14:creationId xmlns:p14="http://schemas.microsoft.com/office/powerpoint/2010/main" val="24955395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1445B-EEBA-0D48-8B90-7DB8E115AD37}"/>
              </a:ext>
            </a:extLst>
          </p:cNvPr>
          <p:cNvSpPr>
            <a:spLocks noGrp="1"/>
          </p:cNvSpPr>
          <p:nvPr>
            <p:ph type="title"/>
          </p:nvPr>
        </p:nvSpPr>
        <p:spPr/>
        <p:txBody>
          <a:bodyPr/>
          <a:lstStyle/>
          <a:p>
            <a:r>
              <a:rPr lang="en-US" dirty="0" err="1"/>
              <a:t>Ligplot</a:t>
            </a:r>
            <a:r>
              <a:rPr lang="en-US" dirty="0"/>
              <a:t>+</a:t>
            </a:r>
          </a:p>
        </p:txBody>
      </p:sp>
      <p:sp>
        <p:nvSpPr>
          <p:cNvPr id="3" name="Content Placeholder 2">
            <a:extLst>
              <a:ext uri="{FF2B5EF4-FFF2-40B4-BE49-F238E27FC236}">
                <a16:creationId xmlns:a16="http://schemas.microsoft.com/office/drawing/2014/main" id="{B7B7CB28-56DF-B248-9E56-5716F9CF1FD4}"/>
              </a:ext>
            </a:extLst>
          </p:cNvPr>
          <p:cNvSpPr>
            <a:spLocks noGrp="1"/>
          </p:cNvSpPr>
          <p:nvPr>
            <p:ph idx="1"/>
          </p:nvPr>
        </p:nvSpPr>
        <p:spPr/>
        <p:txBody>
          <a:bodyPr/>
          <a:lstStyle/>
          <a:p>
            <a:r>
              <a:rPr lang="en-US" dirty="0" err="1"/>
              <a:t>LigPlot</a:t>
            </a:r>
            <a:r>
              <a:rPr lang="en-US" dirty="0"/>
              <a:t>+ is a program for automatic generation of 2D ligand-protein interaction diagrams.</a:t>
            </a:r>
          </a:p>
          <a:p>
            <a:r>
              <a:rPr lang="en-US" dirty="0">
                <a:hlinkClick r:id="rId2"/>
              </a:rPr>
              <a:t>https://www.ebi.ac.uk/thornton-srv/software/LigPlus/</a:t>
            </a:r>
            <a:endParaRPr lang="en-US" dirty="0"/>
          </a:p>
          <a:p>
            <a:endParaRPr lang="en-US" dirty="0"/>
          </a:p>
        </p:txBody>
      </p:sp>
      <p:pic>
        <p:nvPicPr>
          <p:cNvPr id="5" name="Picture 4" descr="Diagram&#10;&#10;Description automatically generated">
            <a:extLst>
              <a:ext uri="{FF2B5EF4-FFF2-40B4-BE49-F238E27FC236}">
                <a16:creationId xmlns:a16="http://schemas.microsoft.com/office/drawing/2014/main" id="{B11D8E76-6929-4F4A-AC01-AD6B6C5C9D82}"/>
              </a:ext>
            </a:extLst>
          </p:cNvPr>
          <p:cNvPicPr>
            <a:picLocks noChangeAspect="1"/>
          </p:cNvPicPr>
          <p:nvPr/>
        </p:nvPicPr>
        <p:blipFill>
          <a:blip r:embed="rId3"/>
          <a:stretch>
            <a:fillRect/>
          </a:stretch>
        </p:blipFill>
        <p:spPr>
          <a:xfrm>
            <a:off x="2339752" y="3350198"/>
            <a:ext cx="4695957" cy="3521968"/>
          </a:xfrm>
          <a:prstGeom prst="rect">
            <a:avLst/>
          </a:prstGeom>
        </p:spPr>
      </p:pic>
    </p:spTree>
    <p:extLst>
      <p:ext uri="{BB962C8B-B14F-4D97-AF65-F5344CB8AC3E}">
        <p14:creationId xmlns:p14="http://schemas.microsoft.com/office/powerpoint/2010/main" val="7923023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A101C-7CEB-B34E-89E9-C935DDA836BF}"/>
              </a:ext>
            </a:extLst>
          </p:cNvPr>
          <p:cNvSpPr>
            <a:spLocks noGrp="1"/>
          </p:cNvSpPr>
          <p:nvPr>
            <p:ph type="title"/>
          </p:nvPr>
        </p:nvSpPr>
        <p:spPr/>
        <p:txBody>
          <a:bodyPr/>
          <a:lstStyle/>
          <a:p>
            <a:r>
              <a:rPr lang="en-US" dirty="0" err="1"/>
              <a:t>Poseview</a:t>
            </a:r>
            <a:endParaRPr lang="en-US" dirty="0"/>
          </a:p>
        </p:txBody>
      </p:sp>
      <p:sp>
        <p:nvSpPr>
          <p:cNvPr id="3" name="Content Placeholder 2">
            <a:extLst>
              <a:ext uri="{FF2B5EF4-FFF2-40B4-BE49-F238E27FC236}">
                <a16:creationId xmlns:a16="http://schemas.microsoft.com/office/drawing/2014/main" id="{AB038753-8658-8D4C-A910-8BBA37B0211F}"/>
              </a:ext>
            </a:extLst>
          </p:cNvPr>
          <p:cNvSpPr>
            <a:spLocks noGrp="1"/>
          </p:cNvSpPr>
          <p:nvPr>
            <p:ph idx="1"/>
          </p:nvPr>
        </p:nvSpPr>
        <p:spPr/>
        <p:txBody>
          <a:bodyPr/>
          <a:lstStyle/>
          <a:p>
            <a:r>
              <a:rPr lang="en-US" dirty="0"/>
              <a:t>Available at </a:t>
            </a:r>
          </a:p>
          <a:p>
            <a:pPr lvl="1"/>
            <a:r>
              <a:rPr lang="en-US" dirty="0">
                <a:hlinkClick r:id="rId2"/>
              </a:rPr>
              <a:t>https://www.zbh.uni-hamburg.de/en/forschung/amd/server/poseview.html</a:t>
            </a:r>
            <a:endParaRPr lang="en-US" dirty="0"/>
          </a:p>
          <a:p>
            <a:r>
              <a:rPr lang="en-US" dirty="0"/>
              <a:t>You will need to upload file in </a:t>
            </a:r>
            <a:r>
              <a:rPr lang="en-US" dirty="0" err="1"/>
              <a:t>pdb</a:t>
            </a:r>
            <a:r>
              <a:rPr lang="en-US" dirty="0"/>
              <a:t> format to server</a:t>
            </a:r>
          </a:p>
        </p:txBody>
      </p:sp>
    </p:spTree>
    <p:extLst>
      <p:ext uri="{BB962C8B-B14F-4D97-AF65-F5344CB8AC3E}">
        <p14:creationId xmlns:p14="http://schemas.microsoft.com/office/powerpoint/2010/main" val="8739641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609CE-C2BB-E34E-990C-DEE46B1AF3DA}"/>
              </a:ext>
            </a:extLst>
          </p:cNvPr>
          <p:cNvSpPr>
            <a:spLocks noGrp="1"/>
          </p:cNvSpPr>
          <p:nvPr>
            <p:ph type="title"/>
          </p:nvPr>
        </p:nvSpPr>
        <p:spPr/>
        <p:txBody>
          <a:bodyPr/>
          <a:lstStyle/>
          <a:p>
            <a:r>
              <a:rPr lang="en-US" dirty="0" err="1"/>
              <a:t>Poseview</a:t>
            </a:r>
            <a:endParaRPr lang="en-US" dirty="0"/>
          </a:p>
        </p:txBody>
      </p:sp>
      <p:pic>
        <p:nvPicPr>
          <p:cNvPr id="5" name="Content Placeholder 4" descr="Graphical user interface&#10;&#10;Description automatically generated">
            <a:extLst>
              <a:ext uri="{FF2B5EF4-FFF2-40B4-BE49-F238E27FC236}">
                <a16:creationId xmlns:a16="http://schemas.microsoft.com/office/drawing/2014/main" id="{6666EB00-BB3A-564A-AED5-070392E65C17}"/>
              </a:ext>
            </a:extLst>
          </p:cNvPr>
          <p:cNvPicPr>
            <a:picLocks noGrp="1" noChangeAspect="1"/>
          </p:cNvPicPr>
          <p:nvPr>
            <p:ph idx="1"/>
          </p:nvPr>
        </p:nvPicPr>
        <p:blipFill>
          <a:blip r:embed="rId2"/>
          <a:stretch>
            <a:fillRect/>
          </a:stretch>
        </p:blipFill>
        <p:spPr>
          <a:xfrm>
            <a:off x="0" y="1811806"/>
            <a:ext cx="9144000" cy="4072587"/>
          </a:xfrm>
        </p:spPr>
      </p:pic>
    </p:spTree>
    <p:extLst>
      <p:ext uri="{BB962C8B-B14F-4D97-AF65-F5344CB8AC3E}">
        <p14:creationId xmlns:p14="http://schemas.microsoft.com/office/powerpoint/2010/main" val="13012483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CA080-461F-4AB2-F401-C90A39085927}"/>
              </a:ext>
            </a:extLst>
          </p:cNvPr>
          <p:cNvSpPr>
            <a:spLocks noGrp="1"/>
          </p:cNvSpPr>
          <p:nvPr>
            <p:ph type="title"/>
          </p:nvPr>
        </p:nvSpPr>
        <p:spPr/>
        <p:txBody>
          <a:bodyPr/>
          <a:lstStyle/>
          <a:p>
            <a:r>
              <a:rPr lang="en-GB" dirty="0"/>
              <a:t>Hydrophobic Interactions</a:t>
            </a:r>
          </a:p>
        </p:txBody>
      </p:sp>
      <p:sp>
        <p:nvSpPr>
          <p:cNvPr id="3" name="Content Placeholder 2">
            <a:extLst>
              <a:ext uri="{FF2B5EF4-FFF2-40B4-BE49-F238E27FC236}">
                <a16:creationId xmlns:a16="http://schemas.microsoft.com/office/drawing/2014/main" id="{A0B2D22A-61AF-37F2-885F-5A050FF1D20B}"/>
              </a:ext>
            </a:extLst>
          </p:cNvPr>
          <p:cNvSpPr>
            <a:spLocks noGrp="1"/>
          </p:cNvSpPr>
          <p:nvPr>
            <p:ph idx="1"/>
          </p:nvPr>
        </p:nvSpPr>
        <p:spPr/>
        <p:txBody>
          <a:bodyPr/>
          <a:lstStyle/>
          <a:p>
            <a:r>
              <a:rPr lang="en-GB" dirty="0"/>
              <a:t>From the analysis of the PDB ligands on previous slide, hydrophobic contacts are by far the most common interactions in protein–ligand complexes.</a:t>
            </a:r>
          </a:p>
          <a:p>
            <a:r>
              <a:rPr lang="en-GB" dirty="0"/>
              <a:t>The most common hydrophobic interaction is the one formed by an aliphatic carbon in the receptor and an aromatic carbon in the ligand.</a:t>
            </a:r>
          </a:p>
          <a:p>
            <a:r>
              <a:rPr lang="en-GB" dirty="0"/>
              <a:t>Leucine, followed by valine, isoleucine and alanine side-chains are the most frequently engaged in hydrophobic interactions.</a:t>
            </a:r>
          </a:p>
        </p:txBody>
      </p:sp>
    </p:spTree>
    <p:extLst>
      <p:ext uri="{BB962C8B-B14F-4D97-AF65-F5344CB8AC3E}">
        <p14:creationId xmlns:p14="http://schemas.microsoft.com/office/powerpoint/2010/main" val="17342123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C4E27-8A37-E94D-87D0-96FBCF1F82FB}"/>
              </a:ext>
            </a:extLst>
          </p:cNvPr>
          <p:cNvSpPr>
            <a:spLocks noGrp="1"/>
          </p:cNvSpPr>
          <p:nvPr>
            <p:ph type="title"/>
          </p:nvPr>
        </p:nvSpPr>
        <p:spPr/>
        <p:txBody>
          <a:bodyPr/>
          <a:lstStyle/>
          <a:p>
            <a:r>
              <a:rPr lang="en-US" dirty="0"/>
              <a:t>Typical non-covalent interactions</a:t>
            </a:r>
          </a:p>
        </p:txBody>
      </p:sp>
      <p:sp>
        <p:nvSpPr>
          <p:cNvPr id="3" name="Content Placeholder 2">
            <a:extLst>
              <a:ext uri="{FF2B5EF4-FFF2-40B4-BE49-F238E27FC236}">
                <a16:creationId xmlns:a16="http://schemas.microsoft.com/office/drawing/2014/main" id="{6A2585B5-C3BB-1C4B-9E2A-CB66431F74B0}"/>
              </a:ext>
            </a:extLst>
          </p:cNvPr>
          <p:cNvSpPr>
            <a:spLocks noGrp="1"/>
          </p:cNvSpPr>
          <p:nvPr>
            <p:ph idx="1"/>
          </p:nvPr>
        </p:nvSpPr>
        <p:spPr/>
        <p:txBody>
          <a:bodyPr/>
          <a:lstStyle/>
          <a:p>
            <a:r>
              <a:rPr lang="en-US" dirty="0"/>
              <a:t>A Medicinal Chemist’s Guide to Molecular Interactions. </a:t>
            </a:r>
            <a:r>
              <a:rPr lang="en-US" dirty="0">
                <a:hlinkClick r:id="rId2"/>
              </a:rPr>
              <a:t>https://doi.org/10.1021/jm100112j</a:t>
            </a:r>
            <a:endParaRPr lang="en-US" dirty="0"/>
          </a:p>
          <a:p>
            <a:endParaRPr lang="en-US" dirty="0"/>
          </a:p>
          <a:p>
            <a:r>
              <a:rPr lang="en-US" dirty="0"/>
              <a:t>I’ve also written a summary on my website.</a:t>
            </a:r>
          </a:p>
          <a:p>
            <a:r>
              <a:rPr lang="en-US" dirty="0">
                <a:hlinkClick r:id="rId3"/>
              </a:rPr>
              <a:t>https://www.cambridgemedchemconsulting.com/resources/molecular_interactions.html</a:t>
            </a:r>
            <a:endParaRPr lang="en-US" dirty="0"/>
          </a:p>
          <a:p>
            <a:r>
              <a:rPr lang="en-US" dirty="0"/>
              <a:t>Don’t forget the influence of water molecules.</a:t>
            </a:r>
          </a:p>
          <a:p>
            <a:r>
              <a:rPr lang="en-US" dirty="0">
                <a:hlinkClick r:id="rId4"/>
              </a:rPr>
              <a:t>https://www.cambridgemedchemconsulting.com/resources/solvation.html</a:t>
            </a:r>
            <a:endParaRPr lang="en-US" dirty="0"/>
          </a:p>
          <a:p>
            <a:endParaRPr lang="en-US" dirty="0"/>
          </a:p>
        </p:txBody>
      </p:sp>
    </p:spTree>
    <p:extLst>
      <p:ext uri="{BB962C8B-B14F-4D97-AF65-F5344CB8AC3E}">
        <p14:creationId xmlns:p14="http://schemas.microsoft.com/office/powerpoint/2010/main" val="3264807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3239D-4188-6608-8107-EF0838B6084C}"/>
              </a:ext>
            </a:extLst>
          </p:cNvPr>
          <p:cNvSpPr>
            <a:spLocks noGrp="1"/>
          </p:cNvSpPr>
          <p:nvPr>
            <p:ph type="title"/>
          </p:nvPr>
        </p:nvSpPr>
        <p:spPr/>
        <p:txBody>
          <a:bodyPr/>
          <a:lstStyle/>
          <a:p>
            <a:r>
              <a:rPr lang="en-GB" dirty="0"/>
              <a:t>What is hydrophobic binding</a:t>
            </a:r>
          </a:p>
        </p:txBody>
      </p:sp>
      <p:sp>
        <p:nvSpPr>
          <p:cNvPr id="3" name="Content Placeholder 2">
            <a:extLst>
              <a:ext uri="{FF2B5EF4-FFF2-40B4-BE49-F238E27FC236}">
                <a16:creationId xmlns:a16="http://schemas.microsoft.com/office/drawing/2014/main" id="{2CD5F589-097A-622B-31F1-CA7DE8C849D9}"/>
              </a:ext>
            </a:extLst>
          </p:cNvPr>
          <p:cNvSpPr>
            <a:spLocks noGrp="1"/>
          </p:cNvSpPr>
          <p:nvPr>
            <p:ph idx="1"/>
          </p:nvPr>
        </p:nvSpPr>
        <p:spPr/>
        <p:txBody>
          <a:bodyPr/>
          <a:lstStyle/>
          <a:p>
            <a:r>
              <a:rPr lang="en-GB" dirty="0"/>
              <a:t>A hydrophobic ligand (or surface on the binding site) disrupts the structure of bulk water and decreases entropy because of stronger bonding and ordering of water molecules around the solute, if ligand and binding site associate then some of the water molecules can be returned to bulk water. </a:t>
            </a:r>
          </a:p>
          <a:p>
            <a:r>
              <a:rPr lang="en-GB" dirty="0"/>
              <a:t>Thus the hydrophobic effect is almost entirely entropic and has been correlated with the partition between aqueous and non-polar solvents.</a:t>
            </a:r>
          </a:p>
        </p:txBody>
      </p:sp>
    </p:spTree>
    <p:extLst>
      <p:ext uri="{BB962C8B-B14F-4D97-AF65-F5344CB8AC3E}">
        <p14:creationId xmlns:p14="http://schemas.microsoft.com/office/powerpoint/2010/main" val="3330873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025EA-80E5-CD64-F1B8-67F1FCF33201}"/>
              </a:ext>
            </a:extLst>
          </p:cNvPr>
          <p:cNvSpPr>
            <a:spLocks noGrp="1"/>
          </p:cNvSpPr>
          <p:nvPr>
            <p:ph type="title"/>
          </p:nvPr>
        </p:nvSpPr>
        <p:spPr/>
        <p:txBody>
          <a:bodyPr/>
          <a:lstStyle/>
          <a:p>
            <a:r>
              <a:rPr lang="en-GB" dirty="0"/>
              <a:t>An example</a:t>
            </a:r>
          </a:p>
        </p:txBody>
      </p:sp>
      <p:pic>
        <p:nvPicPr>
          <p:cNvPr id="5" name="Content Placeholder 4" descr="A couple of chemical formulas&#10;&#10;Description automatically generated with medium confidence">
            <a:extLst>
              <a:ext uri="{FF2B5EF4-FFF2-40B4-BE49-F238E27FC236}">
                <a16:creationId xmlns:a16="http://schemas.microsoft.com/office/drawing/2014/main" id="{49B24899-7AB6-64CE-FB0A-07C1B9C45DB0}"/>
              </a:ext>
            </a:extLst>
          </p:cNvPr>
          <p:cNvPicPr>
            <a:picLocks noGrp="1" noChangeAspect="1"/>
          </p:cNvPicPr>
          <p:nvPr>
            <p:ph idx="1"/>
          </p:nvPr>
        </p:nvPicPr>
        <p:blipFill>
          <a:blip r:embed="rId2"/>
          <a:stretch>
            <a:fillRect/>
          </a:stretch>
        </p:blipFill>
        <p:spPr>
          <a:xfrm>
            <a:off x="0" y="1196752"/>
            <a:ext cx="4427984" cy="2724913"/>
          </a:xfrm>
        </p:spPr>
      </p:pic>
      <p:pic>
        <p:nvPicPr>
          <p:cNvPr id="7" name="Picture 6" descr="A colorful structure with multiple molecules&#10;&#10;Description automatically generated with medium confidence">
            <a:extLst>
              <a:ext uri="{FF2B5EF4-FFF2-40B4-BE49-F238E27FC236}">
                <a16:creationId xmlns:a16="http://schemas.microsoft.com/office/drawing/2014/main" id="{5D298E2E-C48A-B872-D443-B93A1D020D62}"/>
              </a:ext>
            </a:extLst>
          </p:cNvPr>
          <p:cNvPicPr>
            <a:picLocks noChangeAspect="1"/>
          </p:cNvPicPr>
          <p:nvPr/>
        </p:nvPicPr>
        <p:blipFill>
          <a:blip r:embed="rId3"/>
          <a:stretch>
            <a:fillRect/>
          </a:stretch>
        </p:blipFill>
        <p:spPr>
          <a:xfrm>
            <a:off x="4219345" y="2276872"/>
            <a:ext cx="4913094" cy="4581128"/>
          </a:xfrm>
          <a:prstGeom prst="rect">
            <a:avLst/>
          </a:prstGeom>
        </p:spPr>
      </p:pic>
    </p:spTree>
    <p:extLst>
      <p:ext uri="{BB962C8B-B14F-4D97-AF65-F5344CB8AC3E}">
        <p14:creationId xmlns:p14="http://schemas.microsoft.com/office/powerpoint/2010/main" val="16121382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39E44-2426-5966-0E8F-0AE516B7B0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9C3709-DB33-BAD4-84E9-ACCCCB6049C5}"/>
              </a:ext>
            </a:extLst>
          </p:cNvPr>
          <p:cNvSpPr>
            <a:spLocks noGrp="1"/>
          </p:cNvSpPr>
          <p:nvPr>
            <p:ph type="title"/>
          </p:nvPr>
        </p:nvSpPr>
        <p:spPr/>
        <p:txBody>
          <a:bodyPr/>
          <a:lstStyle/>
          <a:p>
            <a:r>
              <a:rPr lang="en-GB" dirty="0"/>
              <a:t>An example</a:t>
            </a:r>
          </a:p>
        </p:txBody>
      </p:sp>
      <p:pic>
        <p:nvPicPr>
          <p:cNvPr id="5" name="Content Placeholder 4" descr="A couple of chemical formulas&#10;&#10;Description automatically generated with medium confidence">
            <a:extLst>
              <a:ext uri="{FF2B5EF4-FFF2-40B4-BE49-F238E27FC236}">
                <a16:creationId xmlns:a16="http://schemas.microsoft.com/office/drawing/2014/main" id="{0C6400A4-5F74-C8F4-C6D1-B4666C0D9AF0}"/>
              </a:ext>
            </a:extLst>
          </p:cNvPr>
          <p:cNvPicPr>
            <a:picLocks noGrp="1" noChangeAspect="1"/>
          </p:cNvPicPr>
          <p:nvPr>
            <p:ph idx="1"/>
          </p:nvPr>
        </p:nvPicPr>
        <p:blipFill>
          <a:blip r:embed="rId2"/>
          <a:stretch>
            <a:fillRect/>
          </a:stretch>
        </p:blipFill>
        <p:spPr>
          <a:xfrm>
            <a:off x="0" y="1196752"/>
            <a:ext cx="4427984" cy="2724913"/>
          </a:xfrm>
        </p:spPr>
      </p:pic>
      <p:pic>
        <p:nvPicPr>
          <p:cNvPr id="4" name="Picture 3" descr="A colorful structure with many molecules&#10;&#10;Description automatically generated with medium confidence">
            <a:extLst>
              <a:ext uri="{FF2B5EF4-FFF2-40B4-BE49-F238E27FC236}">
                <a16:creationId xmlns:a16="http://schemas.microsoft.com/office/drawing/2014/main" id="{EF143388-7D21-0165-D8B8-69AA4703D357}"/>
              </a:ext>
            </a:extLst>
          </p:cNvPr>
          <p:cNvPicPr>
            <a:picLocks noChangeAspect="1"/>
          </p:cNvPicPr>
          <p:nvPr/>
        </p:nvPicPr>
        <p:blipFill>
          <a:blip r:embed="rId3"/>
          <a:stretch>
            <a:fillRect/>
          </a:stretch>
        </p:blipFill>
        <p:spPr>
          <a:xfrm>
            <a:off x="4217889" y="2264734"/>
            <a:ext cx="4926111" cy="4593266"/>
          </a:xfrm>
          <a:prstGeom prst="rect">
            <a:avLst/>
          </a:prstGeom>
        </p:spPr>
      </p:pic>
    </p:spTree>
    <p:extLst>
      <p:ext uri="{BB962C8B-B14F-4D97-AF65-F5344CB8AC3E}">
        <p14:creationId xmlns:p14="http://schemas.microsoft.com/office/powerpoint/2010/main" val="1537179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DAC8A-24D3-8E38-9826-F14F5A26EC93}"/>
              </a:ext>
            </a:extLst>
          </p:cNvPr>
          <p:cNvSpPr>
            <a:spLocks noGrp="1"/>
          </p:cNvSpPr>
          <p:nvPr>
            <p:ph type="title"/>
          </p:nvPr>
        </p:nvSpPr>
        <p:spPr/>
        <p:txBody>
          <a:bodyPr/>
          <a:lstStyle/>
          <a:p>
            <a:r>
              <a:rPr lang="en-GB" dirty="0"/>
              <a:t>But…</a:t>
            </a:r>
          </a:p>
        </p:txBody>
      </p:sp>
      <p:sp>
        <p:nvSpPr>
          <p:cNvPr id="3" name="Content Placeholder 2">
            <a:extLst>
              <a:ext uri="{FF2B5EF4-FFF2-40B4-BE49-F238E27FC236}">
                <a16:creationId xmlns:a16="http://schemas.microsoft.com/office/drawing/2014/main" id="{CAD10071-A847-D937-148F-5279C393044E}"/>
              </a:ext>
            </a:extLst>
          </p:cNvPr>
          <p:cNvSpPr>
            <a:spLocks noGrp="1"/>
          </p:cNvSpPr>
          <p:nvPr>
            <p:ph idx="1"/>
          </p:nvPr>
        </p:nvSpPr>
        <p:spPr/>
        <p:txBody>
          <a:bodyPr/>
          <a:lstStyle/>
          <a:p>
            <a:r>
              <a:rPr lang="en-GB" dirty="0"/>
              <a:t>Hydrophobic interactions tend to be non-specific</a:t>
            </a:r>
          </a:p>
          <a:p>
            <a:r>
              <a:rPr lang="en-GB" dirty="0"/>
              <a:t>Remember many of the off-target liabilities HERG, CYP interactions, transporters, have strong correlations with lipophilicity.</a:t>
            </a:r>
          </a:p>
        </p:txBody>
      </p:sp>
    </p:spTree>
    <p:extLst>
      <p:ext uri="{BB962C8B-B14F-4D97-AF65-F5344CB8AC3E}">
        <p14:creationId xmlns:p14="http://schemas.microsoft.com/office/powerpoint/2010/main" val="32557943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D1BB4-A327-69FF-7D51-0503AFD2F3F3}"/>
              </a:ext>
            </a:extLst>
          </p:cNvPr>
          <p:cNvSpPr>
            <a:spLocks noGrp="1"/>
          </p:cNvSpPr>
          <p:nvPr>
            <p:ph type="title"/>
          </p:nvPr>
        </p:nvSpPr>
        <p:spPr/>
        <p:txBody>
          <a:bodyPr/>
          <a:lstStyle/>
          <a:p>
            <a:r>
              <a:rPr lang="en-GB" dirty="0"/>
              <a:t>Impact of hydrophobicity on </a:t>
            </a:r>
            <a:r>
              <a:rPr lang="en-GB" dirty="0" err="1"/>
              <a:t>hERG</a:t>
            </a:r>
            <a:endParaRPr lang="en-GB" dirty="0"/>
          </a:p>
        </p:txBody>
      </p:sp>
      <p:pic>
        <p:nvPicPr>
          <p:cNvPr id="4" name="Content Placeholder 3">
            <a:extLst>
              <a:ext uri="{FF2B5EF4-FFF2-40B4-BE49-F238E27FC236}">
                <a16:creationId xmlns:a16="http://schemas.microsoft.com/office/drawing/2014/main" id="{EE14FCE2-83C1-DB2F-FAC0-57630DCE80E4}"/>
              </a:ext>
            </a:extLst>
          </p:cNvPr>
          <p:cNvPicPr>
            <a:picLocks noGrp="1" noChangeAspect="1"/>
          </p:cNvPicPr>
          <p:nvPr>
            <p:ph idx="1"/>
          </p:nvPr>
        </p:nvPicPr>
        <p:blipFill>
          <a:blip r:embed="rId2"/>
          <a:stretch>
            <a:fillRect/>
          </a:stretch>
        </p:blipFill>
        <p:spPr>
          <a:xfrm>
            <a:off x="323528" y="1772816"/>
            <a:ext cx="3744416" cy="3968674"/>
          </a:xfrm>
        </p:spPr>
      </p:pic>
      <p:sp>
        <p:nvSpPr>
          <p:cNvPr id="5" name="TextBox 4">
            <a:extLst>
              <a:ext uri="{FF2B5EF4-FFF2-40B4-BE49-F238E27FC236}">
                <a16:creationId xmlns:a16="http://schemas.microsoft.com/office/drawing/2014/main" id="{97169B16-9E7A-582D-F264-AAD2FD510816}"/>
              </a:ext>
            </a:extLst>
          </p:cNvPr>
          <p:cNvSpPr txBox="1"/>
          <p:nvPr/>
        </p:nvSpPr>
        <p:spPr>
          <a:xfrm>
            <a:off x="4427984" y="1916832"/>
            <a:ext cx="3583032" cy="1569660"/>
          </a:xfrm>
          <a:prstGeom prst="rect">
            <a:avLst/>
          </a:prstGeom>
          <a:noFill/>
        </p:spPr>
        <p:txBody>
          <a:bodyPr wrap="none" rtlCol="0">
            <a:spAutoFit/>
          </a:bodyPr>
          <a:lstStyle/>
          <a:p>
            <a:r>
              <a:rPr lang="en-GB" b="0" dirty="0"/>
              <a:t>Blue = Basic compounds</a:t>
            </a:r>
          </a:p>
          <a:p>
            <a:r>
              <a:rPr lang="en-GB" b="0" dirty="0"/>
              <a:t>Green = Neutral</a:t>
            </a:r>
          </a:p>
          <a:p>
            <a:r>
              <a:rPr lang="en-GB" b="0" dirty="0"/>
              <a:t>Yellow = Acids</a:t>
            </a:r>
          </a:p>
          <a:p>
            <a:r>
              <a:rPr lang="en-GB" b="0" dirty="0"/>
              <a:t>Red = Zwitterions</a:t>
            </a:r>
          </a:p>
        </p:txBody>
      </p:sp>
      <p:sp>
        <p:nvSpPr>
          <p:cNvPr id="6" name="TextBox 5">
            <a:extLst>
              <a:ext uri="{FF2B5EF4-FFF2-40B4-BE49-F238E27FC236}">
                <a16:creationId xmlns:a16="http://schemas.microsoft.com/office/drawing/2014/main" id="{69E6CAA6-45DF-EAE8-8EA5-8D8676639EFD}"/>
              </a:ext>
            </a:extLst>
          </p:cNvPr>
          <p:cNvSpPr txBox="1"/>
          <p:nvPr/>
        </p:nvSpPr>
        <p:spPr>
          <a:xfrm>
            <a:off x="199649" y="6053657"/>
            <a:ext cx="8744702" cy="461665"/>
          </a:xfrm>
          <a:prstGeom prst="rect">
            <a:avLst/>
          </a:prstGeom>
          <a:noFill/>
        </p:spPr>
        <p:txBody>
          <a:bodyPr wrap="none" rtlCol="0">
            <a:spAutoFit/>
          </a:bodyPr>
          <a:lstStyle/>
          <a:p>
            <a:r>
              <a:rPr lang="en-GB" b="0" dirty="0"/>
              <a:t>General trend more lipophilic compounds more active at </a:t>
            </a:r>
            <a:r>
              <a:rPr lang="en-GB" b="0" dirty="0" err="1"/>
              <a:t>hERG</a:t>
            </a:r>
            <a:endParaRPr lang="en-GB" b="0" dirty="0"/>
          </a:p>
        </p:txBody>
      </p:sp>
    </p:spTree>
    <p:extLst>
      <p:ext uri="{BB962C8B-B14F-4D97-AF65-F5344CB8AC3E}">
        <p14:creationId xmlns:p14="http://schemas.microsoft.com/office/powerpoint/2010/main" val="3712112563"/>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9698</TotalTime>
  <Words>1155</Words>
  <Application>Microsoft Macintosh PowerPoint</Application>
  <PresentationFormat>On-screen Show (4:3)</PresentationFormat>
  <Paragraphs>101</Paragraphs>
  <Slides>40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Helvetica</vt:lpstr>
      <vt:lpstr>Helvetica Neue Light</vt:lpstr>
      <vt:lpstr>Blank Presentation</vt:lpstr>
      <vt:lpstr>Molecular Interactions</vt:lpstr>
      <vt:lpstr>Molecular interactions</vt:lpstr>
      <vt:lpstr>Which interactions are more important for binding affinity?</vt:lpstr>
      <vt:lpstr>Hydrophobic Interactions</vt:lpstr>
      <vt:lpstr>What is hydrophobic binding</vt:lpstr>
      <vt:lpstr>An example</vt:lpstr>
      <vt:lpstr>An example</vt:lpstr>
      <vt:lpstr>But…</vt:lpstr>
      <vt:lpstr>Impact of hydrophobicity on hERG</vt:lpstr>
      <vt:lpstr>Impact of hydrophobicity on CYP</vt:lpstr>
      <vt:lpstr>Impact of hydrophobicity on PXR</vt:lpstr>
      <vt:lpstr>Hydrogen bonding</vt:lpstr>
      <vt:lpstr>Intermolecular hydrogen bonds</vt:lpstr>
      <vt:lpstr>Intermolecular H-bonds</vt:lpstr>
      <vt:lpstr>COVID Main Protease</vt:lpstr>
      <vt:lpstr>Schematic</vt:lpstr>
      <vt:lpstr>Intramolecular hydrogen bonds</vt:lpstr>
      <vt:lpstr>Replacing intramolecular H-bond</vt:lpstr>
      <vt:lpstr>Aryl-Aryl Interactions</vt:lpstr>
      <vt:lpstr>Aryl O-H or N-H Aryl interactions</vt:lpstr>
      <vt:lpstr>PDB: 3I1Y</vt:lpstr>
      <vt:lpstr>Ionisation</vt:lpstr>
      <vt:lpstr>Solvation and Desolvation.</vt:lpstr>
      <vt:lpstr>Cation-Aryl Interactions</vt:lpstr>
      <vt:lpstr>Binding to halogens</vt:lpstr>
      <vt:lpstr>A useful resource for pKa</vt:lpstr>
      <vt:lpstr>Plotting ligand interactions</vt:lpstr>
      <vt:lpstr>Add polar contacts</vt:lpstr>
      <vt:lpstr>Hydrophobic interactions</vt:lpstr>
      <vt:lpstr>First load script</vt:lpstr>
      <vt:lpstr>Then run “color_h” command</vt:lpstr>
      <vt:lpstr>Colours side-chains based on polarity</vt:lpstr>
      <vt:lpstr>Add surface</vt:lpstr>
      <vt:lpstr>Red is polar</vt:lpstr>
      <vt:lpstr>Hydrophobic white</vt:lpstr>
      <vt:lpstr>PyMol workshop</vt:lpstr>
      <vt:lpstr>Ligplot+</vt:lpstr>
      <vt:lpstr>Poseview</vt:lpstr>
      <vt:lpstr>Poseview</vt:lpstr>
      <vt:lpstr>Typical non-covalent interactions</vt:lpstr>
    </vt:vector>
  </TitlesOfParts>
  <Company>Chris Swain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GLYT1 and PXR</dc:title>
  <dc:creator>Chris Swain</dc:creator>
  <cp:lastModifiedBy>Chris Swain</cp:lastModifiedBy>
  <cp:revision>736</cp:revision>
  <cp:lastPrinted>2006-04-27T10:24:49Z</cp:lastPrinted>
  <dcterms:created xsi:type="dcterms:W3CDTF">2005-06-24T08:51:39Z</dcterms:created>
  <dcterms:modified xsi:type="dcterms:W3CDTF">2024-11-04T18:56:50Z</dcterms:modified>
</cp:coreProperties>
</file>